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6.xml" ContentType="application/vnd.openxmlformats-officedocument.theme+xml"/>
  <Override PartName="/ppt/tags/tag7.xml" ContentType="application/vnd.openxmlformats-officedocument.presentationml.tags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7.xml" ContentType="application/vnd.openxmlformats-officedocument.theme+xml"/>
  <Override PartName="/ppt/tags/tag8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2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3.xml" ContentType="application/vnd.openxmlformats-officedocument.presentationml.tags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notesSlides/notesSlide28.xml" ContentType="application/vnd.openxmlformats-officedocument.presentationml.notesSlide+xml"/>
  <Override PartName="/ppt/charts/chart6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6" r:id="rId3"/>
    <p:sldMasterId id="2147483713" r:id="rId4"/>
    <p:sldMasterId id="2147483731" r:id="rId5"/>
    <p:sldMasterId id="2147483749" r:id="rId6"/>
    <p:sldMasterId id="2147483766" r:id="rId7"/>
  </p:sldMasterIdLst>
  <p:notesMasterIdLst>
    <p:notesMasterId r:id="rId57"/>
  </p:notesMasterIdLst>
  <p:handoutMasterIdLst>
    <p:handoutMasterId r:id="rId58"/>
  </p:handoutMasterIdLst>
  <p:sldIdLst>
    <p:sldId id="713" r:id="rId8"/>
    <p:sldId id="357" r:id="rId9"/>
    <p:sldId id="483" r:id="rId10"/>
    <p:sldId id="594" r:id="rId11"/>
    <p:sldId id="696" r:id="rId12"/>
    <p:sldId id="697" r:id="rId13"/>
    <p:sldId id="675" r:id="rId14"/>
    <p:sldId id="647" r:id="rId15"/>
    <p:sldId id="648" r:id="rId16"/>
    <p:sldId id="600" r:id="rId17"/>
    <p:sldId id="653" r:id="rId18"/>
    <p:sldId id="698" r:id="rId19"/>
    <p:sldId id="487" r:id="rId20"/>
    <p:sldId id="651" r:id="rId21"/>
    <p:sldId id="608" r:id="rId22"/>
    <p:sldId id="685" r:id="rId23"/>
    <p:sldId id="673" r:id="rId24"/>
    <p:sldId id="611" r:id="rId25"/>
    <p:sldId id="467" r:id="rId26"/>
    <p:sldId id="678" r:id="rId27"/>
    <p:sldId id="676" r:id="rId28"/>
    <p:sldId id="632" r:id="rId29"/>
    <p:sldId id="633" r:id="rId30"/>
    <p:sldId id="661" r:id="rId31"/>
    <p:sldId id="642" r:id="rId32"/>
    <p:sldId id="628" r:id="rId33"/>
    <p:sldId id="680" r:id="rId34"/>
    <p:sldId id="674" r:id="rId35"/>
    <p:sldId id="671" r:id="rId36"/>
    <p:sldId id="699" r:id="rId37"/>
    <p:sldId id="700" r:id="rId38"/>
    <p:sldId id="701" r:id="rId39"/>
    <p:sldId id="702" r:id="rId40"/>
    <p:sldId id="712" r:id="rId41"/>
    <p:sldId id="704" r:id="rId42"/>
    <p:sldId id="705" r:id="rId43"/>
    <p:sldId id="706" r:id="rId44"/>
    <p:sldId id="711" r:id="rId45"/>
    <p:sldId id="710" r:id="rId46"/>
    <p:sldId id="708" r:id="rId47"/>
    <p:sldId id="709" r:id="rId48"/>
    <p:sldId id="679" r:id="rId49"/>
    <p:sldId id="683" r:id="rId50"/>
    <p:sldId id="669" r:id="rId51"/>
    <p:sldId id="684" r:id="rId52"/>
    <p:sldId id="693" r:id="rId53"/>
    <p:sldId id="645" r:id="rId54"/>
    <p:sldId id="259" r:id="rId55"/>
    <p:sldId id="714" r:id="rId56"/>
  </p:sldIdLst>
  <p:sldSz cx="9144000" cy="6858000" type="screen4x3"/>
  <p:notesSz cx="7010400" cy="9296400"/>
  <p:custDataLst>
    <p:tags r:id="rId5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BE7B"/>
    <a:srgbClr val="FFEB84"/>
    <a:srgbClr val="F8696B"/>
    <a:srgbClr val="D3D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509" autoAdjust="0"/>
    <p:restoredTop sz="97834" autoAdjust="0"/>
  </p:normalViewPr>
  <p:slideViewPr>
    <p:cSldViewPr>
      <p:cViewPr>
        <p:scale>
          <a:sx n="100" d="100"/>
          <a:sy n="100" d="100"/>
        </p:scale>
        <p:origin x="-1860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45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10894103679969"/>
          <c:y val="0.16390236496730964"/>
          <c:w val="0.46909694853893241"/>
          <c:h val="0.7242426735373802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Payor Mix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73A534"/>
              </a:solidFill>
              <a:ln w="19050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D3DF44"/>
              </a:solidFill>
              <a:ln w="19050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D2D2D2"/>
              </a:solidFill>
              <a:ln w="19050"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tx2"/>
              </a:solidFill>
              <a:ln w="19050"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</c:spPr>
          </c:dPt>
          <c:cat>
            <c:strRef>
              <c:f>Sheet1!$A$2:$A$3</c:f>
              <c:strCache>
                <c:ptCount val="2"/>
                <c:pt idx="0">
                  <c:v>Primary Care Physicians</c:v>
                </c:pt>
                <c:pt idx="1">
                  <c:v>APP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722202320428528"/>
          <c:y val="0.19574509003450752"/>
          <c:w val="0.67988338755064404"/>
          <c:h val="0.640550623213949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Sg2</c:v>
                </c:pt>
              </c:strCache>
            </c:strRef>
          </c:tx>
          <c:spPr>
            <a:ln w="57150" cap="flat">
              <a:solidFill>
                <a:srgbClr val="FF9400"/>
              </a:solidFill>
              <a:headEnd w="sm" len="sm"/>
              <a:tailEnd type="none" w="med" len="sm"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Sheet1!$B$2:$B$12</c:f>
              <c:numCache>
                <c:formatCode>#,##0</c:formatCode>
                <c:ptCount val="11"/>
                <c:pt idx="0">
                  <c:v>31164710.519561239</c:v>
                </c:pt>
                <c:pt idx="1">
                  <c:v>31146986.187135186</c:v>
                </c:pt>
                <c:pt idx="2">
                  <c:v>30999874.597755078</c:v>
                </c:pt>
                <c:pt idx="3">
                  <c:v>30732383.493361253</c:v>
                </c:pt>
                <c:pt idx="4">
                  <c:v>30555682.800913781</c:v>
                </c:pt>
                <c:pt idx="5">
                  <c:v>30462487.112138562</c:v>
                </c:pt>
                <c:pt idx="6">
                  <c:v>30354602.351077449</c:v>
                </c:pt>
                <c:pt idx="7">
                  <c:v>30222719.862755798</c:v>
                </c:pt>
                <c:pt idx="8">
                  <c:v>30098900.805496741</c:v>
                </c:pt>
                <c:pt idx="9">
                  <c:v>30049398.937445812</c:v>
                </c:pt>
                <c:pt idx="10">
                  <c:v>29994086.737966675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Population</c:v>
                </c:pt>
              </c:strCache>
            </c:strRef>
          </c:tx>
          <c:spPr>
            <a:ln w="57150">
              <a:solidFill>
                <a:srgbClr val="808080">
                  <a:lumMod val="75000"/>
                </a:srgbClr>
              </a:solidFill>
              <a:prstDash val="dash"/>
              <a:tailEnd type="none" w="sm" len="sm"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Sheet1!$C$2:$C$12</c:f>
              <c:numCache>
                <c:formatCode>#,##0</c:formatCode>
                <c:ptCount val="11"/>
                <c:pt idx="0">
                  <c:v>31164710.519561239</c:v>
                </c:pt>
                <c:pt idx="1">
                  <c:v>31622726.488113031</c:v>
                </c:pt>
                <c:pt idx="2">
                  <c:v>32080742.456664853</c:v>
                </c:pt>
                <c:pt idx="3">
                  <c:v>32538758.425216675</c:v>
                </c:pt>
                <c:pt idx="4">
                  <c:v>32996774.393768478</c:v>
                </c:pt>
                <c:pt idx="5">
                  <c:v>33454790.362320293</c:v>
                </c:pt>
                <c:pt idx="6">
                  <c:v>33912806.330872104</c:v>
                </c:pt>
                <c:pt idx="7">
                  <c:v>34370822.299423903</c:v>
                </c:pt>
                <c:pt idx="8">
                  <c:v>34828838.267975718</c:v>
                </c:pt>
                <c:pt idx="9">
                  <c:v>35286854.236527517</c:v>
                </c:pt>
                <c:pt idx="10">
                  <c:v>35744870.205079332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497536"/>
        <c:axId val="128499072"/>
      </c:lineChart>
      <c:catAx>
        <c:axId val="128497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818285"/>
            </a:solidFill>
          </a:ln>
        </c:spPr>
        <c:txPr>
          <a:bodyPr/>
          <a:lstStyle/>
          <a:p>
            <a:pPr>
              <a:defRPr sz="1400" b="0">
                <a:solidFill>
                  <a:schemeClr val="bg2">
                    <a:lumMod val="75000"/>
                  </a:schemeClr>
                </a:solidFill>
              </a:defRPr>
            </a:pPr>
            <a:endParaRPr lang="en-US"/>
          </a:p>
        </c:txPr>
        <c:crossAx val="128499072"/>
        <c:crosses val="autoZero"/>
        <c:auto val="1"/>
        <c:lblAlgn val="ctr"/>
        <c:lblOffset val="0"/>
        <c:tickLblSkip val="5"/>
        <c:tickMarkSkip val="5"/>
        <c:noMultiLvlLbl val="0"/>
      </c:catAx>
      <c:valAx>
        <c:axId val="128499072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12700">
            <a:solidFill>
              <a:srgbClr val="818285"/>
            </a:solidFill>
          </a:ln>
        </c:spPr>
        <c:txPr>
          <a:bodyPr/>
          <a:lstStyle/>
          <a:p>
            <a:pPr>
              <a:defRPr sz="1400" b="0">
                <a:solidFill>
                  <a:schemeClr val="bg2">
                    <a:lumMod val="75000"/>
                  </a:schemeClr>
                </a:solidFill>
              </a:defRPr>
            </a:pPr>
            <a:endParaRPr lang="en-US"/>
          </a:p>
        </c:txPr>
        <c:crossAx val="128497536"/>
        <c:crosses val="autoZero"/>
        <c:crossBetween val="midCat"/>
        <c:majorUnit val="4000000"/>
        <c:dispUnits>
          <c:builtInUnit val="millions"/>
        </c:dispUnits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200586738762673"/>
          <c:y val="0.18561831978796331"/>
          <c:w val="0.74692158252125096"/>
          <c:h val="0.630170414983245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Sg2</c:v>
                </c:pt>
              </c:strCache>
            </c:strRef>
          </c:tx>
          <c:spPr>
            <a:ln w="57150">
              <a:solidFill>
                <a:srgbClr val="73A534"/>
              </a:solidFill>
            </a:ln>
          </c:spPr>
          <c:marker>
            <c:symbol val="none"/>
          </c:marker>
          <c:cat>
            <c:numRef>
              <c:f>Sheet1!$B$1:$L$1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Sheet1!$B$2:$L$2</c:f>
              <c:numCache>
                <c:formatCode>#,##0</c:formatCode>
                <c:ptCount val="11"/>
                <c:pt idx="0">
                  <c:v>3349479856.9221177</c:v>
                </c:pt>
                <c:pt idx="1">
                  <c:v>3478137556.535675</c:v>
                </c:pt>
                <c:pt idx="2">
                  <c:v>3567003999.8757873</c:v>
                </c:pt>
                <c:pt idx="3">
                  <c:v>3650406293.237586</c:v>
                </c:pt>
                <c:pt idx="4">
                  <c:v>3714573163.4422684</c:v>
                </c:pt>
                <c:pt idx="5">
                  <c:v>3775534898.4694319</c:v>
                </c:pt>
                <c:pt idx="6">
                  <c:v>3833036567.5563922</c:v>
                </c:pt>
                <c:pt idx="7">
                  <c:v>3887850900.7234626</c:v>
                </c:pt>
                <c:pt idx="8">
                  <c:v>3935352106.1170607</c:v>
                </c:pt>
                <c:pt idx="9">
                  <c:v>3988739467.1740303</c:v>
                </c:pt>
                <c:pt idx="10">
                  <c:v>4042335760.0016217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Pop</c:v>
                </c:pt>
              </c:strCache>
            </c:strRef>
          </c:tx>
          <c:spPr>
            <a:ln w="57150">
              <a:solidFill>
                <a:srgbClr val="808080">
                  <a:lumMod val="75000"/>
                </a:srgbClr>
              </a:solidFill>
              <a:prstDash val="dash"/>
            </a:ln>
          </c:spPr>
          <c:marker>
            <c:symbol val="none"/>
          </c:marker>
          <c:cat>
            <c:numRef>
              <c:f>Sheet1!$B$1:$L$1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Sheet1!$B$3:$L$3</c:f>
              <c:numCache>
                <c:formatCode>#,##0</c:formatCode>
                <c:ptCount val="11"/>
                <c:pt idx="0">
                  <c:v>3349479856.9220963</c:v>
                </c:pt>
                <c:pt idx="1">
                  <c:v>3402385633.5198526</c:v>
                </c:pt>
                <c:pt idx="2">
                  <c:v>3455291410.117609</c:v>
                </c:pt>
                <c:pt idx="3">
                  <c:v>3508197186.7153668</c:v>
                </c:pt>
                <c:pt idx="4">
                  <c:v>3561102963.3131213</c:v>
                </c:pt>
                <c:pt idx="5">
                  <c:v>3614008739.9108815</c:v>
                </c:pt>
                <c:pt idx="6">
                  <c:v>3666914516.5086374</c:v>
                </c:pt>
                <c:pt idx="7">
                  <c:v>3719820293.1063948</c:v>
                </c:pt>
                <c:pt idx="8">
                  <c:v>3772726069.7041469</c:v>
                </c:pt>
                <c:pt idx="9">
                  <c:v>3825631846.3019009</c:v>
                </c:pt>
                <c:pt idx="10">
                  <c:v>3878537622.8996668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610880"/>
        <c:axId val="127612416"/>
      </c:lineChart>
      <c:catAx>
        <c:axId val="12761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>
                <a:solidFill>
                  <a:srgbClr val="606060"/>
                </a:solidFill>
              </a:defRPr>
            </a:pPr>
            <a:endParaRPr lang="en-US"/>
          </a:p>
        </c:txPr>
        <c:crossAx val="127612416"/>
        <c:crosses val="autoZero"/>
        <c:auto val="1"/>
        <c:lblAlgn val="ctr"/>
        <c:lblOffset val="0"/>
        <c:tickLblSkip val="5"/>
        <c:tickMarkSkip val="5"/>
        <c:noMultiLvlLbl val="0"/>
      </c:catAx>
      <c:valAx>
        <c:axId val="127612416"/>
        <c:scaling>
          <c:orientation val="minMax"/>
          <c:max val="4500000000"/>
          <c:min val="2500000000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>
                <a:solidFill>
                  <a:srgbClr val="606060"/>
                </a:solidFill>
              </a:defRPr>
            </a:pPr>
            <a:endParaRPr lang="en-US"/>
          </a:p>
        </c:txPr>
        <c:crossAx val="127610880"/>
        <c:crosses val="autoZero"/>
        <c:crossBetween val="midCat"/>
        <c:majorUnit val="500000000"/>
        <c:dispUnits>
          <c:builtInUnit val="billions"/>
        </c:dispUnits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364924008925674E-2"/>
          <c:y val="3.9045480488949139E-2"/>
          <c:w val="0.76870440214670888"/>
          <c:h val="0.942447969294673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D3DF44"/>
              </a:solidFill>
              <a:ln w="19050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accent3"/>
              </a:solidFill>
              <a:ln w="19050"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bg2"/>
              </a:solidFill>
              <a:ln w="19050"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/>
                </a:solidFill>
              </a:ln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Chiropractor</c:v>
                </c:pt>
                <c:pt idx="1">
                  <c:v>General Acute Care Hospital</c:v>
                </c:pt>
                <c:pt idx="2">
                  <c:v>Physical Therapists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0.69</c:v>
                </c:pt>
                <c:pt idx="1">
                  <c:v>0.12</c:v>
                </c:pt>
                <c:pt idx="2">
                  <c:v>0.13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60"/>
      </c:pieChart>
    </c:plotArea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37929243219603"/>
          <c:y val="0.19087898086707644"/>
          <c:w val="0.42681867891513559"/>
          <c:h val="0.7550021920295243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 w="38100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5"/>
              </a:solidFill>
              <a:ln w="38100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73A534"/>
              </a:solidFill>
              <a:ln w="38100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D3DF44"/>
              </a:solidFill>
              <a:ln w="38100"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accent3"/>
              </a:solidFill>
              <a:ln w="38100"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bg2"/>
              </a:solidFill>
              <a:ln w="38100"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38100">
                <a:solidFill>
                  <a:schemeClr val="bg1"/>
                </a:solidFill>
              </a:ln>
            </c:spPr>
          </c:dPt>
          <c:dLbls>
            <c:delete val="1"/>
          </c:dLbls>
          <c:val>
            <c:numRef>
              <c:f>Sheet1!$B$2:$B$6</c:f>
              <c:numCache>
                <c:formatCode>0%</c:formatCode>
                <c:ptCount val="5"/>
                <c:pt idx="0">
                  <c:v>0.4</c:v>
                </c:pt>
                <c:pt idx="1">
                  <c:v>0.3</c:v>
                </c:pt>
                <c:pt idx="2">
                  <c:v>0.15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54"/>
      </c:pieChart>
    </c:plotArea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73A534"/>
              </a:solidFill>
              <a:ln w="28575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5"/>
              </a:solidFill>
              <a:ln w="28575">
                <a:solidFill>
                  <a:schemeClr val="bg1"/>
                </a:solidFill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7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144" cy="464205"/>
          </a:xfrm>
          <a:prstGeom prst="rect">
            <a:avLst/>
          </a:prstGeom>
        </p:spPr>
        <p:txBody>
          <a:bodyPr vert="horz" lIns="88137" tIns="44069" rIns="88137" bIns="44069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5" y="1"/>
            <a:ext cx="3038144" cy="464205"/>
          </a:xfrm>
          <a:prstGeom prst="rect">
            <a:avLst/>
          </a:prstGeom>
        </p:spPr>
        <p:txBody>
          <a:bodyPr vert="horz" lIns="88137" tIns="44069" rIns="88137" bIns="44069" rtlCol="0"/>
          <a:lstStyle>
            <a:lvl1pPr algn="r">
              <a:defRPr sz="1100"/>
            </a:lvl1pPr>
          </a:lstStyle>
          <a:p>
            <a:fld id="{C3F794A7-5622-490D-8D5A-94A44FC67773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59"/>
            <a:ext cx="3038144" cy="464205"/>
          </a:xfrm>
          <a:prstGeom prst="rect">
            <a:avLst/>
          </a:prstGeom>
        </p:spPr>
        <p:txBody>
          <a:bodyPr vert="horz" lIns="88137" tIns="44069" rIns="88137" bIns="44069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5" y="8830659"/>
            <a:ext cx="3038144" cy="464205"/>
          </a:xfrm>
          <a:prstGeom prst="rect">
            <a:avLst/>
          </a:prstGeom>
        </p:spPr>
        <p:txBody>
          <a:bodyPr vert="horz" lIns="88137" tIns="44069" rIns="88137" bIns="44069" rtlCol="0" anchor="b"/>
          <a:lstStyle>
            <a:lvl1pPr algn="r">
              <a:defRPr sz="1100"/>
            </a:lvl1pPr>
          </a:lstStyle>
          <a:p>
            <a:fld id="{85FC008D-79D0-4981-B013-1D8368113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r">
              <a:defRPr sz="1200"/>
            </a:lvl1pPr>
          </a:lstStyle>
          <a:p>
            <a:fld id="{EF719744-63BE-456C-8226-8B36DC99147B}" type="datetimeFigureOut">
              <a:rPr lang="en-US" smtClean="0"/>
              <a:t>9/23/2015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9" tIns="46585" rIns="93169" bIns="4658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69" tIns="46585" rIns="93169" bIns="4658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r">
              <a:defRPr sz="1200"/>
            </a:lvl1pPr>
          </a:lstStyle>
          <a:p>
            <a:fld id="{20426EEE-737F-4C53-A564-EC4B8BAC14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49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707" y="8829821"/>
            <a:ext cx="3037089" cy="4649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2464" tIns="46232" rIns="92464" bIns="46232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1AF946-5741-4E6B-A011-387F1F228386}" type="slidenum">
              <a:rPr lang="en-US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165350" y="412750"/>
            <a:ext cx="11295063" cy="8470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 from Tom:</a:t>
            </a:r>
          </a:p>
          <a:p>
            <a:endParaRPr lang="en-US" dirty="0" smtClean="0"/>
          </a:p>
          <a:p>
            <a:r>
              <a:rPr lang="en-US" dirty="0" smtClean="0"/>
              <a:t>Inform</a:t>
            </a:r>
            <a:r>
              <a:rPr lang="en-US" baseline="0" dirty="0" smtClean="0"/>
              <a:t> the Board that all elements are in place – it’s about coordinating/integrating them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old model:</a:t>
            </a:r>
          </a:p>
          <a:p>
            <a:pPr marL="230292" indent="-230292">
              <a:buAutoNum type="arabicParenR"/>
            </a:pPr>
            <a:r>
              <a:rPr lang="en-US" dirty="0" smtClean="0"/>
              <a:t>build, build,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buildl</a:t>
            </a:r>
            <a:r>
              <a:rPr lang="en-US" baseline="0" dirty="0" smtClean="0"/>
              <a:t>; Hill Burton</a:t>
            </a:r>
          </a:p>
          <a:p>
            <a:pPr marL="230292" indent="-230292">
              <a:buAutoNum type="arabicParenR"/>
            </a:pPr>
            <a:r>
              <a:rPr lang="en-US" baseline="0" dirty="0" smtClean="0"/>
              <a:t>Docs as your sales force</a:t>
            </a:r>
          </a:p>
          <a:p>
            <a:pPr marL="230292" indent="-230292">
              <a:buAutoNum type="arabicParenR"/>
            </a:pPr>
            <a:r>
              <a:rPr lang="en-US" baseline="0" dirty="0" smtClean="0"/>
              <a:t>Contract with </a:t>
            </a:r>
            <a:r>
              <a:rPr lang="en-US" baseline="0" dirty="0" err="1" smtClean="0"/>
              <a:t>payors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26EEE-737F-4C53-A564-EC4B8BAC140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506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dirty="0" smtClean="0"/>
              <a:t>Diabetes</a:t>
            </a:r>
            <a:r>
              <a:rPr lang="en-US" baseline="0" dirty="0" smtClean="0"/>
              <a:t> number – in the past, you only had two options: 1) appointment with physician or ED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Family of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26EEE-737F-4C53-A564-EC4B8BAC140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12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Peds</a:t>
            </a:r>
            <a:r>
              <a:rPr lang="en-US" dirty="0" smtClean="0"/>
              <a:t>: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dirty="0" smtClean="0"/>
              <a:t>Children’s Hospital</a:t>
            </a:r>
            <a:r>
              <a:rPr lang="en-US" baseline="0" dirty="0" smtClean="0"/>
              <a:t> = -2%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Non-Children’s Hospital = -6%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6504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4C89C-5D80-43C4-A25D-C54E7FDFC0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79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519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 these business questions with Sg2</a:t>
            </a:r>
            <a:r>
              <a:rPr lang="en-US" baseline="0" dirty="0" smtClean="0"/>
              <a:t> Patient Flow:</a:t>
            </a:r>
          </a:p>
          <a:p>
            <a:pPr marL="465820" indent="-465820">
              <a:buFont typeface="Wingdings" panose="05000000000000000000" pitchFamily="2" charset="2"/>
              <a:buChar char="q"/>
            </a:pPr>
            <a:r>
              <a:rPr lang="en-US" b="1" kern="1200" dirty="0" smtClean="0">
                <a:solidFill>
                  <a:schemeClr val="dk1"/>
                </a:solidFill>
              </a:rPr>
              <a:t>How do I drive share? How do I grow?</a:t>
            </a:r>
          </a:p>
          <a:p>
            <a:pPr marL="756956" lvl="1" indent="-465820">
              <a:buFont typeface="Wingdings" panose="05000000000000000000" pitchFamily="2" charset="2"/>
              <a:buChar char="q"/>
            </a:pPr>
            <a:r>
              <a:rPr lang="en-US" dirty="0" smtClean="0"/>
              <a:t>Which MDs/ MD Groups do I lean on?</a:t>
            </a:r>
          </a:p>
          <a:p>
            <a:pPr marL="756956" lvl="1" indent="-465820">
              <a:buFont typeface="Wingdings" panose="05000000000000000000" pitchFamily="2" charset="2"/>
              <a:buChar char="q"/>
            </a:pPr>
            <a:r>
              <a:rPr lang="en-US" dirty="0" smtClean="0"/>
              <a:t>Who do I acquire?</a:t>
            </a:r>
          </a:p>
          <a:p>
            <a:pPr marL="756956" lvl="1" indent="-465820">
              <a:buFont typeface="Wingdings" panose="05000000000000000000" pitchFamily="2" charset="2"/>
              <a:buChar char="q"/>
            </a:pPr>
            <a:r>
              <a:rPr lang="en-US" dirty="0" smtClean="0"/>
              <a:t>What other partners can I leverage to steer business to me?</a:t>
            </a:r>
            <a:br>
              <a:rPr lang="en-US" dirty="0" smtClean="0"/>
            </a:br>
            <a:endParaRPr lang="en-US" dirty="0" smtClean="0"/>
          </a:p>
          <a:p>
            <a:pPr marL="465820" indent="-465820">
              <a:buFont typeface="Wingdings" panose="05000000000000000000" pitchFamily="2" charset="2"/>
              <a:buChar char="q"/>
            </a:pPr>
            <a:r>
              <a:rPr lang="en-US" b="1" kern="1200" dirty="0" smtClean="0">
                <a:solidFill>
                  <a:schemeClr val="dk1"/>
                </a:solidFill>
              </a:rPr>
              <a:t>How do I improve my </a:t>
            </a:r>
            <a:r>
              <a:rPr lang="en-US" b="1" kern="1200" dirty="0" err="1" smtClean="0">
                <a:solidFill>
                  <a:schemeClr val="dk1"/>
                </a:solidFill>
              </a:rPr>
              <a:t>SoC</a:t>
            </a:r>
            <a:r>
              <a:rPr lang="en-US" b="1" kern="1200" dirty="0" smtClean="0">
                <a:solidFill>
                  <a:schemeClr val="dk1"/>
                </a:solidFill>
              </a:rPr>
              <a:t>? My clinical product? My customer experience?</a:t>
            </a:r>
          </a:p>
          <a:p>
            <a:pPr marL="756956" lvl="1" indent="-465820">
              <a:buFont typeface="Wingdings" panose="05000000000000000000" pitchFamily="2" charset="2"/>
              <a:buChar char="q"/>
            </a:pPr>
            <a:r>
              <a:rPr lang="en-US" dirty="0" smtClean="0"/>
              <a:t>When patients leave do they come back?</a:t>
            </a:r>
          </a:p>
          <a:p>
            <a:pPr marL="756956" lvl="1" indent="-465820">
              <a:buFont typeface="Wingdings" panose="05000000000000000000" pitchFamily="2" charset="2"/>
              <a:buChar char="q"/>
            </a:pPr>
            <a:r>
              <a:rPr lang="en-US" dirty="0" smtClean="0"/>
              <a:t>How do I tackle </a:t>
            </a:r>
            <a:r>
              <a:rPr lang="en-US" dirty="0" err="1" smtClean="0"/>
              <a:t>eal</a:t>
            </a:r>
            <a:r>
              <a:rPr lang="en-US" dirty="0" smtClean="0"/>
              <a:t> upstream/downstream planning?</a:t>
            </a:r>
          </a:p>
          <a:p>
            <a:pPr marL="756956" lvl="1" indent="-465820">
              <a:buFont typeface="Wingdings" panose="05000000000000000000" pitchFamily="2" charset="2"/>
              <a:buChar char="q"/>
            </a:pPr>
            <a:r>
              <a:rPr lang="en-US" dirty="0" smtClean="0"/>
              <a:t>How do I make the best bets on site selection?</a:t>
            </a:r>
          </a:p>
          <a:p>
            <a:pPr marL="756956" lvl="1" indent="-465820">
              <a:buFont typeface="Wingdings" panose="05000000000000000000" pitchFamily="2" charset="2"/>
              <a:buChar char="q"/>
            </a:pPr>
            <a:r>
              <a:rPr lang="en-US" kern="1200" dirty="0" smtClean="0">
                <a:solidFill>
                  <a:schemeClr val="dk1"/>
                </a:solidFill>
              </a:rPr>
              <a:t>How do I decompress site-specific volumes?</a:t>
            </a:r>
          </a:p>
          <a:p>
            <a:pPr marL="756956" lvl="1" indent="-465820">
              <a:buFont typeface="Wingdings" panose="05000000000000000000" pitchFamily="2" charset="2"/>
              <a:buChar char="q"/>
            </a:pPr>
            <a:r>
              <a:rPr lang="en-US" kern="1200" dirty="0" smtClean="0">
                <a:solidFill>
                  <a:schemeClr val="dk1"/>
                </a:solidFill>
              </a:rPr>
              <a:t>How do I ensure that customers (esp. attributed lives) stay with me?</a:t>
            </a:r>
          </a:p>
          <a:p>
            <a:pPr indent="-169447"/>
            <a:endParaRPr lang="en-US" kern="1200" dirty="0" smtClean="0">
              <a:solidFill>
                <a:schemeClr val="dk1"/>
              </a:solidFill>
            </a:endParaRPr>
          </a:p>
          <a:p>
            <a:pPr marL="3272" indent="-172719">
              <a:buFont typeface="Arial" panose="020B0604020202020204" pitchFamily="34" charset="0"/>
              <a:buChar char="•"/>
            </a:pPr>
            <a:r>
              <a:rPr lang="en-US" kern="1200" dirty="0" smtClean="0">
                <a:solidFill>
                  <a:schemeClr val="dk1"/>
                </a:solidFill>
              </a:rPr>
              <a:t>Answering</a:t>
            </a:r>
            <a:r>
              <a:rPr lang="en-US" kern="1200" baseline="0" dirty="0" smtClean="0">
                <a:solidFill>
                  <a:schemeClr val="dk1"/>
                </a:solidFill>
              </a:rPr>
              <a:t> key questions with data</a:t>
            </a:r>
          </a:p>
          <a:p>
            <a:pPr marL="3272" indent="-172719">
              <a:buFont typeface="Arial" panose="020B0604020202020204" pitchFamily="34" charset="0"/>
              <a:buChar char="•"/>
            </a:pPr>
            <a:r>
              <a:rPr lang="en-US" kern="1200" baseline="0" dirty="0" smtClean="0">
                <a:solidFill>
                  <a:schemeClr val="dk1"/>
                </a:solidFill>
              </a:rPr>
              <a:t>Various entry points for patients: potential patients become actual patients</a:t>
            </a:r>
          </a:p>
          <a:p>
            <a:pPr marL="3272" indent="-172719">
              <a:buFont typeface="Arial" panose="020B0604020202020204" pitchFamily="34" charset="0"/>
              <a:buChar char="•"/>
            </a:pPr>
            <a:r>
              <a:rPr lang="en-US" kern="1200" baseline="0" dirty="0" smtClean="0">
                <a:solidFill>
                  <a:schemeClr val="dk1"/>
                </a:solidFill>
              </a:rPr>
              <a:t>What limits this from happening: broken referral network; capacity issues; etc.  What are the limitations?</a:t>
            </a:r>
          </a:p>
          <a:p>
            <a:pPr marL="3272" indent="-172719">
              <a:buFont typeface="Arial" panose="020B0604020202020204" pitchFamily="34" charset="0"/>
              <a:buChar char="•"/>
            </a:pPr>
            <a:r>
              <a:rPr lang="en-US" kern="1200" baseline="0" dirty="0" smtClean="0">
                <a:solidFill>
                  <a:schemeClr val="dk1"/>
                </a:solidFill>
              </a:rPr>
              <a:t>Channels – active steerage</a:t>
            </a:r>
          </a:p>
          <a:p>
            <a:pPr marL="463855" lvl="1" indent="-172719">
              <a:buFont typeface="Arial" panose="020B0604020202020204" pitchFamily="34" charset="0"/>
              <a:buChar char="•"/>
            </a:pPr>
            <a:r>
              <a:rPr lang="en-US" kern="1200" baseline="0" dirty="0" smtClean="0">
                <a:solidFill>
                  <a:schemeClr val="dk1"/>
                </a:solidFill>
              </a:rPr>
              <a:t>Radiology Example (information from Radiology Business Management Association):</a:t>
            </a:r>
          </a:p>
          <a:p>
            <a:pPr marL="924439" lvl="2" indent="-172719">
              <a:buFont typeface="Arial" panose="020B0604020202020204" pitchFamily="34" charset="0"/>
              <a:buChar char="•"/>
            </a:pPr>
            <a:r>
              <a:rPr lang="en-US" kern="1200" baseline="0" dirty="0" smtClean="0">
                <a:solidFill>
                  <a:schemeClr val="dk1"/>
                </a:solidFill>
              </a:rPr>
              <a:t>47% have seen passive steerage (posting cost differential data)</a:t>
            </a:r>
          </a:p>
          <a:p>
            <a:pPr marL="924439" lvl="2" indent="-172719">
              <a:buFont typeface="Arial" panose="020B0604020202020204" pitchFamily="34" charset="0"/>
              <a:buChar char="•"/>
            </a:pPr>
            <a:r>
              <a:rPr lang="en-US" kern="1200" baseline="0" dirty="0" smtClean="0">
                <a:solidFill>
                  <a:schemeClr val="dk1"/>
                </a:solidFill>
              </a:rPr>
              <a:t>65% have seen active steerage (calls to patients from payers or radiology benefit managers)</a:t>
            </a:r>
          </a:p>
          <a:p>
            <a:pPr marL="924439" lvl="2" indent="-172719">
              <a:buFont typeface="Arial" panose="020B0604020202020204" pitchFamily="34" charset="0"/>
              <a:buChar char="•"/>
            </a:pPr>
            <a:endParaRPr lang="en-US" kern="1200" dirty="0" smtClean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735" y="8830659"/>
            <a:ext cx="3038144" cy="464206"/>
          </a:xfrm>
          <a:prstGeom prst="rect">
            <a:avLst/>
          </a:prstGeom>
        </p:spPr>
        <p:txBody>
          <a:bodyPr lIns="88132" tIns="44066" rIns="88132" bIns="44066"/>
          <a:lstStyle/>
          <a:p>
            <a:fld id="{D13DF7AC-E4D0-41D6-AFD6-93AF230070D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11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message about Breast</a:t>
            </a:r>
            <a:r>
              <a:rPr lang="en-US" baseline="0" dirty="0" smtClean="0"/>
              <a:t> Cancer in one market using data: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Sample AMC – 93% of surgical patients had surgery at the hospital after having their mammogram there;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Sample Community Hospital – 39% of surgical patients had surgery at the hospital after having their mammogram there. Surgical patients lost to: 1) In-system hospital (26%); 2) Competitors – 1 health system and 2 AMCs (34%)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New breast cancer</a:t>
            </a:r>
            <a:r>
              <a:rPr lang="en-US" baseline="0" dirty="0" smtClean="0"/>
              <a:t> system of care – adapted it to breast cancer</a:t>
            </a:r>
          </a:p>
          <a:p>
            <a:r>
              <a:rPr lang="en-US" baseline="0" dirty="0" smtClean="0"/>
              <a:t>The care continuum</a:t>
            </a:r>
          </a:p>
          <a:p>
            <a:r>
              <a:rPr lang="en-US" baseline="0" dirty="0" smtClean="0"/>
              <a:t>Each box is a node or site of care – </a:t>
            </a:r>
            <a:r>
              <a:rPr lang="en-US" b="1" baseline="0" dirty="0" smtClean="0"/>
              <a:t>important thing not the node themselves, but the line that connects them</a:t>
            </a:r>
          </a:p>
          <a:p>
            <a:r>
              <a:rPr lang="en-US" baseline="0" dirty="0" smtClean="0"/>
              <a:t>3 areas – diagnosis, early care, acute treatment, ongoing treatment, survivorship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pPr marL="110111" lvl="1" indent="-110111" defTabSz="880880">
              <a:defRPr/>
            </a:pPr>
            <a:r>
              <a:rPr lang="en-US" baseline="0" dirty="0" smtClean="0"/>
              <a:t>Owned, affiliated and virtual sites of care -</a:t>
            </a:r>
          </a:p>
          <a:p>
            <a:pPr marL="110111" lvl="1" indent="-110111" defTabSz="880880">
              <a:defRPr/>
            </a:pPr>
            <a:r>
              <a:rPr lang="en-US" baseline="0" dirty="0" smtClean="0"/>
              <a:t>Patient information and patient needs - What is the patient’s experience like as they move through this path?</a:t>
            </a:r>
          </a:p>
          <a:p>
            <a:pPr marL="110111" lvl="1" indent="-110111" defTabSz="880880">
              <a:defRPr/>
            </a:pPr>
            <a:r>
              <a:rPr lang="en-US" baseline="0" dirty="0" smtClean="0"/>
              <a:t>Clinical decisions - How are clinical decisions made along this path? Are they coordinated? Are the evidence based?</a:t>
            </a:r>
          </a:p>
          <a:p>
            <a:pPr marL="110111" lvl="1" indent="-110111" defTabSz="880880">
              <a:defRPr/>
            </a:pPr>
            <a:r>
              <a:rPr lang="en-US" baseline="0" dirty="0" smtClean="0"/>
              <a:t>Operations and logistics – Logistically, how does a patient move through? What are the operational challenges at each node and between nodes? Do patients fall through the gaps?</a:t>
            </a:r>
          </a:p>
          <a:p>
            <a:pPr>
              <a:buNone/>
            </a:pPr>
            <a:endParaRPr lang="en-US" baseline="0" dirty="0" smtClean="0"/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169926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the group: who</a:t>
            </a:r>
            <a:r>
              <a:rPr lang="en-US" baseline="0" dirty="0" smtClean="0"/>
              <a:t> do you think saw the majority of these spine cases?</a:t>
            </a:r>
          </a:p>
          <a:p>
            <a:endParaRPr lang="en-US" baseline="0" dirty="0" smtClean="0"/>
          </a:p>
          <a:p>
            <a:r>
              <a:rPr lang="en-US" dirty="0" smtClean="0"/>
              <a:t>These</a:t>
            </a:r>
            <a:r>
              <a:rPr lang="en-US" baseline="0" dirty="0" smtClean="0"/>
              <a:t> graphics show all activity (visits, procedures, rehab, etc) across all sites of care (hospital, OP, private therapy locations, etc)</a:t>
            </a:r>
          </a:p>
          <a:p>
            <a:r>
              <a:rPr lang="en-US" i="1" baseline="0" dirty="0" smtClean="0"/>
              <a:t>Includes all ages</a:t>
            </a:r>
          </a:p>
        </p:txBody>
      </p:sp>
    </p:spTree>
    <p:extLst>
      <p:ext uri="{BB962C8B-B14F-4D97-AF65-F5344CB8AC3E}">
        <p14:creationId xmlns:p14="http://schemas.microsoft.com/office/powerpoint/2010/main" val="3748740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 “</a:t>
            </a:r>
            <a:r>
              <a:rPr lang="en-US" dirty="0" err="1" smtClean="0"/>
              <a:t>keepage</a:t>
            </a:r>
            <a:r>
              <a:rPr lang="en-US" dirty="0" smtClean="0"/>
              <a:t>” instead of “leakage” – huge play with</a:t>
            </a:r>
            <a:r>
              <a:rPr lang="en-US" baseline="0" dirty="0" smtClean="0"/>
              <a:t> care coordination.       </a:t>
            </a:r>
          </a:p>
          <a:p>
            <a:r>
              <a:rPr lang="en-US" baseline="0" dirty="0" smtClean="0"/>
              <a:t>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26EEE-737F-4C53-A564-EC4B8BAC140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975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71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26EEE-737F-4C53-A564-EC4B8BAC140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03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Patient who has never been to the hospital. </a:t>
            </a:r>
          </a:p>
          <a:p>
            <a:r>
              <a:rPr lang="en-US" dirty="0" smtClean="0"/>
              <a:t>Hospitals know</a:t>
            </a:r>
            <a:r>
              <a:rPr lang="en-US" baseline="0" dirty="0" smtClean="0"/>
              <a:t> some financial and some clinical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26EEE-737F-4C53-A564-EC4B8BAC140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279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dirty="0" smtClean="0"/>
              <a:t>Reverse auctions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dirty="0" smtClean="0"/>
              <a:t>Recent</a:t>
            </a:r>
            <a:r>
              <a:rPr lang="en-US" baseline="0" dirty="0" smtClean="0"/>
              <a:t> report – healthcare is a step above (just) the airline industry with regard to meeting 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170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594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26EEE-737F-4C53-A564-EC4B8BAC140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937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8655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26EEE-737F-4C53-A564-EC4B8BAC140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6896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26EEE-737F-4C53-A564-EC4B8BAC140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6170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5126" indent="-115126" defTabSz="921010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281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11557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26EEE-737F-4C53-A564-EC4B8BAC140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145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20248" indent="-220248">
              <a:buAutoNum type="arabicParenBoth"/>
            </a:pPr>
            <a:r>
              <a:rPr lang="en-US" dirty="0" smtClean="0"/>
              <a:t>Get rid of waste</a:t>
            </a:r>
          </a:p>
          <a:p>
            <a:pPr marL="220248" indent="-220248">
              <a:buAutoNum type="arabicParenBoth"/>
            </a:pPr>
            <a:r>
              <a:rPr lang="en-US" dirty="0" smtClean="0"/>
              <a:t>Improve quality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Note:</a:t>
            </a:r>
            <a:r>
              <a:rPr lang="en-US" baseline="0" dirty="0" smtClean="0"/>
              <a:t> As we move through the day we will address the Orthopedic specific savings opportunities (in the activity following this module and Wade will cover in more detail for bundled and episode-based payment).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“The good news is that by attacking waste, we can reduce healthcare costs</a:t>
            </a:r>
            <a:r>
              <a:rPr lang="en-US" baseline="0" dirty="0" smtClean="0"/>
              <a:t> without adversely affecting the quality of care or access to care.”</a:t>
            </a:r>
          </a:p>
          <a:p>
            <a:r>
              <a:rPr lang="en-US" baseline="0" dirty="0" smtClean="0"/>
              <a:t>Paper-based system that discourages sharing of medical records accounts for 6% of annual overspending. </a:t>
            </a:r>
          </a:p>
          <a:p>
            <a:r>
              <a:rPr lang="en-US" baseline="0" dirty="0" smtClean="0"/>
              <a:t>Unnecessary care to protect against malpractice makes up $200-$300 billion a year. </a:t>
            </a:r>
          </a:p>
          <a:p>
            <a:r>
              <a:rPr lang="en-US" baseline="0" dirty="0" smtClean="0"/>
              <a:t>Fraud - $200 billion a year</a:t>
            </a:r>
          </a:p>
          <a:p>
            <a:r>
              <a:rPr lang="en-US" baseline="0" dirty="0" smtClean="0"/>
              <a:t>Administrative inefficiency and redundant paperwork – 18% of waste</a:t>
            </a:r>
          </a:p>
          <a:p>
            <a:r>
              <a:rPr lang="en-US" baseline="0" dirty="0" smtClean="0"/>
              <a:t>Medical mistakes $50-100 Billion</a:t>
            </a:r>
          </a:p>
          <a:p>
            <a:r>
              <a:rPr lang="en-US" baseline="0" dirty="0" smtClean="0"/>
              <a:t>Preventable conditions (ex - uncontrolled diabetes) $30-50 billion a year</a:t>
            </a:r>
          </a:p>
          <a:p>
            <a:r>
              <a:rPr lang="en-US" baseline="0" dirty="0" smtClean="0"/>
              <a:t>We spend twice as much as Canada on billing and administration, employing 1.66 clerical workers per doctor.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Health System A – Typical</a:t>
            </a:r>
          </a:p>
          <a:p>
            <a:endParaRPr lang="en-US" dirty="0" smtClean="0"/>
          </a:p>
          <a:p>
            <a:r>
              <a:rPr lang="en-US" dirty="0" smtClean="0"/>
              <a:t>Health System B &amp; Clinical Contact Center:</a:t>
            </a:r>
          </a:p>
          <a:p>
            <a:pPr marL="172710" indent="-172710">
              <a:buFont typeface="Arial" panose="020B0604020202020204" pitchFamily="34" charset="0"/>
              <a:buChar char="•"/>
            </a:pPr>
            <a:r>
              <a:rPr lang="en-US" dirty="0" smtClean="0"/>
              <a:t>Provides alternative: Advocate</a:t>
            </a:r>
            <a:r>
              <a:rPr lang="en-US" baseline="0" dirty="0" smtClean="0"/>
              <a:t> has gone to market with a 24 hour guarantee</a:t>
            </a:r>
          </a:p>
          <a:p>
            <a:pPr marL="172710" indent="-172710">
              <a:buFont typeface="Arial" panose="020B0604020202020204" pitchFamily="34" charset="0"/>
              <a:buChar char="•"/>
            </a:pPr>
            <a:r>
              <a:rPr lang="en-US" dirty="0" smtClean="0"/>
              <a:t>Seamless interface</a:t>
            </a:r>
          </a:p>
          <a:p>
            <a:pPr marL="172710" indent="-172710">
              <a:buFont typeface="Arial" panose="020B0604020202020204" pitchFamily="34" charset="0"/>
              <a:buChar char="•"/>
            </a:pPr>
            <a:r>
              <a:rPr lang="en-US" dirty="0" smtClean="0"/>
              <a:t>LPNs included</a:t>
            </a:r>
          </a:p>
          <a:p>
            <a:pPr marL="172710" indent="-172710">
              <a:buFont typeface="Arial" panose="020B0604020202020204" pitchFamily="34" charset="0"/>
              <a:buChar char="•"/>
            </a:pPr>
            <a:r>
              <a:rPr lang="en-US" dirty="0" smtClean="0"/>
              <a:t>Allows growth strategy and getting patient to right location; reduce leakage</a:t>
            </a:r>
          </a:p>
          <a:p>
            <a:pPr marL="172710" indent="-172710">
              <a:buFont typeface="Arial" panose="020B0604020202020204" pitchFamily="34" charset="0"/>
              <a:buChar char="•"/>
            </a:pPr>
            <a:r>
              <a:rPr lang="en-US" dirty="0" smtClean="0"/>
              <a:t>Generate</a:t>
            </a:r>
            <a:r>
              <a:rPr lang="en-US" baseline="0" dirty="0" smtClean="0"/>
              <a:t> 24 hour response  or appointment availability</a:t>
            </a:r>
          </a:p>
          <a:p>
            <a:pPr marL="172710" indent="-172710">
              <a:buFont typeface="Arial" panose="020B0604020202020204" pitchFamily="34" charset="0"/>
              <a:buChar char="•"/>
            </a:pPr>
            <a:r>
              <a:rPr lang="en-US" baseline="0" dirty="0" smtClean="0"/>
              <a:t>Identify unused appointment availability</a:t>
            </a:r>
          </a:p>
          <a:p>
            <a:pPr marL="172710" indent="-17271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65257" indent="-165257">
              <a:buFont typeface="Wingdings" panose="05000000000000000000" pitchFamily="2" charset="2"/>
              <a:buChar char="q"/>
            </a:pPr>
            <a:r>
              <a:rPr lang="en-US" baseline="0" dirty="0" smtClean="0"/>
              <a:t>Open access for scheduling</a:t>
            </a:r>
          </a:p>
          <a:p>
            <a:pPr marL="165257" indent="-165257">
              <a:buFont typeface="Wingdings" panose="05000000000000000000" pitchFamily="2" charset="2"/>
              <a:buChar char="q"/>
            </a:pPr>
            <a:r>
              <a:rPr lang="en-US" baseline="0" dirty="0" smtClean="0"/>
              <a:t>Disease management</a:t>
            </a:r>
          </a:p>
          <a:p>
            <a:pPr marL="165257" indent="-165257">
              <a:buFont typeface="Wingdings" panose="05000000000000000000" pitchFamily="2" charset="2"/>
              <a:buChar char="q"/>
            </a:pPr>
            <a:r>
              <a:rPr lang="en-US" baseline="0" dirty="0" smtClean="0"/>
              <a:t>Follow-up case management</a:t>
            </a:r>
          </a:p>
          <a:p>
            <a:pPr marL="165257" indent="-165257">
              <a:buFont typeface="Wingdings" panose="05000000000000000000" pitchFamily="2" charset="2"/>
              <a:buChar char="q"/>
            </a:pPr>
            <a:r>
              <a:rPr lang="en-US" baseline="0" dirty="0" smtClean="0"/>
              <a:t>Control channels – reduce leakage</a:t>
            </a:r>
          </a:p>
          <a:p>
            <a:endParaRPr lang="en-US" dirty="0" smtClean="0"/>
          </a:p>
          <a:p>
            <a:pPr marL="172710" indent="-17271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26EEE-737F-4C53-A564-EC4B8BAC140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928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5124" indent="-115124" defTabSz="920992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8392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Hospice</a:t>
            </a:r>
            <a:r>
              <a:rPr lang="en-US" baseline="0" dirty="0" smtClean="0"/>
              <a:t> is a big 5th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26EEE-737F-4C53-A564-EC4B8BAC1408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3687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257" indent="-165257">
              <a:buFont typeface="Arial" panose="020B0604020202020204" pitchFamily="34" charset="0"/>
              <a:buChar char="•"/>
            </a:pPr>
            <a:r>
              <a:rPr lang="en-US" dirty="0" smtClean="0"/>
              <a:t>Accountability Era takes into account global payment and episode</a:t>
            </a:r>
            <a:r>
              <a:rPr lang="en-US" baseline="0" dirty="0" smtClean="0"/>
              <a:t> of care</a:t>
            </a:r>
          </a:p>
          <a:p>
            <a:pPr marL="165257" indent="-165257">
              <a:buFont typeface="Arial" panose="020B0604020202020204" pitchFamily="34" charset="0"/>
              <a:buChar char="•"/>
            </a:pPr>
            <a:r>
              <a:rPr lang="en-US" dirty="0" smtClean="0"/>
              <a:t>SNF and HH are now required</a:t>
            </a:r>
            <a:r>
              <a:rPr lang="en-US" baseline="0" dirty="0" smtClean="0"/>
              <a:t> to report readmissions – penalties will be happening shortly</a:t>
            </a:r>
          </a:p>
          <a:p>
            <a:pPr marL="165257" indent="-16525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26EEE-737F-4C53-A564-EC4B8BAC1408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7984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take a step back a decade to 2005</a:t>
            </a:r>
          </a:p>
          <a:p>
            <a:r>
              <a:rPr lang="en-US" dirty="0" smtClean="0"/>
              <a:t>Imagine</a:t>
            </a:r>
            <a:r>
              <a:rPr lang="en-US" baseline="0" dirty="0" smtClean="0"/>
              <a:t> you were planning forward then</a:t>
            </a:r>
          </a:p>
          <a:p>
            <a:r>
              <a:rPr lang="en-US" baseline="0" dirty="0" smtClean="0"/>
              <a:t>You couldn’t have foreseen any of these events, and yet how many of them drastically disrupted you?</a:t>
            </a:r>
          </a:p>
        </p:txBody>
      </p:sp>
    </p:spTree>
    <p:extLst>
      <p:ext uri="{BB962C8B-B14F-4D97-AF65-F5344CB8AC3E}">
        <p14:creationId xmlns:p14="http://schemas.microsoft.com/office/powerpoint/2010/main" val="27729298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4791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Similarly, there will be disrupters in the next 10 years that you can’t foresee</a:t>
            </a:r>
          </a:p>
          <a:p>
            <a:r>
              <a:rPr lang="en-US" dirty="0" smtClean="0"/>
              <a:t>Any</a:t>
            </a:r>
            <a:r>
              <a:rPr lang="en-US" baseline="0" dirty="0" smtClean="0"/>
              <a:t> of these could happen—how would you respond if they did?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2771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798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1214"/>
              </a:spcBef>
            </a:pPr>
            <a:r>
              <a:rPr lang="en-US" dirty="0" smtClean="0"/>
              <a:t>began before the health care reform debate and will continue after </a:t>
            </a:r>
          </a:p>
          <a:p>
            <a:pPr>
              <a:spcBef>
                <a:spcPts val="1214"/>
              </a:spcBef>
            </a:pPr>
            <a:endParaRPr lang="en-US" dirty="0" smtClean="0"/>
          </a:p>
          <a:p>
            <a:r>
              <a:rPr lang="en-US" dirty="0" smtClean="0"/>
              <a:t>It</a:t>
            </a:r>
            <a:r>
              <a:rPr lang="en-US" baseline="0" dirty="0" smtClean="0"/>
              <a:t> means that the private market is going to have to take a serious look at ways to cut costs</a:t>
            </a:r>
          </a:p>
          <a:p>
            <a:r>
              <a:rPr lang="en-US" dirty="0" smtClean="0"/>
              <a:t>We</a:t>
            </a:r>
            <a:r>
              <a:rPr lang="en-US" baseline="0" dirty="0" smtClean="0"/>
              <a:t> have been talking about the landscape. Currently</a:t>
            </a:r>
          </a:p>
          <a:p>
            <a:pPr lvl="1"/>
            <a:r>
              <a:rPr lang="en-US" baseline="0" dirty="0" smtClean="0"/>
              <a:t>Costs are unsustainable</a:t>
            </a:r>
          </a:p>
          <a:p>
            <a:pPr lvl="1"/>
            <a:r>
              <a:rPr lang="en-US" baseline="0" dirty="0" smtClean="0"/>
              <a:t>System is inefficient</a:t>
            </a:r>
          </a:p>
          <a:p>
            <a:pPr lvl="1"/>
            <a:r>
              <a:rPr lang="en-US" baseline="0" dirty="0" smtClean="0"/>
              <a:t>Fails to reward quality</a:t>
            </a:r>
          </a:p>
          <a:p>
            <a:r>
              <a:rPr lang="en-US" baseline="0" dirty="0" smtClean="0"/>
              <a:t>Ultimately the goals are to structure the system to meet the goals on the right (enumerate)</a:t>
            </a:r>
          </a:p>
          <a:p>
            <a:pPr lvl="1"/>
            <a:r>
              <a:rPr lang="en-US" baseline="0" dirty="0" smtClean="0"/>
              <a:t>These goals can be achieved by moving towards alternate care delivery models</a:t>
            </a:r>
          </a:p>
          <a:p>
            <a:pPr lvl="1"/>
            <a:r>
              <a:rPr lang="en-US" baseline="0" dirty="0" smtClean="0"/>
              <a:t>Alternate delivery models will only be instituted once proper incentives are put in place</a:t>
            </a:r>
          </a:p>
          <a:p>
            <a:pPr lvl="0"/>
            <a:r>
              <a:rPr lang="en-US" baseline="0" dirty="0" smtClean="0"/>
              <a:t>Incentives</a:t>
            </a:r>
          </a:p>
          <a:p>
            <a:pPr lvl="1"/>
            <a:r>
              <a:rPr lang="en-US" baseline="0" dirty="0" smtClean="0"/>
              <a:t>Payment </a:t>
            </a:r>
            <a:r>
              <a:rPr lang="en-US" i="1" baseline="0" dirty="0" smtClean="0"/>
              <a:t>models</a:t>
            </a:r>
            <a:r>
              <a:rPr lang="en-US" baseline="0" dirty="0" smtClean="0"/>
              <a:t> are only one piece of the puzzle—address supply of services</a:t>
            </a:r>
          </a:p>
          <a:p>
            <a:pPr lvl="2"/>
            <a:r>
              <a:rPr lang="en-US" baseline="0" dirty="0" smtClean="0"/>
              <a:t>Thinking about how we pay for care is important—the goal is to direct incentives so that we reward appropriate treatment</a:t>
            </a:r>
          </a:p>
          <a:p>
            <a:pPr lvl="2"/>
            <a:r>
              <a:rPr lang="en-US" baseline="0" dirty="0" smtClean="0"/>
              <a:t>Another way to say this is that we need systems to emphasize quality (structures; processes; outcomes) over volumes</a:t>
            </a:r>
          </a:p>
          <a:p>
            <a:pPr lvl="2"/>
            <a:r>
              <a:rPr lang="en-US" baseline="0" dirty="0" smtClean="0"/>
              <a:t>Can involve changing the unit of care (transition from FFS to capitation); can also involve additional carrots/sticks (P4P)</a:t>
            </a:r>
          </a:p>
          <a:p>
            <a:pPr lvl="1"/>
            <a:r>
              <a:rPr lang="en-US" baseline="0" dirty="0" smtClean="0"/>
              <a:t>Recognize that supply can also be addressed in other ways:</a:t>
            </a:r>
          </a:p>
          <a:p>
            <a:pPr lvl="2"/>
            <a:r>
              <a:rPr lang="en-US" dirty="0" smtClean="0"/>
              <a:t>Actual $ of payment—a</a:t>
            </a:r>
            <a:r>
              <a:rPr lang="en-US" baseline="0" dirty="0" smtClean="0"/>
              <a:t> blunt instrument because it has the net effect of dis-incentivizing care, even when that care is appropriate. Can distort markets. Cutting reimbursement has the potential to drive providers from the marketplace rather than impacting behavior</a:t>
            </a:r>
          </a:p>
          <a:p>
            <a:pPr lvl="2"/>
            <a:r>
              <a:rPr lang="en-US" baseline="0" dirty="0" smtClean="0"/>
              <a:t>Preauthorization</a:t>
            </a:r>
          </a:p>
          <a:p>
            <a:pPr lvl="2"/>
            <a:r>
              <a:rPr lang="en-US" baseline="0" dirty="0" smtClean="0"/>
              <a:t>Supply(# of providers) is impacted locally in all sorts of ways (licensure; admitting privileges; malpractice premium availability; eligibility to participate in PPO/HMO networks)</a:t>
            </a:r>
          </a:p>
          <a:p>
            <a:pPr lvl="1"/>
            <a:r>
              <a:rPr lang="en-US" baseline="0" dirty="0" smtClean="0"/>
              <a:t> Demand for services can also be affected—primarily by influencing out of pocket costs</a:t>
            </a:r>
            <a:endParaRPr lang="en-US" dirty="0" smtClean="0"/>
          </a:p>
          <a:p>
            <a:pPr>
              <a:spcBef>
                <a:spcPts val="1214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Sg2’s point</a:t>
            </a:r>
            <a:r>
              <a:rPr lang="en-US" baseline="0" dirty="0" smtClean="0"/>
              <a:t> of view</a:t>
            </a:r>
          </a:p>
          <a:p>
            <a:endParaRPr lang="en-US" baseline="0" dirty="0" smtClean="0"/>
          </a:p>
          <a:p>
            <a:r>
              <a:rPr lang="en-US" dirty="0" smtClean="0"/>
              <a:t>Point 1:</a:t>
            </a:r>
            <a:endParaRPr lang="en-US" baseline="0" dirty="0" smtClean="0"/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About 50% chose narrow networks, but less satisfied with access – on the public exchange [Year 1]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17% shifted to a broad network when next year enrollment came [Year 2]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70 bills being floated around network adequacy – state legislatures; skeptical about impact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No evidence against narrow networks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Point 2: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Around 750 ACOs serving 25M people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Commercial vs. Medicare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Pure open access model – give way to better configurations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Continue to perpetuate and grow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3 main challenges: 1) attribution (how can you be held accountable if you don’t know who? More transparency is needed); 2) leakage – 50-60% leakage? (must give way to steerage); 3) economic model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Provider sponsored ACO – you don know until afterwards who is attributed to you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ACOs as a learning lab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Point 3: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Yes … and more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Not </a:t>
            </a:r>
            <a:r>
              <a:rPr lang="en-US" baseline="0" dirty="0" err="1" smtClean="0"/>
              <a:t>determinalistic</a:t>
            </a:r>
            <a:endParaRPr lang="en-US" baseline="0" dirty="0" smtClean="0"/>
          </a:p>
          <a:p>
            <a:pPr marL="172719" indent="-172719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r>
              <a:rPr lang="en-US" baseline="0" dirty="0" smtClean="0"/>
              <a:t>Point 4: 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Positive outlook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Increased collaboration among providers, payers, docs, etc.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Many got into this for strong market play – but, seeing more as an inside play (e.g., alignment of docs)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Clean up what’s broken in your SoC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CMS just came out with Comprehensive Joint Replacement Program – 1/1/2016:</a:t>
            </a:r>
          </a:p>
          <a:p>
            <a:pPr marL="633302" lvl="1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Mandatory for 75 markets, picked based upon large volumes and broad variability</a:t>
            </a:r>
          </a:p>
          <a:p>
            <a:pPr marL="633302" lvl="1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5 Years</a:t>
            </a:r>
          </a:p>
          <a:p>
            <a:pPr marL="633302" lvl="1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At risk for 90 day episode</a:t>
            </a:r>
          </a:p>
          <a:p>
            <a:pPr marL="633302" lvl="1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First year – no risk; risk in years 2-4</a:t>
            </a:r>
          </a:p>
          <a:p>
            <a:pPr marL="633302" lvl="1" indent="-172719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Point 5: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Consumers have not yet figured out how to shop for care yet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Active steerage – e.g., imaging and lab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For years until we get into real era of price transparency beyond websites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Consumers don’t have a habit of shopping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baseline="0" dirty="0" err="1" smtClean="0"/>
              <a:t>Castlight</a:t>
            </a:r>
            <a:r>
              <a:rPr lang="en-US" baseline="0" dirty="0" smtClean="0"/>
              <a:t> looking at redoing model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Can’t </a:t>
            </a:r>
            <a:r>
              <a:rPr lang="en-US" baseline="0" dirty="0" err="1" smtClean="0"/>
              <a:t>demonsrate</a:t>
            </a:r>
            <a:r>
              <a:rPr lang="en-US" baseline="0" dirty="0" smtClean="0"/>
              <a:t> value to consumer</a:t>
            </a:r>
          </a:p>
          <a:p>
            <a:endParaRPr lang="en-US" baseline="0" dirty="0" smtClean="0"/>
          </a:p>
          <a:p>
            <a:pPr marL="172719" indent="-17271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26EEE-737F-4C53-A564-EC4B8BAC140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789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ACOs – much more of a laboratory or learning lab. Sg2 feels – not the answer.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172" y="8829823"/>
            <a:ext cx="3037627" cy="464980"/>
          </a:xfrm>
          <a:prstGeom prst="rect">
            <a:avLst/>
          </a:prstGeom>
        </p:spPr>
        <p:txBody>
          <a:bodyPr lIns="92106" tIns="46053" rIns="92106" bIns="46053"/>
          <a:lstStyle/>
          <a:p>
            <a:fld id="{2CEA8709-CFCB-4F99-AD4A-F8A1CBFD48D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16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26EEE-737F-4C53-A564-EC4B8BAC140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489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26EEE-737F-4C53-A564-EC4B8BAC140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919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dirty="0" smtClean="0"/>
              <a:t>The state came out with their own look at pricing – lots of criticism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dirty="0" smtClean="0"/>
              <a:t>Then,</a:t>
            </a:r>
            <a:r>
              <a:rPr lang="en-US" baseline="0" dirty="0" smtClean="0"/>
              <a:t> BCBS came out with pricing information (without telling anyone).  Feedback: critical from providers; consumer groups say it’s confusing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In first 3 weeks, 18,000 hits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This is more about setting the stage for negotiation, getting strong payment rates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“Price transparency is still finding its way.”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One of the best ways: for them (payer) to come to you because of your value equation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Openness to get paid for what (seeing info from competitors)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Trusted relationship with physicians still rules the day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Transparency hasn’t caught on yet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BCBS – advertising this as “becoming trusted partner” with patient – stealing that relationship from provider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Payment rate to providers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38484" y="9759277"/>
            <a:ext cx="3471574" cy="513926"/>
          </a:xfrm>
          <a:prstGeom prst="rect">
            <a:avLst/>
          </a:prstGeom>
        </p:spPr>
        <p:txBody>
          <a:bodyPr lIns="103271" tIns="51635" rIns="103271" bIns="51635"/>
          <a:lstStyle/>
          <a:p>
            <a:fld id="{2CEA8709-CFCB-4F99-AD4A-F8A1CBFD48D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93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950"/>
            <a:ext cx="9144000" cy="4333649"/>
          </a:xfrm>
          <a:prstGeom prst="rect">
            <a:avLst/>
          </a:prstGeom>
        </p:spPr>
      </p:pic>
      <p:pic>
        <p:nvPicPr>
          <p:cNvPr id="9" name="Picture 20" descr="Sg2logo_300dp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8535" y="365477"/>
            <a:ext cx="996828" cy="4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6616" y="1362456"/>
            <a:ext cx="8308975" cy="1188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616" y="2496312"/>
            <a:ext cx="8324850" cy="506412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6" y="3419856"/>
            <a:ext cx="7263384" cy="2666619"/>
          </a:xfrm>
        </p:spPr>
        <p:txBody>
          <a:bodyPr/>
          <a:lstStyle>
            <a:lvl1pPr marL="0" indent="0" algn="l">
              <a:spcBef>
                <a:spcPts val="1500"/>
              </a:spcBef>
              <a:buNone/>
              <a:defRPr sz="2200" b="0">
                <a:latin typeface="+mn-lt"/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2">
                    <a:lumMod val="75000"/>
                  </a:schemeClr>
                </a:solidFill>
                <a:latin typeface="+mn-lt"/>
              </a:defRPr>
            </a:lvl2pPr>
            <a:lvl3pPr marL="0" indent="0" algn="l">
              <a:lnSpc>
                <a:spcPct val="200000"/>
              </a:lnSpc>
              <a:buNone/>
              <a:defRPr sz="1600" b="0">
                <a:latin typeface="+mn-lt"/>
              </a:defRPr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 smtClean="0"/>
              <a:t>Author</a:t>
            </a:r>
          </a:p>
          <a:p>
            <a:pPr lvl="1"/>
            <a:r>
              <a:rPr lang="en-US" dirty="0" smtClean="0"/>
              <a:t>Title</a:t>
            </a:r>
          </a:p>
          <a:p>
            <a:pPr lvl="2"/>
            <a:r>
              <a:rPr lang="en-US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50343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616" y="1582738"/>
            <a:ext cx="4040188" cy="400097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616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0" y="1582738"/>
            <a:ext cx="4041775" cy="400097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597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6616" y="146304"/>
            <a:ext cx="83185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065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950"/>
            <a:ext cx="9144000" cy="4333649"/>
          </a:xfrm>
          <a:prstGeom prst="rect">
            <a:avLst/>
          </a:prstGeom>
        </p:spPr>
      </p:pic>
      <p:pic>
        <p:nvPicPr>
          <p:cNvPr id="9" name="Picture 20" descr="Sg2logo_300dp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8535" y="365477"/>
            <a:ext cx="996828" cy="4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6616" y="1362456"/>
            <a:ext cx="8308975" cy="1188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616" y="2496312"/>
            <a:ext cx="8324850" cy="506412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6" y="3419856"/>
            <a:ext cx="7263384" cy="2666619"/>
          </a:xfrm>
        </p:spPr>
        <p:txBody>
          <a:bodyPr/>
          <a:lstStyle>
            <a:lvl1pPr marL="0" indent="0" algn="l">
              <a:spcBef>
                <a:spcPts val="1500"/>
              </a:spcBef>
              <a:buNone/>
              <a:defRPr sz="2200" b="0">
                <a:latin typeface="+mn-lt"/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2">
                    <a:lumMod val="75000"/>
                  </a:schemeClr>
                </a:solidFill>
                <a:latin typeface="+mn-lt"/>
              </a:defRPr>
            </a:lvl2pPr>
            <a:lvl3pPr marL="0" indent="0" algn="l">
              <a:lnSpc>
                <a:spcPct val="200000"/>
              </a:lnSpc>
              <a:buNone/>
              <a:defRPr sz="1600" b="0">
                <a:latin typeface="+mn-lt"/>
              </a:defRPr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 smtClean="0"/>
              <a:t>Author</a:t>
            </a:r>
          </a:p>
          <a:p>
            <a:pPr lvl="1"/>
            <a:r>
              <a:rPr lang="en-US" dirty="0" smtClean="0"/>
              <a:t>Title</a:t>
            </a:r>
          </a:p>
          <a:p>
            <a:pPr lvl="2"/>
            <a:r>
              <a:rPr lang="en-US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3217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g2_Boiler Pl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056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3365500" cy="6858000"/>
          </a:xfrm>
          <a:prstGeom prst="rect">
            <a:avLst/>
          </a:prstGeom>
          <a:solidFill>
            <a:srgbClr val="8182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 bwMode="ltGray">
          <a:xfrm>
            <a:off x="188913" y="854075"/>
            <a:ext cx="8494712" cy="964009"/>
            <a:chOff x="188913" y="854075"/>
            <a:chExt cx="8494712" cy="964009"/>
          </a:xfrm>
        </p:grpSpPr>
        <p:sp>
          <p:nvSpPr>
            <p:cNvPr id="5" name="Oval 4"/>
            <p:cNvSpPr/>
            <p:nvPr userDrawn="1"/>
          </p:nvSpPr>
          <p:spPr bwMode="ltGray">
            <a:xfrm flipH="1">
              <a:off x="8588375" y="854075"/>
              <a:ext cx="95250" cy="952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6" name="Straight Connector 5"/>
            <p:cNvCxnSpPr/>
            <p:nvPr userDrawn="1"/>
          </p:nvCxnSpPr>
          <p:spPr bwMode="ltGray">
            <a:xfrm flipV="1">
              <a:off x="8636000" y="882175"/>
              <a:ext cx="0" cy="282257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 userDrawn="1"/>
          </p:nvCxnSpPr>
          <p:spPr bwMode="ltGray">
            <a:xfrm>
              <a:off x="236538" y="1156018"/>
              <a:ext cx="8400256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8" name="Group 7"/>
            <p:cNvGrpSpPr/>
            <p:nvPr userDrawn="1"/>
          </p:nvGrpSpPr>
          <p:grpSpPr bwMode="ltGray">
            <a:xfrm rot="10800000">
              <a:off x="188913" y="1145381"/>
              <a:ext cx="95250" cy="672703"/>
              <a:chOff x="8740775" y="1006475"/>
              <a:chExt cx="95250" cy="672703"/>
            </a:xfrm>
          </p:grpSpPr>
          <p:sp>
            <p:nvSpPr>
              <p:cNvPr id="9" name="Oval 8"/>
              <p:cNvSpPr/>
              <p:nvPr userDrawn="1"/>
            </p:nvSpPr>
            <p:spPr bwMode="ltGray">
              <a:xfrm flipH="1">
                <a:off x="8740775" y="1006475"/>
                <a:ext cx="95250" cy="95250"/>
              </a:xfrm>
              <a:prstGeom prst="ellipse">
                <a:avLst/>
              </a:prstGeom>
              <a:solidFill>
                <a:schemeClr val="accent5"/>
              </a:solidFill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4950" indent="-23495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0" name="Straight Connector 9"/>
              <p:cNvCxnSpPr/>
              <p:nvPr userDrawn="1"/>
            </p:nvCxnSpPr>
            <p:spPr bwMode="ltGray">
              <a:xfrm rot="10800000">
                <a:off x="8788400" y="1034575"/>
                <a:ext cx="0" cy="644603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1554480"/>
            <a:ext cx="2546241" cy="958850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621024" y="1581912"/>
            <a:ext cx="4975225" cy="4876800"/>
          </a:xfrm>
        </p:spPr>
        <p:txBody>
          <a:bodyPr/>
          <a:lstStyle>
            <a:lvl1pPr marL="0" indent="0">
              <a:buNone/>
              <a:defRPr/>
            </a:lvl1pPr>
            <a:lvl2pPr marL="341313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Box 15"/>
          <p:cNvSpPr txBox="1">
            <a:spLocks noChangeArrowheads="1"/>
          </p:cNvSpPr>
          <p:nvPr userDrawn="1"/>
        </p:nvSpPr>
        <p:spPr bwMode="gray">
          <a:xfrm>
            <a:off x="3624263" y="6465253"/>
            <a:ext cx="3859213" cy="30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tIns="91440" bIns="9144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8FC2FF"/>
              </a:buClr>
              <a:buFont typeface="Wingdings" pitchFamily="2" charset="2"/>
              <a:buNone/>
              <a:defRPr/>
            </a:pPr>
            <a:r>
              <a:rPr lang="en-US" sz="800" dirty="0">
                <a:solidFill>
                  <a:srgbClr val="808080">
                    <a:lumMod val="75000"/>
                  </a:srgbClr>
                </a:solidFill>
              </a:rPr>
              <a:t>Confidential and Proprietary © 2014 Sg2</a:t>
            </a: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gray">
          <a:xfrm>
            <a:off x="6316819" y="6510725"/>
            <a:ext cx="36099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34950" indent="-234950" algn="r" fontAlgn="base">
              <a:spcBef>
                <a:spcPct val="50000"/>
              </a:spcBef>
              <a:spcAft>
                <a:spcPct val="0"/>
              </a:spcAft>
              <a:defRPr/>
            </a:pPr>
            <a:fld id="{78344484-2EDD-472F-9D1A-6C403737FF94}" type="slidenum">
              <a:rPr lang="en-US" sz="800">
                <a:solidFill>
                  <a:srgbClr val="808080">
                    <a:lumMod val="75000"/>
                  </a:srgbClr>
                </a:solidFill>
                <a:latin typeface="Verdana" pitchFamily="34" charset="0"/>
              </a:rPr>
              <a:pPr marL="234950" indent="-234950"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808080">
                  <a:lumMod val="75000"/>
                </a:srgbClr>
              </a:solidFill>
              <a:latin typeface="Verdana" pitchFamily="34" charset="0"/>
            </a:endParaRPr>
          </a:p>
        </p:txBody>
      </p:sp>
      <p:pic>
        <p:nvPicPr>
          <p:cNvPr id="15" name="Picture 13" descr="Sg2logo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8076973" y="6489585"/>
            <a:ext cx="606652" cy="25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8962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Sg2logo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809326" y="6489585"/>
            <a:ext cx="606652" cy="25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5778500" y="0"/>
            <a:ext cx="3365500" cy="6858000"/>
          </a:xfrm>
          <a:prstGeom prst="rect">
            <a:avLst/>
          </a:prstGeom>
          <a:solidFill>
            <a:srgbClr val="8182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ltGray">
          <a:xfrm flipH="1">
            <a:off x="453346" y="854075"/>
            <a:ext cx="8494712" cy="964009"/>
            <a:chOff x="188913" y="854075"/>
            <a:chExt cx="8494712" cy="964009"/>
          </a:xfrm>
        </p:grpSpPr>
        <p:sp>
          <p:nvSpPr>
            <p:cNvPr id="9" name="Oval 8"/>
            <p:cNvSpPr/>
            <p:nvPr userDrawn="1"/>
          </p:nvSpPr>
          <p:spPr bwMode="ltGray">
            <a:xfrm flipH="1">
              <a:off x="8588375" y="854075"/>
              <a:ext cx="95250" cy="952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 bwMode="ltGray">
            <a:xfrm flipV="1">
              <a:off x="8636000" y="882175"/>
              <a:ext cx="0" cy="282257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 userDrawn="1"/>
          </p:nvCxnSpPr>
          <p:spPr bwMode="ltGray">
            <a:xfrm>
              <a:off x="236538" y="1156018"/>
              <a:ext cx="8400256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2" name="Group 11"/>
            <p:cNvGrpSpPr/>
            <p:nvPr userDrawn="1"/>
          </p:nvGrpSpPr>
          <p:grpSpPr bwMode="ltGray">
            <a:xfrm rot="10800000">
              <a:off x="188913" y="1145381"/>
              <a:ext cx="95250" cy="672703"/>
              <a:chOff x="8740775" y="1006475"/>
              <a:chExt cx="95250" cy="672703"/>
            </a:xfrm>
          </p:grpSpPr>
          <p:sp>
            <p:nvSpPr>
              <p:cNvPr id="13" name="Oval 12"/>
              <p:cNvSpPr/>
              <p:nvPr userDrawn="1"/>
            </p:nvSpPr>
            <p:spPr bwMode="ltGray">
              <a:xfrm flipH="1">
                <a:off x="8740775" y="1006475"/>
                <a:ext cx="95250" cy="95250"/>
              </a:xfrm>
              <a:prstGeom prst="ellipse">
                <a:avLst/>
              </a:prstGeom>
              <a:solidFill>
                <a:schemeClr val="accent5"/>
              </a:solidFill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4950" indent="-23495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 userDrawn="1"/>
            </p:nvCxnSpPr>
            <p:spPr bwMode="ltGray">
              <a:xfrm rot="10800000">
                <a:off x="8788400" y="1034575"/>
                <a:ext cx="0" cy="644603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219309" y="1554480"/>
            <a:ext cx="2551176" cy="958850"/>
          </a:xfrm>
        </p:spPr>
        <p:txBody>
          <a:bodyPr anchor="t"/>
          <a:lstStyle>
            <a:lvl1pPr algn="r"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 userDrawn="1">
            <p:ph type="body" sz="quarter" idx="10"/>
          </p:nvPr>
        </p:nvSpPr>
        <p:spPr>
          <a:xfrm>
            <a:off x="356616" y="1581912"/>
            <a:ext cx="5064697" cy="4449699"/>
          </a:xfrm>
        </p:spPr>
        <p:txBody>
          <a:bodyPr/>
          <a:lstStyle>
            <a:lvl1pPr marL="0" indent="0">
              <a:buNone/>
              <a:defRPr/>
            </a:lvl1pPr>
            <a:lvl2pPr marL="341313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Rectangle 16"/>
          <p:cNvSpPr>
            <a:spLocks noChangeArrowheads="1"/>
          </p:cNvSpPr>
          <p:nvPr userDrawn="1"/>
        </p:nvSpPr>
        <p:spPr bwMode="gray">
          <a:xfrm>
            <a:off x="3048000" y="6510725"/>
            <a:ext cx="36099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34950" indent="-234950" algn="r" fontAlgn="base">
              <a:spcBef>
                <a:spcPct val="50000"/>
              </a:spcBef>
              <a:spcAft>
                <a:spcPct val="0"/>
              </a:spcAft>
              <a:defRPr/>
            </a:pPr>
            <a:fld id="{78344484-2EDD-472F-9D1A-6C403737FF94}" type="slidenum">
              <a:rPr lang="en-US" sz="800">
                <a:solidFill>
                  <a:srgbClr val="808080">
                    <a:lumMod val="75000"/>
                  </a:srgbClr>
                </a:solidFill>
                <a:latin typeface="Verdana" pitchFamily="34" charset="0"/>
              </a:rPr>
              <a:pPr marL="234950" indent="-234950"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808080">
                  <a:lumMod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 userDrawn="1"/>
        </p:nvSpPr>
        <p:spPr bwMode="gray">
          <a:xfrm>
            <a:off x="347663" y="6465253"/>
            <a:ext cx="3859213" cy="30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tIns="91440" bIns="9144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8FC2FF"/>
              </a:buClr>
              <a:buFont typeface="Wingdings" pitchFamily="2" charset="2"/>
              <a:buNone/>
              <a:defRPr/>
            </a:pPr>
            <a:r>
              <a:rPr lang="en-US" sz="800" dirty="0">
                <a:solidFill>
                  <a:srgbClr val="808080">
                    <a:lumMod val="75000"/>
                  </a:srgbClr>
                </a:solidFill>
              </a:rPr>
              <a:t>Confidential and Proprietary © 2014 Sg2</a:t>
            </a:r>
          </a:p>
        </p:txBody>
      </p:sp>
    </p:spTree>
    <p:extLst>
      <p:ext uri="{BB962C8B-B14F-4D97-AF65-F5344CB8AC3E}">
        <p14:creationId xmlns:p14="http://schemas.microsoft.com/office/powerpoint/2010/main" val="3965357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2 Case Study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0"/>
            <a:ext cx="9144000" cy="19431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1385888"/>
          </a:xfrm>
          <a:prstGeom prst="rect">
            <a:avLst/>
          </a:prstGeom>
          <a:solidFill>
            <a:srgbClr val="81828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320"/>
            <a:ext cx="8318500" cy="958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 bwMode="ltGray">
          <a:xfrm>
            <a:off x="0" y="147362"/>
            <a:ext cx="7013732" cy="95250"/>
            <a:chOff x="1809342" y="261790"/>
            <a:chExt cx="7013732" cy="95250"/>
          </a:xfrm>
        </p:grpSpPr>
        <p:cxnSp>
          <p:nvCxnSpPr>
            <p:cNvPr id="6" name="Straight Connector 5"/>
            <p:cNvCxnSpPr>
              <a:stCxn id="7" idx="2"/>
            </p:cNvCxnSpPr>
            <p:nvPr userDrawn="1"/>
          </p:nvCxnSpPr>
          <p:spPr bwMode="ltGray">
            <a:xfrm flipH="1">
              <a:off x="1809342" y="309415"/>
              <a:ext cx="6918482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Oval 6"/>
            <p:cNvSpPr/>
            <p:nvPr userDrawn="1"/>
          </p:nvSpPr>
          <p:spPr bwMode="ltGray">
            <a:xfrm>
              <a:off x="8727824" y="261790"/>
              <a:ext cx="95250" cy="952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Title 1"/>
          <p:cNvSpPr txBox="1">
            <a:spLocks/>
          </p:cNvSpPr>
          <p:nvPr userDrawn="1"/>
        </p:nvSpPr>
        <p:spPr bwMode="ltGray">
          <a:xfrm>
            <a:off x="6525640" y="12714"/>
            <a:ext cx="2241233" cy="34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cap="none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n-US" sz="1800" kern="0" dirty="0" smtClean="0">
                <a:solidFill>
                  <a:srgbClr val="FFFFFF">
                    <a:lumMod val="85000"/>
                  </a:srgbClr>
                </a:solidFill>
              </a:rPr>
              <a:t>CASE STUDY</a:t>
            </a:r>
            <a:endParaRPr lang="en-US" sz="1800" kern="0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6" y="1581912"/>
            <a:ext cx="8297863" cy="70787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6066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2 Analytic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0"/>
            <a:ext cx="9144000" cy="19431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1385888"/>
          </a:xfrm>
          <a:prstGeom prst="rect">
            <a:avLst/>
          </a:prstGeom>
          <a:solidFill>
            <a:srgbClr val="81828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320"/>
            <a:ext cx="8318500" cy="958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 bwMode="ltGray">
          <a:xfrm>
            <a:off x="0" y="147362"/>
            <a:ext cx="6719237" cy="95250"/>
            <a:chOff x="2103837" y="261790"/>
            <a:chExt cx="6719237" cy="95250"/>
          </a:xfrm>
        </p:grpSpPr>
        <p:cxnSp>
          <p:nvCxnSpPr>
            <p:cNvPr id="6" name="Straight Connector 5"/>
            <p:cNvCxnSpPr>
              <a:stCxn id="7" idx="2"/>
            </p:cNvCxnSpPr>
            <p:nvPr userDrawn="1"/>
          </p:nvCxnSpPr>
          <p:spPr bwMode="ltGray">
            <a:xfrm flipH="1">
              <a:off x="2103837" y="309415"/>
              <a:ext cx="6623987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Oval 6"/>
            <p:cNvSpPr/>
            <p:nvPr userDrawn="1"/>
          </p:nvSpPr>
          <p:spPr bwMode="ltGray">
            <a:xfrm>
              <a:off x="8727824" y="261790"/>
              <a:ext cx="95250" cy="952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Title 1"/>
          <p:cNvSpPr txBox="1">
            <a:spLocks/>
          </p:cNvSpPr>
          <p:nvPr userDrawn="1"/>
        </p:nvSpPr>
        <p:spPr bwMode="ltGray">
          <a:xfrm>
            <a:off x="6537545" y="12714"/>
            <a:ext cx="2241233" cy="34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cap="none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n-US" sz="1800" kern="0" dirty="0" smtClean="0">
                <a:solidFill>
                  <a:srgbClr val="FFFFFF">
                    <a:lumMod val="85000"/>
                  </a:srgbClr>
                </a:solidFill>
              </a:rPr>
              <a:t>Sg2 ANA</a:t>
            </a:r>
            <a:r>
              <a:rPr lang="en-US" sz="1800" kern="0" spc="-200" dirty="0" smtClean="0">
                <a:solidFill>
                  <a:srgbClr val="FFFFFF">
                    <a:lumMod val="85000"/>
                  </a:srgbClr>
                </a:solidFill>
              </a:rPr>
              <a:t>L</a:t>
            </a:r>
            <a:r>
              <a:rPr lang="en-US" sz="1800" kern="0" dirty="0" smtClean="0">
                <a:solidFill>
                  <a:srgbClr val="FFFFFF">
                    <a:lumMod val="85000"/>
                  </a:srgbClr>
                </a:solidFill>
              </a:rPr>
              <a:t>Y</a:t>
            </a:r>
            <a:r>
              <a:rPr lang="en-US" sz="1800" kern="0" spc="100" dirty="0" smtClean="0">
                <a:solidFill>
                  <a:srgbClr val="FFFFFF">
                    <a:lumMod val="85000"/>
                  </a:srgbClr>
                </a:solidFill>
              </a:rPr>
              <a:t>T</a:t>
            </a:r>
            <a:r>
              <a:rPr lang="en-US" sz="1800" kern="0" dirty="0" smtClean="0">
                <a:solidFill>
                  <a:srgbClr val="FFFFFF">
                    <a:lumMod val="85000"/>
                  </a:srgbClr>
                </a:solidFill>
              </a:rPr>
              <a:t>ICS</a:t>
            </a:r>
            <a:endParaRPr lang="en-US" sz="1800" kern="0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6" y="1581912"/>
            <a:ext cx="8297863" cy="70787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298" y="399407"/>
            <a:ext cx="77579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69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1729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46304"/>
            <a:ext cx="8318500" cy="958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616" y="1577975"/>
            <a:ext cx="4089400" cy="46307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577975"/>
            <a:ext cx="4089400" cy="46307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366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616" y="1582738"/>
            <a:ext cx="4040188" cy="400097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616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0" y="1582738"/>
            <a:ext cx="4041775" cy="400097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597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6616" y="146304"/>
            <a:ext cx="83185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1062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73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863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235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46304"/>
            <a:ext cx="8318500" cy="958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56616" y="2305050"/>
            <a:ext cx="8331200" cy="375602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6" y="1582738"/>
            <a:ext cx="8305800" cy="685304"/>
          </a:xfrm>
        </p:spPr>
        <p:txBody>
          <a:bodyPr>
            <a:spAutoFit/>
          </a:bodyPr>
          <a:lstStyle>
            <a:lvl1pPr>
              <a:lnSpc>
                <a:spcPct val="110000"/>
              </a:lnSpc>
              <a:buNone/>
              <a:defRPr sz="1600" b="1"/>
            </a:lvl1pPr>
            <a:lvl2pPr marL="0" indent="0">
              <a:lnSpc>
                <a:spcPct val="110000"/>
              </a:lnSpc>
              <a:buFontTx/>
              <a:buNone/>
              <a:defRPr sz="1600" b="0"/>
            </a:lvl2pPr>
          </a:lstStyle>
          <a:p>
            <a:pPr lvl="0"/>
            <a:r>
              <a:rPr lang="en-US" dirty="0" smtClean="0"/>
              <a:t>Chart Title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15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46304"/>
            <a:ext cx="8318500" cy="958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6616" y="2019299"/>
            <a:ext cx="8307388" cy="411321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6" y="1582738"/>
            <a:ext cx="8305800" cy="363164"/>
          </a:xfrm>
        </p:spPr>
        <p:txBody>
          <a:bodyPr>
            <a:spAutoFit/>
          </a:bodyPr>
          <a:lstStyle>
            <a:lvl1pPr>
              <a:lnSpc>
                <a:spcPct val="110000"/>
              </a:lnSpc>
              <a:buNone/>
              <a:defRPr sz="1600" b="1"/>
            </a:lvl1pPr>
          </a:lstStyle>
          <a:p>
            <a:pPr lvl="0"/>
            <a:r>
              <a:rPr lang="en-US" dirty="0" smtClean="0"/>
              <a:t>Table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41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309966" y="829159"/>
            <a:ext cx="8601559" cy="844658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0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638"/>
            <a:ext cx="8318500" cy="958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6616" y="1577975"/>
            <a:ext cx="4089400" cy="4630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577975"/>
            <a:ext cx="4089400" cy="4630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0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333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pdated Case Stud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1112520"/>
            <a:ext cx="510540" cy="9906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9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951" y="209059"/>
            <a:ext cx="6916166" cy="95885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6" y="1581912"/>
            <a:ext cx="8297863" cy="70787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rgbClr val="73A534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356616" y="2484430"/>
            <a:ext cx="8302752" cy="39846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22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192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46304"/>
            <a:ext cx="8318500" cy="958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56616" y="2305050"/>
            <a:ext cx="8331200" cy="375602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6" y="1582738"/>
            <a:ext cx="8305800" cy="685304"/>
          </a:xfrm>
        </p:spPr>
        <p:txBody>
          <a:bodyPr>
            <a:spAutoFit/>
          </a:bodyPr>
          <a:lstStyle>
            <a:lvl1pPr>
              <a:lnSpc>
                <a:spcPct val="110000"/>
              </a:lnSpc>
              <a:buNone/>
              <a:defRPr sz="1600" b="1"/>
            </a:lvl1pPr>
            <a:lvl2pPr marL="0" indent="0">
              <a:lnSpc>
                <a:spcPct val="110000"/>
              </a:lnSpc>
              <a:buFontTx/>
              <a:buNone/>
              <a:defRPr sz="1600" b="0"/>
            </a:lvl2pPr>
          </a:lstStyle>
          <a:p>
            <a:pPr lvl="0"/>
            <a:r>
              <a:rPr lang="en-US" dirty="0" smtClean="0"/>
              <a:t>Chart Title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62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46304"/>
            <a:ext cx="8318500" cy="958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6616" y="2019299"/>
            <a:ext cx="8307388" cy="411321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6" y="1582738"/>
            <a:ext cx="8305800" cy="363164"/>
          </a:xfrm>
        </p:spPr>
        <p:txBody>
          <a:bodyPr>
            <a:spAutoFit/>
          </a:bodyPr>
          <a:lstStyle>
            <a:lvl1pPr>
              <a:lnSpc>
                <a:spcPct val="110000"/>
              </a:lnSpc>
              <a:buNone/>
              <a:defRPr sz="1600" b="1"/>
            </a:lvl1pPr>
          </a:lstStyle>
          <a:p>
            <a:pPr lvl="0"/>
            <a:r>
              <a:rPr lang="en-US" dirty="0" smtClean="0"/>
              <a:t>Table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08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309966" y="829159"/>
            <a:ext cx="8601559" cy="844658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22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638"/>
            <a:ext cx="8318500" cy="958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6616" y="1577975"/>
            <a:ext cx="4089400" cy="4630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577975"/>
            <a:ext cx="4089400" cy="4630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65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gray">
          <a:xfrm>
            <a:off x="0" y="0"/>
            <a:ext cx="9144000" cy="3062288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730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950"/>
            <a:ext cx="9144000" cy="4333649"/>
          </a:xfrm>
          <a:prstGeom prst="rect">
            <a:avLst/>
          </a:prstGeom>
        </p:spPr>
      </p:pic>
      <p:pic>
        <p:nvPicPr>
          <p:cNvPr id="9" name="Picture 20" descr="Sg2logo_300dp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8535" y="365477"/>
            <a:ext cx="996828" cy="4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6616" y="1362456"/>
            <a:ext cx="8308975" cy="1188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616" y="2496312"/>
            <a:ext cx="8324850" cy="506412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6" y="3419856"/>
            <a:ext cx="7263384" cy="2666619"/>
          </a:xfrm>
        </p:spPr>
        <p:txBody>
          <a:bodyPr/>
          <a:lstStyle>
            <a:lvl1pPr marL="0" indent="0" algn="l">
              <a:spcBef>
                <a:spcPts val="1500"/>
              </a:spcBef>
              <a:buNone/>
              <a:defRPr sz="2200" b="0">
                <a:latin typeface="+mn-lt"/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2">
                    <a:lumMod val="75000"/>
                  </a:schemeClr>
                </a:solidFill>
                <a:latin typeface="+mn-lt"/>
              </a:defRPr>
            </a:lvl2pPr>
            <a:lvl3pPr marL="0" indent="0" algn="l">
              <a:lnSpc>
                <a:spcPct val="200000"/>
              </a:lnSpc>
              <a:buNone/>
              <a:defRPr sz="1600" b="0">
                <a:latin typeface="+mn-lt"/>
              </a:defRPr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 smtClean="0"/>
              <a:t>Author</a:t>
            </a:r>
          </a:p>
          <a:p>
            <a:pPr lvl="1"/>
            <a:r>
              <a:rPr lang="en-US" dirty="0" smtClean="0"/>
              <a:t>Title</a:t>
            </a:r>
          </a:p>
          <a:p>
            <a:pPr lvl="2"/>
            <a:r>
              <a:rPr lang="en-US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429020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g2_Boiler Pl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gray">
          <a:xfrm>
            <a:off x="1865688" y="4129430"/>
            <a:ext cx="53983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400" b="0" dirty="0">
                <a:solidFill>
                  <a:srgbClr val="000000"/>
                </a:solidFill>
              </a:rPr>
              <a:t>Sg2 is the health care industry’s premier provider of market </a:t>
            </a:r>
            <a:r>
              <a:rPr lang="en-US" sz="1400" b="0" dirty="0" smtClean="0">
                <a:solidFill>
                  <a:srgbClr val="000000"/>
                </a:solidFill>
              </a:rPr>
              <a:t/>
            </a:r>
            <a:br>
              <a:rPr lang="en-US" sz="1400" b="0" dirty="0" smtClean="0">
                <a:solidFill>
                  <a:srgbClr val="000000"/>
                </a:solidFill>
              </a:rPr>
            </a:br>
            <a:r>
              <a:rPr lang="en-US" sz="1400" b="0" dirty="0" smtClean="0">
                <a:solidFill>
                  <a:srgbClr val="000000"/>
                </a:solidFill>
              </a:rPr>
              <a:t>data </a:t>
            </a:r>
            <a:r>
              <a:rPr lang="en-US" sz="1400" b="0" dirty="0">
                <a:solidFill>
                  <a:srgbClr val="000000"/>
                </a:solidFill>
              </a:rPr>
              <a:t>and </a:t>
            </a:r>
            <a:r>
              <a:rPr lang="en-US" sz="1400" b="0" dirty="0" smtClean="0">
                <a:solidFill>
                  <a:srgbClr val="000000"/>
                </a:solidFill>
              </a:rPr>
              <a:t>information. Our </a:t>
            </a:r>
            <a:r>
              <a:rPr lang="en-US" sz="1400" b="0" dirty="0">
                <a:solidFill>
                  <a:srgbClr val="000000"/>
                </a:solidFill>
              </a:rPr>
              <a:t>analytics and expertise help </a:t>
            </a:r>
            <a:r>
              <a:rPr lang="en-US" sz="1400" b="0" dirty="0" smtClean="0">
                <a:solidFill>
                  <a:srgbClr val="000000"/>
                </a:solidFill>
              </a:rPr>
              <a:t/>
            </a:r>
            <a:br>
              <a:rPr lang="en-US" sz="1400" b="0" dirty="0" smtClean="0">
                <a:solidFill>
                  <a:srgbClr val="000000"/>
                </a:solidFill>
              </a:rPr>
            </a:br>
            <a:r>
              <a:rPr lang="en-US" sz="1400" b="0" dirty="0" smtClean="0">
                <a:solidFill>
                  <a:srgbClr val="000000"/>
                </a:solidFill>
              </a:rPr>
              <a:t>hospitals </a:t>
            </a:r>
            <a:r>
              <a:rPr lang="en-US" sz="1400" b="0" dirty="0">
                <a:solidFill>
                  <a:srgbClr val="000000"/>
                </a:solidFill>
              </a:rPr>
              <a:t>and health systems understand </a:t>
            </a:r>
            <a:r>
              <a:rPr lang="en-US" sz="1400" b="0" dirty="0" smtClean="0">
                <a:solidFill>
                  <a:srgbClr val="000000"/>
                </a:solidFill>
              </a:rPr>
              <a:t>market dynamics</a:t>
            </a:r>
            <a:br>
              <a:rPr lang="en-US" sz="1400" b="0" dirty="0" smtClean="0">
                <a:solidFill>
                  <a:srgbClr val="000000"/>
                </a:solidFill>
              </a:rPr>
            </a:br>
            <a:r>
              <a:rPr lang="en-US" sz="1400" b="0" dirty="0" smtClean="0">
                <a:solidFill>
                  <a:srgbClr val="000000"/>
                </a:solidFill>
              </a:rPr>
              <a:t> </a:t>
            </a:r>
            <a:r>
              <a:rPr lang="en-US" sz="1400" b="0" dirty="0">
                <a:solidFill>
                  <a:srgbClr val="000000"/>
                </a:solidFill>
              </a:rPr>
              <a:t>and capitalize on opportunities for growth.</a:t>
            </a:r>
            <a:endParaRPr lang="en-US" sz="1300" b="0" dirty="0" smtClean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 userDrawn="1"/>
        </p:nvSpPr>
        <p:spPr bwMode="gray">
          <a:xfrm>
            <a:off x="1611313" y="5498937"/>
            <a:ext cx="5940425" cy="49244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91440" bIns="91440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8FC2FF"/>
              </a:buClr>
            </a:pPr>
            <a:r>
              <a:rPr lang="en-US" sz="2000" b="1" dirty="0">
                <a:solidFill>
                  <a:srgbClr val="000000"/>
                </a:solidFill>
              </a:rPr>
              <a:t>Sg2.com     847.779.5300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81" y="2542032"/>
            <a:ext cx="3184897" cy="13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76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g2_Boiler Pl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gray">
          <a:xfrm>
            <a:off x="1865688" y="4129430"/>
            <a:ext cx="53983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400" b="0" dirty="0">
                <a:solidFill>
                  <a:srgbClr val="000000"/>
                </a:solidFill>
              </a:rPr>
              <a:t>Sg2 is the health care industry’s premier provider of market </a:t>
            </a:r>
            <a:r>
              <a:rPr lang="en-US" sz="1400" b="0" dirty="0" smtClean="0">
                <a:solidFill>
                  <a:srgbClr val="000000"/>
                </a:solidFill>
              </a:rPr>
              <a:t/>
            </a:r>
            <a:br>
              <a:rPr lang="en-US" sz="1400" b="0" dirty="0" smtClean="0">
                <a:solidFill>
                  <a:srgbClr val="000000"/>
                </a:solidFill>
              </a:rPr>
            </a:br>
            <a:r>
              <a:rPr lang="en-US" sz="1400" b="0" dirty="0" smtClean="0">
                <a:solidFill>
                  <a:srgbClr val="000000"/>
                </a:solidFill>
              </a:rPr>
              <a:t>data </a:t>
            </a:r>
            <a:r>
              <a:rPr lang="en-US" sz="1400" b="0" dirty="0">
                <a:solidFill>
                  <a:srgbClr val="000000"/>
                </a:solidFill>
              </a:rPr>
              <a:t>and </a:t>
            </a:r>
            <a:r>
              <a:rPr lang="en-US" sz="1400" b="0" dirty="0" smtClean="0">
                <a:solidFill>
                  <a:srgbClr val="000000"/>
                </a:solidFill>
              </a:rPr>
              <a:t>information. Our </a:t>
            </a:r>
            <a:r>
              <a:rPr lang="en-US" sz="1400" b="0" dirty="0">
                <a:solidFill>
                  <a:srgbClr val="000000"/>
                </a:solidFill>
              </a:rPr>
              <a:t>analytics and expertise help </a:t>
            </a:r>
            <a:r>
              <a:rPr lang="en-US" sz="1400" b="0" dirty="0" smtClean="0">
                <a:solidFill>
                  <a:srgbClr val="000000"/>
                </a:solidFill>
              </a:rPr>
              <a:t/>
            </a:r>
            <a:br>
              <a:rPr lang="en-US" sz="1400" b="0" dirty="0" smtClean="0">
                <a:solidFill>
                  <a:srgbClr val="000000"/>
                </a:solidFill>
              </a:rPr>
            </a:br>
            <a:r>
              <a:rPr lang="en-US" sz="1400" b="0" dirty="0" smtClean="0">
                <a:solidFill>
                  <a:srgbClr val="000000"/>
                </a:solidFill>
              </a:rPr>
              <a:t>hospitals </a:t>
            </a:r>
            <a:r>
              <a:rPr lang="en-US" sz="1400" b="0" dirty="0">
                <a:solidFill>
                  <a:srgbClr val="000000"/>
                </a:solidFill>
              </a:rPr>
              <a:t>and health systems understand </a:t>
            </a:r>
            <a:r>
              <a:rPr lang="en-US" sz="1400" b="0" dirty="0" smtClean="0">
                <a:solidFill>
                  <a:srgbClr val="000000"/>
                </a:solidFill>
              </a:rPr>
              <a:t>market dynamics</a:t>
            </a:r>
            <a:br>
              <a:rPr lang="en-US" sz="1400" b="0" dirty="0" smtClean="0">
                <a:solidFill>
                  <a:srgbClr val="000000"/>
                </a:solidFill>
              </a:rPr>
            </a:br>
            <a:r>
              <a:rPr lang="en-US" sz="1400" b="0" dirty="0" smtClean="0">
                <a:solidFill>
                  <a:srgbClr val="000000"/>
                </a:solidFill>
              </a:rPr>
              <a:t> </a:t>
            </a:r>
            <a:r>
              <a:rPr lang="en-US" sz="1400" b="0" dirty="0">
                <a:solidFill>
                  <a:srgbClr val="000000"/>
                </a:solidFill>
              </a:rPr>
              <a:t>and capitalize on opportunities for growth.</a:t>
            </a:r>
            <a:endParaRPr lang="en-US" sz="1300" b="0" dirty="0" smtClean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 userDrawn="1"/>
        </p:nvSpPr>
        <p:spPr bwMode="gray">
          <a:xfrm>
            <a:off x="1611313" y="5498937"/>
            <a:ext cx="5940425" cy="49244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91440" bIns="91440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8FC2FF"/>
              </a:buClr>
            </a:pPr>
            <a:r>
              <a:rPr lang="en-US" sz="2000" b="1" dirty="0">
                <a:solidFill>
                  <a:srgbClr val="000000"/>
                </a:solidFill>
              </a:rPr>
              <a:t>Sg2.com     847.779.5300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81" y="2542032"/>
            <a:ext cx="3184897" cy="13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4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3365500" cy="6858000"/>
          </a:xfrm>
          <a:prstGeom prst="rect">
            <a:avLst/>
          </a:prstGeom>
          <a:solidFill>
            <a:srgbClr val="8182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 bwMode="ltGray">
          <a:xfrm>
            <a:off x="188913" y="854075"/>
            <a:ext cx="8494712" cy="964009"/>
            <a:chOff x="188913" y="854075"/>
            <a:chExt cx="8494712" cy="964009"/>
          </a:xfrm>
        </p:grpSpPr>
        <p:sp>
          <p:nvSpPr>
            <p:cNvPr id="5" name="Oval 4"/>
            <p:cNvSpPr/>
            <p:nvPr userDrawn="1"/>
          </p:nvSpPr>
          <p:spPr bwMode="ltGray">
            <a:xfrm flipH="1">
              <a:off x="8588375" y="854075"/>
              <a:ext cx="95250" cy="952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6" name="Straight Connector 5"/>
            <p:cNvCxnSpPr/>
            <p:nvPr userDrawn="1"/>
          </p:nvCxnSpPr>
          <p:spPr bwMode="ltGray">
            <a:xfrm flipV="1">
              <a:off x="8636000" y="882175"/>
              <a:ext cx="0" cy="282257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 userDrawn="1"/>
          </p:nvCxnSpPr>
          <p:spPr bwMode="ltGray">
            <a:xfrm>
              <a:off x="236538" y="1156018"/>
              <a:ext cx="8400256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8" name="Group 7"/>
            <p:cNvGrpSpPr/>
            <p:nvPr userDrawn="1"/>
          </p:nvGrpSpPr>
          <p:grpSpPr bwMode="ltGray">
            <a:xfrm rot="10800000">
              <a:off x="188913" y="1145381"/>
              <a:ext cx="95250" cy="672703"/>
              <a:chOff x="8740775" y="1006475"/>
              <a:chExt cx="95250" cy="672703"/>
            </a:xfrm>
          </p:grpSpPr>
          <p:sp>
            <p:nvSpPr>
              <p:cNvPr id="9" name="Oval 8"/>
              <p:cNvSpPr/>
              <p:nvPr userDrawn="1"/>
            </p:nvSpPr>
            <p:spPr bwMode="ltGray">
              <a:xfrm flipH="1">
                <a:off x="8740775" y="1006475"/>
                <a:ext cx="95250" cy="95250"/>
              </a:xfrm>
              <a:prstGeom prst="ellipse">
                <a:avLst/>
              </a:prstGeom>
              <a:solidFill>
                <a:schemeClr val="accent5"/>
              </a:solidFill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4950" indent="-23495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0" name="Straight Connector 9"/>
              <p:cNvCxnSpPr/>
              <p:nvPr userDrawn="1"/>
            </p:nvCxnSpPr>
            <p:spPr bwMode="ltGray">
              <a:xfrm rot="10800000">
                <a:off x="8788400" y="1034575"/>
                <a:ext cx="0" cy="644603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1554480"/>
            <a:ext cx="2546241" cy="958850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621024" y="1581912"/>
            <a:ext cx="4975225" cy="4876800"/>
          </a:xfrm>
        </p:spPr>
        <p:txBody>
          <a:bodyPr/>
          <a:lstStyle>
            <a:lvl1pPr marL="0" indent="0">
              <a:buNone/>
              <a:defRPr/>
            </a:lvl1pPr>
            <a:lvl2pPr marL="341313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Box 15"/>
          <p:cNvSpPr txBox="1">
            <a:spLocks noChangeArrowheads="1"/>
          </p:cNvSpPr>
          <p:nvPr userDrawn="1"/>
        </p:nvSpPr>
        <p:spPr bwMode="gray">
          <a:xfrm>
            <a:off x="3624263" y="6465253"/>
            <a:ext cx="3859213" cy="30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tIns="91440" bIns="9144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8FC2FF"/>
              </a:buClr>
              <a:buFont typeface="Wingdings" pitchFamily="2" charset="2"/>
              <a:buNone/>
              <a:defRPr/>
            </a:pPr>
            <a:r>
              <a:rPr lang="en-US" sz="800" dirty="0">
                <a:solidFill>
                  <a:srgbClr val="808080">
                    <a:lumMod val="75000"/>
                  </a:srgbClr>
                </a:solidFill>
              </a:rPr>
              <a:t>Confidential and Proprietary © 2014 Sg2</a:t>
            </a: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gray">
          <a:xfrm>
            <a:off x="6316819" y="6510725"/>
            <a:ext cx="36099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34950" indent="-234950" algn="r" fontAlgn="base">
              <a:spcBef>
                <a:spcPct val="50000"/>
              </a:spcBef>
              <a:spcAft>
                <a:spcPct val="0"/>
              </a:spcAft>
              <a:defRPr/>
            </a:pPr>
            <a:fld id="{78344484-2EDD-472F-9D1A-6C403737FF94}" type="slidenum">
              <a:rPr lang="en-US" sz="800">
                <a:solidFill>
                  <a:srgbClr val="808080">
                    <a:lumMod val="75000"/>
                  </a:srgbClr>
                </a:solidFill>
                <a:latin typeface="Verdana" pitchFamily="34" charset="0"/>
              </a:rPr>
              <a:pPr marL="234950" indent="-234950"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808080">
                  <a:lumMod val="75000"/>
                </a:srgbClr>
              </a:solidFill>
              <a:latin typeface="Verdana" pitchFamily="34" charset="0"/>
            </a:endParaRPr>
          </a:p>
        </p:txBody>
      </p:sp>
      <p:pic>
        <p:nvPicPr>
          <p:cNvPr id="15" name="Picture 13" descr="Sg2logo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8076973" y="6489585"/>
            <a:ext cx="606652" cy="25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2686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Sg2logo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809326" y="6489585"/>
            <a:ext cx="606652" cy="25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5778500" y="0"/>
            <a:ext cx="3365500" cy="6858000"/>
          </a:xfrm>
          <a:prstGeom prst="rect">
            <a:avLst/>
          </a:prstGeom>
          <a:solidFill>
            <a:srgbClr val="8182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ltGray">
          <a:xfrm flipH="1">
            <a:off x="453346" y="854075"/>
            <a:ext cx="8494712" cy="964009"/>
            <a:chOff x="188913" y="854075"/>
            <a:chExt cx="8494712" cy="964009"/>
          </a:xfrm>
        </p:grpSpPr>
        <p:sp>
          <p:nvSpPr>
            <p:cNvPr id="9" name="Oval 8"/>
            <p:cNvSpPr/>
            <p:nvPr userDrawn="1"/>
          </p:nvSpPr>
          <p:spPr bwMode="ltGray">
            <a:xfrm flipH="1">
              <a:off x="8588375" y="854075"/>
              <a:ext cx="95250" cy="952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 bwMode="ltGray">
            <a:xfrm flipV="1">
              <a:off x="8636000" y="882175"/>
              <a:ext cx="0" cy="282257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 userDrawn="1"/>
          </p:nvCxnSpPr>
          <p:spPr bwMode="ltGray">
            <a:xfrm>
              <a:off x="236538" y="1156018"/>
              <a:ext cx="8400256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2" name="Group 11"/>
            <p:cNvGrpSpPr/>
            <p:nvPr userDrawn="1"/>
          </p:nvGrpSpPr>
          <p:grpSpPr bwMode="ltGray">
            <a:xfrm rot="10800000">
              <a:off x="188913" y="1145381"/>
              <a:ext cx="95250" cy="672703"/>
              <a:chOff x="8740775" y="1006475"/>
              <a:chExt cx="95250" cy="672703"/>
            </a:xfrm>
          </p:grpSpPr>
          <p:sp>
            <p:nvSpPr>
              <p:cNvPr id="13" name="Oval 12"/>
              <p:cNvSpPr/>
              <p:nvPr userDrawn="1"/>
            </p:nvSpPr>
            <p:spPr bwMode="ltGray">
              <a:xfrm flipH="1">
                <a:off x="8740775" y="1006475"/>
                <a:ext cx="95250" cy="95250"/>
              </a:xfrm>
              <a:prstGeom prst="ellipse">
                <a:avLst/>
              </a:prstGeom>
              <a:solidFill>
                <a:schemeClr val="accent5"/>
              </a:solidFill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4950" indent="-23495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 userDrawn="1"/>
            </p:nvCxnSpPr>
            <p:spPr bwMode="ltGray">
              <a:xfrm rot="10800000">
                <a:off x="8788400" y="1034575"/>
                <a:ext cx="0" cy="644603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219309" y="1554480"/>
            <a:ext cx="2551176" cy="958850"/>
          </a:xfrm>
        </p:spPr>
        <p:txBody>
          <a:bodyPr anchor="t"/>
          <a:lstStyle>
            <a:lvl1pPr algn="r"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 userDrawn="1">
            <p:ph type="body" sz="quarter" idx="10"/>
          </p:nvPr>
        </p:nvSpPr>
        <p:spPr>
          <a:xfrm>
            <a:off x="356616" y="1581912"/>
            <a:ext cx="5064697" cy="4449699"/>
          </a:xfrm>
        </p:spPr>
        <p:txBody>
          <a:bodyPr/>
          <a:lstStyle>
            <a:lvl1pPr marL="0" indent="0">
              <a:buNone/>
              <a:defRPr/>
            </a:lvl1pPr>
            <a:lvl2pPr marL="341313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Rectangle 16"/>
          <p:cNvSpPr>
            <a:spLocks noChangeArrowheads="1"/>
          </p:cNvSpPr>
          <p:nvPr userDrawn="1"/>
        </p:nvSpPr>
        <p:spPr bwMode="gray">
          <a:xfrm>
            <a:off x="3048000" y="6510725"/>
            <a:ext cx="36099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34950" indent="-234950" algn="r" fontAlgn="base">
              <a:spcBef>
                <a:spcPct val="50000"/>
              </a:spcBef>
              <a:spcAft>
                <a:spcPct val="0"/>
              </a:spcAft>
              <a:defRPr/>
            </a:pPr>
            <a:fld id="{78344484-2EDD-472F-9D1A-6C403737FF94}" type="slidenum">
              <a:rPr lang="en-US" sz="800">
                <a:solidFill>
                  <a:srgbClr val="808080">
                    <a:lumMod val="75000"/>
                  </a:srgbClr>
                </a:solidFill>
                <a:latin typeface="Verdana" pitchFamily="34" charset="0"/>
              </a:rPr>
              <a:pPr marL="234950" indent="-234950"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808080">
                  <a:lumMod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 userDrawn="1"/>
        </p:nvSpPr>
        <p:spPr bwMode="gray">
          <a:xfrm>
            <a:off x="347663" y="6465253"/>
            <a:ext cx="3859213" cy="30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tIns="91440" bIns="9144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8FC2FF"/>
              </a:buClr>
              <a:buFont typeface="Wingdings" pitchFamily="2" charset="2"/>
              <a:buNone/>
              <a:defRPr/>
            </a:pPr>
            <a:r>
              <a:rPr lang="en-US" sz="800" dirty="0">
                <a:solidFill>
                  <a:srgbClr val="808080">
                    <a:lumMod val="75000"/>
                  </a:srgbClr>
                </a:solidFill>
              </a:rPr>
              <a:t>Confidential and Proprietary © 2014 Sg2</a:t>
            </a:r>
          </a:p>
        </p:txBody>
      </p:sp>
    </p:spTree>
    <p:extLst>
      <p:ext uri="{BB962C8B-B14F-4D97-AF65-F5344CB8AC3E}">
        <p14:creationId xmlns:p14="http://schemas.microsoft.com/office/powerpoint/2010/main" val="2754615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2 Case Study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0"/>
            <a:ext cx="9144000" cy="19431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1385888"/>
          </a:xfrm>
          <a:prstGeom prst="rect">
            <a:avLst/>
          </a:prstGeom>
          <a:solidFill>
            <a:srgbClr val="81828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320"/>
            <a:ext cx="8318500" cy="958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 bwMode="ltGray">
          <a:xfrm>
            <a:off x="0" y="147362"/>
            <a:ext cx="7013732" cy="95250"/>
            <a:chOff x="1809342" y="261790"/>
            <a:chExt cx="7013732" cy="95250"/>
          </a:xfrm>
        </p:grpSpPr>
        <p:cxnSp>
          <p:nvCxnSpPr>
            <p:cNvPr id="6" name="Straight Connector 5"/>
            <p:cNvCxnSpPr>
              <a:stCxn id="7" idx="2"/>
            </p:cNvCxnSpPr>
            <p:nvPr userDrawn="1"/>
          </p:nvCxnSpPr>
          <p:spPr bwMode="ltGray">
            <a:xfrm flipH="1">
              <a:off x="1809342" y="309415"/>
              <a:ext cx="6918482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Oval 6"/>
            <p:cNvSpPr/>
            <p:nvPr userDrawn="1"/>
          </p:nvSpPr>
          <p:spPr bwMode="ltGray">
            <a:xfrm>
              <a:off x="8727824" y="261790"/>
              <a:ext cx="95250" cy="952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Title 1"/>
          <p:cNvSpPr txBox="1">
            <a:spLocks/>
          </p:cNvSpPr>
          <p:nvPr userDrawn="1"/>
        </p:nvSpPr>
        <p:spPr bwMode="ltGray">
          <a:xfrm>
            <a:off x="6525640" y="12714"/>
            <a:ext cx="2241233" cy="34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cap="none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n-US" sz="1800" kern="0" dirty="0" smtClean="0">
                <a:solidFill>
                  <a:srgbClr val="FFFFFF">
                    <a:lumMod val="85000"/>
                  </a:srgbClr>
                </a:solidFill>
              </a:rPr>
              <a:t>CASE STUDY</a:t>
            </a:r>
            <a:endParaRPr lang="en-US" sz="1800" kern="0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6" y="1581912"/>
            <a:ext cx="8297863" cy="70787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2953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2 Analytic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0"/>
            <a:ext cx="9144000" cy="19431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1385888"/>
          </a:xfrm>
          <a:prstGeom prst="rect">
            <a:avLst/>
          </a:prstGeom>
          <a:solidFill>
            <a:srgbClr val="81828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320"/>
            <a:ext cx="8318500" cy="958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 bwMode="ltGray">
          <a:xfrm>
            <a:off x="0" y="147362"/>
            <a:ext cx="6719237" cy="95250"/>
            <a:chOff x="2103837" y="261790"/>
            <a:chExt cx="6719237" cy="95250"/>
          </a:xfrm>
        </p:grpSpPr>
        <p:cxnSp>
          <p:nvCxnSpPr>
            <p:cNvPr id="6" name="Straight Connector 5"/>
            <p:cNvCxnSpPr>
              <a:stCxn id="7" idx="2"/>
            </p:cNvCxnSpPr>
            <p:nvPr userDrawn="1"/>
          </p:nvCxnSpPr>
          <p:spPr bwMode="ltGray">
            <a:xfrm flipH="1">
              <a:off x="2103837" y="309415"/>
              <a:ext cx="6623987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Oval 6"/>
            <p:cNvSpPr/>
            <p:nvPr userDrawn="1"/>
          </p:nvSpPr>
          <p:spPr bwMode="ltGray">
            <a:xfrm>
              <a:off x="8727824" y="261790"/>
              <a:ext cx="95250" cy="952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Title 1"/>
          <p:cNvSpPr txBox="1">
            <a:spLocks/>
          </p:cNvSpPr>
          <p:nvPr userDrawn="1"/>
        </p:nvSpPr>
        <p:spPr bwMode="ltGray">
          <a:xfrm>
            <a:off x="6537545" y="12714"/>
            <a:ext cx="2241233" cy="34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cap="none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n-US" sz="1800" kern="0" dirty="0" smtClean="0">
                <a:solidFill>
                  <a:srgbClr val="FFFFFF">
                    <a:lumMod val="85000"/>
                  </a:srgbClr>
                </a:solidFill>
              </a:rPr>
              <a:t>Sg2 ANA</a:t>
            </a:r>
            <a:r>
              <a:rPr lang="en-US" sz="1800" kern="0" spc="-200" dirty="0" smtClean="0">
                <a:solidFill>
                  <a:srgbClr val="FFFFFF">
                    <a:lumMod val="85000"/>
                  </a:srgbClr>
                </a:solidFill>
              </a:rPr>
              <a:t>L</a:t>
            </a:r>
            <a:r>
              <a:rPr lang="en-US" sz="1800" kern="0" dirty="0" smtClean="0">
                <a:solidFill>
                  <a:srgbClr val="FFFFFF">
                    <a:lumMod val="85000"/>
                  </a:srgbClr>
                </a:solidFill>
              </a:rPr>
              <a:t>Y</a:t>
            </a:r>
            <a:r>
              <a:rPr lang="en-US" sz="1800" kern="0" spc="100" dirty="0" smtClean="0">
                <a:solidFill>
                  <a:srgbClr val="FFFFFF">
                    <a:lumMod val="85000"/>
                  </a:srgbClr>
                </a:solidFill>
              </a:rPr>
              <a:t>T</a:t>
            </a:r>
            <a:r>
              <a:rPr lang="en-US" sz="1800" kern="0" dirty="0" smtClean="0">
                <a:solidFill>
                  <a:srgbClr val="FFFFFF">
                    <a:lumMod val="85000"/>
                  </a:srgbClr>
                </a:solidFill>
              </a:rPr>
              <a:t>ICS</a:t>
            </a:r>
            <a:endParaRPr lang="en-US" sz="1800" kern="0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6" y="1581912"/>
            <a:ext cx="8297863" cy="70787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298" y="399407"/>
            <a:ext cx="77579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48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8537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46304"/>
            <a:ext cx="8318500" cy="958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616" y="1577975"/>
            <a:ext cx="4089400" cy="46307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577975"/>
            <a:ext cx="4089400" cy="46307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9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616" y="1582738"/>
            <a:ext cx="4040188" cy="400097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616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0" y="1582738"/>
            <a:ext cx="4041775" cy="400097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597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6616" y="146304"/>
            <a:ext cx="83185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7072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7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722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46304"/>
            <a:ext cx="8318500" cy="958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56616" y="2305050"/>
            <a:ext cx="8331200" cy="375602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6" y="1582738"/>
            <a:ext cx="8305800" cy="685304"/>
          </a:xfrm>
        </p:spPr>
        <p:txBody>
          <a:bodyPr>
            <a:spAutoFit/>
          </a:bodyPr>
          <a:lstStyle>
            <a:lvl1pPr>
              <a:lnSpc>
                <a:spcPct val="110000"/>
              </a:lnSpc>
              <a:buNone/>
              <a:defRPr sz="1600" b="1"/>
            </a:lvl1pPr>
            <a:lvl2pPr marL="0" indent="0">
              <a:lnSpc>
                <a:spcPct val="110000"/>
              </a:lnSpc>
              <a:buFontTx/>
              <a:buNone/>
              <a:defRPr sz="1600" b="0"/>
            </a:lvl2pPr>
          </a:lstStyle>
          <a:p>
            <a:pPr lvl="0"/>
            <a:r>
              <a:rPr lang="en-US" dirty="0" smtClean="0"/>
              <a:t>Chart Title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904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g2_Boiler Pl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207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46304"/>
            <a:ext cx="8318500" cy="958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6616" y="2019299"/>
            <a:ext cx="8307388" cy="411321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6" y="1582738"/>
            <a:ext cx="8305800" cy="363164"/>
          </a:xfrm>
        </p:spPr>
        <p:txBody>
          <a:bodyPr>
            <a:spAutoFit/>
          </a:bodyPr>
          <a:lstStyle>
            <a:lvl1pPr>
              <a:lnSpc>
                <a:spcPct val="110000"/>
              </a:lnSpc>
              <a:buNone/>
              <a:defRPr sz="1600" b="1"/>
            </a:lvl1pPr>
          </a:lstStyle>
          <a:p>
            <a:pPr lvl="0"/>
            <a:r>
              <a:rPr lang="en-US" dirty="0" smtClean="0"/>
              <a:t>Table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228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309966" y="829159"/>
            <a:ext cx="8601559" cy="844658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91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10A839-7A7B-41FE-9C28-E63EED74A00A}" type="datetimeFigureOut">
              <a:rPr lang="en-US">
                <a:solidFill>
                  <a:srgbClr val="000000"/>
                </a:solidFill>
              </a:rPr>
              <a:pPr/>
              <a:t>9/23/2015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D45BE8-697B-42C7-ACC4-49BDCD5D60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8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638"/>
            <a:ext cx="8318500" cy="958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6616" y="1577975"/>
            <a:ext cx="4089400" cy="4630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577975"/>
            <a:ext cx="4089400" cy="4630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53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950"/>
            <a:ext cx="9144000" cy="4333649"/>
          </a:xfrm>
          <a:prstGeom prst="rect">
            <a:avLst/>
          </a:prstGeom>
        </p:spPr>
      </p:pic>
      <p:pic>
        <p:nvPicPr>
          <p:cNvPr id="9" name="Picture 20" descr="Sg2logo_300dp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8535" y="365477"/>
            <a:ext cx="996828" cy="4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6616" y="1362456"/>
            <a:ext cx="8308975" cy="1188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616" y="2496312"/>
            <a:ext cx="8324850" cy="506412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6" y="3419856"/>
            <a:ext cx="7263384" cy="2666619"/>
          </a:xfrm>
        </p:spPr>
        <p:txBody>
          <a:bodyPr/>
          <a:lstStyle>
            <a:lvl1pPr marL="0" indent="0" algn="l">
              <a:spcBef>
                <a:spcPts val="1500"/>
              </a:spcBef>
              <a:buNone/>
              <a:defRPr sz="2200" b="0">
                <a:latin typeface="+mn-lt"/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2">
                    <a:lumMod val="75000"/>
                  </a:schemeClr>
                </a:solidFill>
                <a:latin typeface="+mn-lt"/>
              </a:defRPr>
            </a:lvl2pPr>
            <a:lvl3pPr marL="0" indent="0" algn="l">
              <a:lnSpc>
                <a:spcPct val="200000"/>
              </a:lnSpc>
              <a:buNone/>
              <a:defRPr sz="1600" b="0">
                <a:latin typeface="+mn-lt"/>
              </a:defRPr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 smtClean="0"/>
              <a:t>Author</a:t>
            </a:r>
          </a:p>
          <a:p>
            <a:pPr lvl="1"/>
            <a:r>
              <a:rPr lang="en-US" dirty="0" smtClean="0"/>
              <a:t>Title</a:t>
            </a:r>
          </a:p>
          <a:p>
            <a:pPr lvl="2"/>
            <a:r>
              <a:rPr lang="en-US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89806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g2_Boiler Pl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gray">
          <a:xfrm>
            <a:off x="1865688" y="4129430"/>
            <a:ext cx="53983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400" b="0" dirty="0">
                <a:solidFill>
                  <a:srgbClr val="000000"/>
                </a:solidFill>
              </a:rPr>
              <a:t>Sg2 is the health care industry’s premier provider of market </a:t>
            </a:r>
            <a:r>
              <a:rPr lang="en-US" sz="1400" b="0" dirty="0" smtClean="0">
                <a:solidFill>
                  <a:srgbClr val="000000"/>
                </a:solidFill>
              </a:rPr>
              <a:t/>
            </a:r>
            <a:br>
              <a:rPr lang="en-US" sz="1400" b="0" dirty="0" smtClean="0">
                <a:solidFill>
                  <a:srgbClr val="000000"/>
                </a:solidFill>
              </a:rPr>
            </a:br>
            <a:r>
              <a:rPr lang="en-US" sz="1400" b="0" dirty="0" smtClean="0">
                <a:solidFill>
                  <a:srgbClr val="000000"/>
                </a:solidFill>
              </a:rPr>
              <a:t>data </a:t>
            </a:r>
            <a:r>
              <a:rPr lang="en-US" sz="1400" b="0" dirty="0">
                <a:solidFill>
                  <a:srgbClr val="000000"/>
                </a:solidFill>
              </a:rPr>
              <a:t>and </a:t>
            </a:r>
            <a:r>
              <a:rPr lang="en-US" sz="1400" b="0" dirty="0" smtClean="0">
                <a:solidFill>
                  <a:srgbClr val="000000"/>
                </a:solidFill>
              </a:rPr>
              <a:t>information. Our </a:t>
            </a:r>
            <a:r>
              <a:rPr lang="en-US" sz="1400" b="0" dirty="0">
                <a:solidFill>
                  <a:srgbClr val="000000"/>
                </a:solidFill>
              </a:rPr>
              <a:t>analytics and expertise help </a:t>
            </a:r>
            <a:r>
              <a:rPr lang="en-US" sz="1400" b="0" dirty="0" smtClean="0">
                <a:solidFill>
                  <a:srgbClr val="000000"/>
                </a:solidFill>
              </a:rPr>
              <a:t/>
            </a:r>
            <a:br>
              <a:rPr lang="en-US" sz="1400" b="0" dirty="0" smtClean="0">
                <a:solidFill>
                  <a:srgbClr val="000000"/>
                </a:solidFill>
              </a:rPr>
            </a:br>
            <a:r>
              <a:rPr lang="en-US" sz="1400" b="0" dirty="0" smtClean="0">
                <a:solidFill>
                  <a:srgbClr val="000000"/>
                </a:solidFill>
              </a:rPr>
              <a:t>hospitals </a:t>
            </a:r>
            <a:r>
              <a:rPr lang="en-US" sz="1400" b="0" dirty="0">
                <a:solidFill>
                  <a:srgbClr val="000000"/>
                </a:solidFill>
              </a:rPr>
              <a:t>and health systems understand </a:t>
            </a:r>
            <a:r>
              <a:rPr lang="en-US" sz="1400" b="0" dirty="0" smtClean="0">
                <a:solidFill>
                  <a:srgbClr val="000000"/>
                </a:solidFill>
              </a:rPr>
              <a:t>market dynamics</a:t>
            </a:r>
            <a:br>
              <a:rPr lang="en-US" sz="1400" b="0" dirty="0" smtClean="0">
                <a:solidFill>
                  <a:srgbClr val="000000"/>
                </a:solidFill>
              </a:rPr>
            </a:br>
            <a:r>
              <a:rPr lang="en-US" sz="1400" b="0" dirty="0" smtClean="0">
                <a:solidFill>
                  <a:srgbClr val="000000"/>
                </a:solidFill>
              </a:rPr>
              <a:t> </a:t>
            </a:r>
            <a:r>
              <a:rPr lang="en-US" sz="1400" b="0" dirty="0">
                <a:solidFill>
                  <a:srgbClr val="000000"/>
                </a:solidFill>
              </a:rPr>
              <a:t>and capitalize on opportunities for growth.</a:t>
            </a:r>
            <a:endParaRPr lang="en-US" sz="1300" b="0" dirty="0" smtClean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 userDrawn="1"/>
        </p:nvSpPr>
        <p:spPr bwMode="gray">
          <a:xfrm>
            <a:off x="1611313" y="5498937"/>
            <a:ext cx="5940425" cy="49244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91440" bIns="91440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8FC2FF"/>
              </a:buClr>
            </a:pPr>
            <a:r>
              <a:rPr lang="en-US" sz="2000" b="1" dirty="0">
                <a:solidFill>
                  <a:srgbClr val="000000"/>
                </a:solidFill>
              </a:rPr>
              <a:t>Sg2.com     847.779.5300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81" y="2542032"/>
            <a:ext cx="3184897" cy="13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14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3365500" cy="6858000"/>
          </a:xfrm>
          <a:prstGeom prst="rect">
            <a:avLst/>
          </a:prstGeom>
          <a:solidFill>
            <a:srgbClr val="8182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 bwMode="ltGray">
          <a:xfrm>
            <a:off x="188913" y="854075"/>
            <a:ext cx="8494712" cy="964009"/>
            <a:chOff x="188913" y="854075"/>
            <a:chExt cx="8494712" cy="964009"/>
          </a:xfrm>
        </p:grpSpPr>
        <p:sp>
          <p:nvSpPr>
            <p:cNvPr id="5" name="Oval 4"/>
            <p:cNvSpPr/>
            <p:nvPr userDrawn="1"/>
          </p:nvSpPr>
          <p:spPr bwMode="ltGray">
            <a:xfrm flipH="1">
              <a:off x="8588375" y="854075"/>
              <a:ext cx="95250" cy="952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6" name="Straight Connector 5"/>
            <p:cNvCxnSpPr/>
            <p:nvPr userDrawn="1"/>
          </p:nvCxnSpPr>
          <p:spPr bwMode="ltGray">
            <a:xfrm flipV="1">
              <a:off x="8636000" y="882175"/>
              <a:ext cx="0" cy="282257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 userDrawn="1"/>
          </p:nvCxnSpPr>
          <p:spPr bwMode="ltGray">
            <a:xfrm>
              <a:off x="236538" y="1156018"/>
              <a:ext cx="8400256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8" name="Group 7"/>
            <p:cNvGrpSpPr/>
            <p:nvPr userDrawn="1"/>
          </p:nvGrpSpPr>
          <p:grpSpPr bwMode="ltGray">
            <a:xfrm rot="10800000">
              <a:off x="188913" y="1145381"/>
              <a:ext cx="95250" cy="672703"/>
              <a:chOff x="8740775" y="1006475"/>
              <a:chExt cx="95250" cy="672703"/>
            </a:xfrm>
          </p:grpSpPr>
          <p:sp>
            <p:nvSpPr>
              <p:cNvPr id="9" name="Oval 8"/>
              <p:cNvSpPr/>
              <p:nvPr userDrawn="1"/>
            </p:nvSpPr>
            <p:spPr bwMode="ltGray">
              <a:xfrm flipH="1">
                <a:off x="8740775" y="1006475"/>
                <a:ext cx="95250" cy="95250"/>
              </a:xfrm>
              <a:prstGeom prst="ellipse">
                <a:avLst/>
              </a:prstGeom>
              <a:solidFill>
                <a:schemeClr val="accent5"/>
              </a:solidFill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4950" indent="-23495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0" name="Straight Connector 9"/>
              <p:cNvCxnSpPr/>
              <p:nvPr userDrawn="1"/>
            </p:nvCxnSpPr>
            <p:spPr bwMode="ltGray">
              <a:xfrm rot="10800000">
                <a:off x="8788400" y="1034575"/>
                <a:ext cx="0" cy="644603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1554480"/>
            <a:ext cx="2546241" cy="958850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621024" y="1581912"/>
            <a:ext cx="4975225" cy="4876800"/>
          </a:xfrm>
        </p:spPr>
        <p:txBody>
          <a:bodyPr/>
          <a:lstStyle>
            <a:lvl1pPr marL="0" indent="0">
              <a:buNone/>
              <a:defRPr/>
            </a:lvl1pPr>
            <a:lvl2pPr marL="341313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Box 15"/>
          <p:cNvSpPr txBox="1">
            <a:spLocks noChangeArrowheads="1"/>
          </p:cNvSpPr>
          <p:nvPr userDrawn="1"/>
        </p:nvSpPr>
        <p:spPr bwMode="gray">
          <a:xfrm>
            <a:off x="3624263" y="6465253"/>
            <a:ext cx="3859213" cy="30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tIns="91440" bIns="9144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8FC2FF"/>
              </a:buClr>
              <a:buFont typeface="Wingdings" pitchFamily="2" charset="2"/>
              <a:buNone/>
              <a:defRPr/>
            </a:pPr>
            <a:r>
              <a:rPr lang="en-US" sz="800" dirty="0">
                <a:solidFill>
                  <a:srgbClr val="808080">
                    <a:lumMod val="75000"/>
                  </a:srgbClr>
                </a:solidFill>
              </a:rPr>
              <a:t>Confidential and Proprietary © 2014 Sg2</a:t>
            </a: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gray">
          <a:xfrm>
            <a:off x="6316819" y="6510725"/>
            <a:ext cx="36099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34950" indent="-234950" algn="r" fontAlgn="base">
              <a:spcBef>
                <a:spcPct val="50000"/>
              </a:spcBef>
              <a:spcAft>
                <a:spcPct val="0"/>
              </a:spcAft>
              <a:defRPr/>
            </a:pPr>
            <a:fld id="{78344484-2EDD-472F-9D1A-6C403737FF94}" type="slidenum">
              <a:rPr lang="en-US" sz="800">
                <a:solidFill>
                  <a:srgbClr val="808080">
                    <a:lumMod val="75000"/>
                  </a:srgbClr>
                </a:solidFill>
                <a:latin typeface="Verdana" pitchFamily="34" charset="0"/>
              </a:rPr>
              <a:pPr marL="234950" indent="-234950"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808080">
                  <a:lumMod val="75000"/>
                </a:srgbClr>
              </a:solidFill>
              <a:latin typeface="Verdana" pitchFamily="34" charset="0"/>
            </a:endParaRPr>
          </a:p>
        </p:txBody>
      </p:sp>
      <p:pic>
        <p:nvPicPr>
          <p:cNvPr id="15" name="Picture 13" descr="Sg2logo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8076973" y="6489585"/>
            <a:ext cx="606652" cy="25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7668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Sg2logo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809326" y="6489585"/>
            <a:ext cx="606652" cy="25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5778500" y="0"/>
            <a:ext cx="3365500" cy="6858000"/>
          </a:xfrm>
          <a:prstGeom prst="rect">
            <a:avLst/>
          </a:prstGeom>
          <a:solidFill>
            <a:srgbClr val="8182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ltGray">
          <a:xfrm flipH="1">
            <a:off x="453346" y="854075"/>
            <a:ext cx="8494712" cy="964009"/>
            <a:chOff x="188913" y="854075"/>
            <a:chExt cx="8494712" cy="964009"/>
          </a:xfrm>
        </p:grpSpPr>
        <p:sp>
          <p:nvSpPr>
            <p:cNvPr id="9" name="Oval 8"/>
            <p:cNvSpPr/>
            <p:nvPr userDrawn="1"/>
          </p:nvSpPr>
          <p:spPr bwMode="ltGray">
            <a:xfrm flipH="1">
              <a:off x="8588375" y="854075"/>
              <a:ext cx="95250" cy="952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 bwMode="ltGray">
            <a:xfrm flipV="1">
              <a:off x="8636000" y="882175"/>
              <a:ext cx="0" cy="282257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 userDrawn="1"/>
          </p:nvCxnSpPr>
          <p:spPr bwMode="ltGray">
            <a:xfrm>
              <a:off x="236538" y="1156018"/>
              <a:ext cx="8400256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2" name="Group 11"/>
            <p:cNvGrpSpPr/>
            <p:nvPr userDrawn="1"/>
          </p:nvGrpSpPr>
          <p:grpSpPr bwMode="ltGray">
            <a:xfrm rot="10800000">
              <a:off x="188913" y="1145381"/>
              <a:ext cx="95250" cy="672703"/>
              <a:chOff x="8740775" y="1006475"/>
              <a:chExt cx="95250" cy="672703"/>
            </a:xfrm>
          </p:grpSpPr>
          <p:sp>
            <p:nvSpPr>
              <p:cNvPr id="13" name="Oval 12"/>
              <p:cNvSpPr/>
              <p:nvPr userDrawn="1"/>
            </p:nvSpPr>
            <p:spPr bwMode="ltGray">
              <a:xfrm flipH="1">
                <a:off x="8740775" y="1006475"/>
                <a:ext cx="95250" cy="95250"/>
              </a:xfrm>
              <a:prstGeom prst="ellipse">
                <a:avLst/>
              </a:prstGeom>
              <a:solidFill>
                <a:schemeClr val="accent5"/>
              </a:solidFill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4950" indent="-23495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 userDrawn="1"/>
            </p:nvCxnSpPr>
            <p:spPr bwMode="ltGray">
              <a:xfrm rot="10800000">
                <a:off x="8788400" y="1034575"/>
                <a:ext cx="0" cy="644603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219309" y="1554480"/>
            <a:ext cx="2551176" cy="958850"/>
          </a:xfrm>
        </p:spPr>
        <p:txBody>
          <a:bodyPr anchor="t"/>
          <a:lstStyle>
            <a:lvl1pPr algn="r"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 userDrawn="1">
            <p:ph type="body" sz="quarter" idx="10"/>
          </p:nvPr>
        </p:nvSpPr>
        <p:spPr>
          <a:xfrm>
            <a:off x="356616" y="1581912"/>
            <a:ext cx="5064697" cy="4449699"/>
          </a:xfrm>
        </p:spPr>
        <p:txBody>
          <a:bodyPr/>
          <a:lstStyle>
            <a:lvl1pPr marL="0" indent="0">
              <a:buNone/>
              <a:defRPr/>
            </a:lvl1pPr>
            <a:lvl2pPr marL="341313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Rectangle 16"/>
          <p:cNvSpPr>
            <a:spLocks noChangeArrowheads="1"/>
          </p:cNvSpPr>
          <p:nvPr userDrawn="1"/>
        </p:nvSpPr>
        <p:spPr bwMode="gray">
          <a:xfrm>
            <a:off x="3048000" y="6510725"/>
            <a:ext cx="36099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34950" indent="-234950" algn="r" fontAlgn="base">
              <a:spcBef>
                <a:spcPct val="50000"/>
              </a:spcBef>
              <a:spcAft>
                <a:spcPct val="0"/>
              </a:spcAft>
              <a:defRPr/>
            </a:pPr>
            <a:fld id="{78344484-2EDD-472F-9D1A-6C403737FF94}" type="slidenum">
              <a:rPr lang="en-US" sz="800">
                <a:solidFill>
                  <a:srgbClr val="808080">
                    <a:lumMod val="75000"/>
                  </a:srgbClr>
                </a:solidFill>
                <a:latin typeface="Verdana" pitchFamily="34" charset="0"/>
              </a:rPr>
              <a:pPr marL="234950" indent="-234950"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808080">
                  <a:lumMod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 userDrawn="1"/>
        </p:nvSpPr>
        <p:spPr bwMode="gray">
          <a:xfrm>
            <a:off x="347663" y="6465253"/>
            <a:ext cx="3859213" cy="30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tIns="91440" bIns="9144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8FC2FF"/>
              </a:buClr>
              <a:buFont typeface="Wingdings" pitchFamily="2" charset="2"/>
              <a:buNone/>
              <a:defRPr/>
            </a:pPr>
            <a:r>
              <a:rPr lang="en-US" sz="800" dirty="0">
                <a:solidFill>
                  <a:srgbClr val="808080">
                    <a:lumMod val="75000"/>
                  </a:srgbClr>
                </a:solidFill>
              </a:rPr>
              <a:t>Confidential and Proprietary © 2014 Sg2</a:t>
            </a:r>
          </a:p>
        </p:txBody>
      </p:sp>
    </p:spTree>
    <p:extLst>
      <p:ext uri="{BB962C8B-B14F-4D97-AF65-F5344CB8AC3E}">
        <p14:creationId xmlns:p14="http://schemas.microsoft.com/office/powerpoint/2010/main" val="4088948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2 Case Study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0"/>
            <a:ext cx="9144000" cy="19431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1385888"/>
          </a:xfrm>
          <a:prstGeom prst="rect">
            <a:avLst/>
          </a:prstGeom>
          <a:solidFill>
            <a:srgbClr val="81828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320"/>
            <a:ext cx="8318500" cy="958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 bwMode="ltGray">
          <a:xfrm>
            <a:off x="0" y="147362"/>
            <a:ext cx="7013732" cy="95250"/>
            <a:chOff x="1809342" y="261790"/>
            <a:chExt cx="7013732" cy="95250"/>
          </a:xfrm>
        </p:grpSpPr>
        <p:cxnSp>
          <p:nvCxnSpPr>
            <p:cNvPr id="6" name="Straight Connector 5"/>
            <p:cNvCxnSpPr>
              <a:stCxn id="7" idx="2"/>
            </p:cNvCxnSpPr>
            <p:nvPr userDrawn="1"/>
          </p:nvCxnSpPr>
          <p:spPr bwMode="ltGray">
            <a:xfrm flipH="1">
              <a:off x="1809342" y="309415"/>
              <a:ext cx="6918482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Oval 6"/>
            <p:cNvSpPr/>
            <p:nvPr userDrawn="1"/>
          </p:nvSpPr>
          <p:spPr bwMode="ltGray">
            <a:xfrm>
              <a:off x="8727824" y="261790"/>
              <a:ext cx="95250" cy="952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Title 1"/>
          <p:cNvSpPr txBox="1">
            <a:spLocks/>
          </p:cNvSpPr>
          <p:nvPr userDrawn="1"/>
        </p:nvSpPr>
        <p:spPr bwMode="ltGray">
          <a:xfrm>
            <a:off x="6525640" y="12714"/>
            <a:ext cx="2241233" cy="34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cap="none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n-US" sz="1800" kern="0" dirty="0" smtClean="0">
                <a:solidFill>
                  <a:srgbClr val="FFFFFF">
                    <a:lumMod val="85000"/>
                  </a:srgbClr>
                </a:solidFill>
              </a:rPr>
              <a:t>CASE STUDY</a:t>
            </a:r>
            <a:endParaRPr lang="en-US" sz="1800" kern="0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6" y="1581912"/>
            <a:ext cx="8297863" cy="70787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7789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2 Analytic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0"/>
            <a:ext cx="9144000" cy="19431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1385888"/>
          </a:xfrm>
          <a:prstGeom prst="rect">
            <a:avLst/>
          </a:prstGeom>
          <a:solidFill>
            <a:srgbClr val="81828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320"/>
            <a:ext cx="8318500" cy="958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 bwMode="ltGray">
          <a:xfrm>
            <a:off x="0" y="147362"/>
            <a:ext cx="6719237" cy="95250"/>
            <a:chOff x="2103837" y="261790"/>
            <a:chExt cx="6719237" cy="95250"/>
          </a:xfrm>
        </p:grpSpPr>
        <p:cxnSp>
          <p:nvCxnSpPr>
            <p:cNvPr id="6" name="Straight Connector 5"/>
            <p:cNvCxnSpPr>
              <a:stCxn id="7" idx="2"/>
            </p:cNvCxnSpPr>
            <p:nvPr userDrawn="1"/>
          </p:nvCxnSpPr>
          <p:spPr bwMode="ltGray">
            <a:xfrm flipH="1">
              <a:off x="2103837" y="309415"/>
              <a:ext cx="6623987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Oval 6"/>
            <p:cNvSpPr/>
            <p:nvPr userDrawn="1"/>
          </p:nvSpPr>
          <p:spPr bwMode="ltGray">
            <a:xfrm>
              <a:off x="8727824" y="261790"/>
              <a:ext cx="95250" cy="952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Title 1"/>
          <p:cNvSpPr txBox="1">
            <a:spLocks/>
          </p:cNvSpPr>
          <p:nvPr userDrawn="1"/>
        </p:nvSpPr>
        <p:spPr bwMode="ltGray">
          <a:xfrm>
            <a:off x="6537545" y="12714"/>
            <a:ext cx="2241233" cy="34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cap="none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n-US" sz="1800" kern="0" dirty="0" smtClean="0">
                <a:solidFill>
                  <a:srgbClr val="FFFFFF">
                    <a:lumMod val="85000"/>
                  </a:srgbClr>
                </a:solidFill>
              </a:rPr>
              <a:t>Sg2 ANA</a:t>
            </a:r>
            <a:r>
              <a:rPr lang="en-US" sz="1800" kern="0" spc="-200" dirty="0" smtClean="0">
                <a:solidFill>
                  <a:srgbClr val="FFFFFF">
                    <a:lumMod val="85000"/>
                  </a:srgbClr>
                </a:solidFill>
              </a:rPr>
              <a:t>L</a:t>
            </a:r>
            <a:r>
              <a:rPr lang="en-US" sz="1800" kern="0" dirty="0" smtClean="0">
                <a:solidFill>
                  <a:srgbClr val="FFFFFF">
                    <a:lumMod val="85000"/>
                  </a:srgbClr>
                </a:solidFill>
              </a:rPr>
              <a:t>Y</a:t>
            </a:r>
            <a:r>
              <a:rPr lang="en-US" sz="1800" kern="0" spc="100" dirty="0" smtClean="0">
                <a:solidFill>
                  <a:srgbClr val="FFFFFF">
                    <a:lumMod val="85000"/>
                  </a:srgbClr>
                </a:solidFill>
              </a:rPr>
              <a:t>T</a:t>
            </a:r>
            <a:r>
              <a:rPr lang="en-US" sz="1800" kern="0" dirty="0" smtClean="0">
                <a:solidFill>
                  <a:srgbClr val="FFFFFF">
                    <a:lumMod val="85000"/>
                  </a:srgbClr>
                </a:solidFill>
              </a:rPr>
              <a:t>ICS</a:t>
            </a:r>
            <a:endParaRPr lang="en-US" sz="1800" kern="0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6" y="1581912"/>
            <a:ext cx="8297863" cy="70787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298" y="399407"/>
            <a:ext cx="77579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7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3365500" cy="6858000"/>
          </a:xfrm>
          <a:prstGeom prst="rect">
            <a:avLst/>
          </a:prstGeom>
          <a:solidFill>
            <a:srgbClr val="8182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 bwMode="ltGray">
          <a:xfrm>
            <a:off x="188913" y="854075"/>
            <a:ext cx="8494712" cy="964009"/>
            <a:chOff x="188913" y="854075"/>
            <a:chExt cx="8494712" cy="964009"/>
          </a:xfrm>
        </p:grpSpPr>
        <p:sp>
          <p:nvSpPr>
            <p:cNvPr id="5" name="Oval 4"/>
            <p:cNvSpPr/>
            <p:nvPr userDrawn="1"/>
          </p:nvSpPr>
          <p:spPr bwMode="ltGray">
            <a:xfrm flipH="1">
              <a:off x="8588375" y="854075"/>
              <a:ext cx="95250" cy="952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6" name="Straight Connector 5"/>
            <p:cNvCxnSpPr/>
            <p:nvPr userDrawn="1"/>
          </p:nvCxnSpPr>
          <p:spPr bwMode="ltGray">
            <a:xfrm flipV="1">
              <a:off x="8636000" y="882175"/>
              <a:ext cx="0" cy="282257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 userDrawn="1"/>
          </p:nvCxnSpPr>
          <p:spPr bwMode="ltGray">
            <a:xfrm>
              <a:off x="236538" y="1156018"/>
              <a:ext cx="8400256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8" name="Group 7"/>
            <p:cNvGrpSpPr/>
            <p:nvPr userDrawn="1"/>
          </p:nvGrpSpPr>
          <p:grpSpPr bwMode="ltGray">
            <a:xfrm rot="10800000">
              <a:off x="188913" y="1145381"/>
              <a:ext cx="95250" cy="672703"/>
              <a:chOff x="8740775" y="1006475"/>
              <a:chExt cx="95250" cy="672703"/>
            </a:xfrm>
          </p:grpSpPr>
          <p:sp>
            <p:nvSpPr>
              <p:cNvPr id="9" name="Oval 8"/>
              <p:cNvSpPr/>
              <p:nvPr userDrawn="1"/>
            </p:nvSpPr>
            <p:spPr bwMode="ltGray">
              <a:xfrm flipH="1">
                <a:off x="8740775" y="1006475"/>
                <a:ext cx="95250" cy="95250"/>
              </a:xfrm>
              <a:prstGeom prst="ellipse">
                <a:avLst/>
              </a:prstGeom>
              <a:solidFill>
                <a:schemeClr val="accent5"/>
              </a:solidFill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4950" indent="-23495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0" name="Straight Connector 9"/>
              <p:cNvCxnSpPr/>
              <p:nvPr userDrawn="1"/>
            </p:nvCxnSpPr>
            <p:spPr bwMode="ltGray">
              <a:xfrm rot="10800000">
                <a:off x="8788400" y="1034575"/>
                <a:ext cx="0" cy="644603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1554480"/>
            <a:ext cx="2546241" cy="958850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621024" y="1581912"/>
            <a:ext cx="4975225" cy="4876800"/>
          </a:xfrm>
        </p:spPr>
        <p:txBody>
          <a:bodyPr/>
          <a:lstStyle>
            <a:lvl1pPr marL="0" indent="0">
              <a:buNone/>
              <a:defRPr/>
            </a:lvl1pPr>
            <a:lvl2pPr marL="341313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Box 15"/>
          <p:cNvSpPr txBox="1">
            <a:spLocks noChangeArrowheads="1"/>
          </p:cNvSpPr>
          <p:nvPr userDrawn="1"/>
        </p:nvSpPr>
        <p:spPr bwMode="gray">
          <a:xfrm>
            <a:off x="3624263" y="6465253"/>
            <a:ext cx="3859213" cy="30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tIns="91440" bIns="9144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8FC2FF"/>
              </a:buClr>
              <a:buFont typeface="Wingdings" pitchFamily="2" charset="2"/>
              <a:buNone/>
              <a:defRPr/>
            </a:pPr>
            <a:r>
              <a:rPr lang="en-US" sz="800" dirty="0">
                <a:solidFill>
                  <a:srgbClr val="808080">
                    <a:lumMod val="75000"/>
                  </a:srgbClr>
                </a:solidFill>
              </a:rPr>
              <a:t>Confidential and Proprietary © 2014 Sg2</a:t>
            </a: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gray">
          <a:xfrm>
            <a:off x="6316819" y="6510725"/>
            <a:ext cx="36099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34950" indent="-234950" algn="r" fontAlgn="base">
              <a:spcBef>
                <a:spcPct val="50000"/>
              </a:spcBef>
              <a:spcAft>
                <a:spcPct val="0"/>
              </a:spcAft>
              <a:defRPr/>
            </a:pPr>
            <a:fld id="{78344484-2EDD-472F-9D1A-6C403737FF94}" type="slidenum">
              <a:rPr lang="en-US" sz="800">
                <a:solidFill>
                  <a:srgbClr val="808080">
                    <a:lumMod val="75000"/>
                  </a:srgbClr>
                </a:solidFill>
                <a:latin typeface="Verdana" pitchFamily="34" charset="0"/>
              </a:rPr>
              <a:pPr marL="234950" indent="-234950"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808080">
                  <a:lumMod val="75000"/>
                </a:srgbClr>
              </a:solidFill>
              <a:latin typeface="Verdana" pitchFamily="34" charset="0"/>
            </a:endParaRPr>
          </a:p>
        </p:txBody>
      </p:sp>
      <p:pic>
        <p:nvPicPr>
          <p:cNvPr id="15" name="Picture 13" descr="Sg2logo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8076973" y="6489585"/>
            <a:ext cx="606652" cy="25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2175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818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46304"/>
            <a:ext cx="8318500" cy="958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616" y="1577975"/>
            <a:ext cx="4089400" cy="46307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577975"/>
            <a:ext cx="4089400" cy="46307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32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616" y="1582738"/>
            <a:ext cx="4040188" cy="400097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616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0" y="1582738"/>
            <a:ext cx="4041775" cy="400097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597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6616" y="146304"/>
            <a:ext cx="83185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2407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474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94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46304"/>
            <a:ext cx="8318500" cy="958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56616" y="2305050"/>
            <a:ext cx="8331200" cy="375602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6" y="1582738"/>
            <a:ext cx="8305800" cy="685304"/>
          </a:xfrm>
        </p:spPr>
        <p:txBody>
          <a:bodyPr>
            <a:spAutoFit/>
          </a:bodyPr>
          <a:lstStyle>
            <a:lvl1pPr>
              <a:lnSpc>
                <a:spcPct val="110000"/>
              </a:lnSpc>
              <a:buNone/>
              <a:defRPr sz="1600" b="1"/>
            </a:lvl1pPr>
            <a:lvl2pPr marL="0" indent="0">
              <a:lnSpc>
                <a:spcPct val="110000"/>
              </a:lnSpc>
              <a:buFontTx/>
              <a:buNone/>
              <a:defRPr sz="1600" b="0"/>
            </a:lvl2pPr>
          </a:lstStyle>
          <a:p>
            <a:pPr lvl="0"/>
            <a:r>
              <a:rPr lang="en-US" dirty="0" smtClean="0"/>
              <a:t>Chart Title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44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46304"/>
            <a:ext cx="8318500" cy="958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6616" y="2019299"/>
            <a:ext cx="8307388" cy="411321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6" y="1582738"/>
            <a:ext cx="8305800" cy="363164"/>
          </a:xfrm>
        </p:spPr>
        <p:txBody>
          <a:bodyPr>
            <a:spAutoFit/>
          </a:bodyPr>
          <a:lstStyle>
            <a:lvl1pPr>
              <a:lnSpc>
                <a:spcPct val="110000"/>
              </a:lnSpc>
              <a:buNone/>
              <a:defRPr sz="1600" b="1"/>
            </a:lvl1pPr>
          </a:lstStyle>
          <a:p>
            <a:pPr lvl="0"/>
            <a:r>
              <a:rPr lang="en-US" dirty="0" smtClean="0"/>
              <a:t>Table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087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309966" y="829159"/>
            <a:ext cx="8601559" cy="844658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10A839-7A7B-41FE-9C28-E63EED74A00A}" type="datetimeFigureOut">
              <a:rPr lang="en-US">
                <a:solidFill>
                  <a:srgbClr val="000000"/>
                </a:solidFill>
              </a:rPr>
              <a:pPr/>
              <a:t>9/23/2015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D45BE8-697B-42C7-ACC4-49BDCD5D60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8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638"/>
            <a:ext cx="8318500" cy="958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6616" y="1577975"/>
            <a:ext cx="4089400" cy="4630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577975"/>
            <a:ext cx="4089400" cy="4630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39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Sg2logo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809326" y="6489585"/>
            <a:ext cx="606652" cy="25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5778500" y="0"/>
            <a:ext cx="3365500" cy="6858000"/>
          </a:xfrm>
          <a:prstGeom prst="rect">
            <a:avLst/>
          </a:prstGeom>
          <a:solidFill>
            <a:srgbClr val="8182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ltGray">
          <a:xfrm flipH="1">
            <a:off x="453346" y="854075"/>
            <a:ext cx="8494712" cy="964009"/>
            <a:chOff x="188913" y="854075"/>
            <a:chExt cx="8494712" cy="964009"/>
          </a:xfrm>
        </p:grpSpPr>
        <p:sp>
          <p:nvSpPr>
            <p:cNvPr id="9" name="Oval 8"/>
            <p:cNvSpPr/>
            <p:nvPr userDrawn="1"/>
          </p:nvSpPr>
          <p:spPr bwMode="ltGray">
            <a:xfrm flipH="1">
              <a:off x="8588375" y="854075"/>
              <a:ext cx="95250" cy="952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 bwMode="ltGray">
            <a:xfrm flipV="1">
              <a:off x="8636000" y="882175"/>
              <a:ext cx="0" cy="282257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 userDrawn="1"/>
          </p:nvCxnSpPr>
          <p:spPr bwMode="ltGray">
            <a:xfrm>
              <a:off x="236538" y="1156018"/>
              <a:ext cx="8400256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2" name="Group 11"/>
            <p:cNvGrpSpPr/>
            <p:nvPr userDrawn="1"/>
          </p:nvGrpSpPr>
          <p:grpSpPr bwMode="ltGray">
            <a:xfrm rot="10800000">
              <a:off x="188913" y="1145381"/>
              <a:ext cx="95250" cy="672703"/>
              <a:chOff x="8740775" y="1006475"/>
              <a:chExt cx="95250" cy="672703"/>
            </a:xfrm>
          </p:grpSpPr>
          <p:sp>
            <p:nvSpPr>
              <p:cNvPr id="13" name="Oval 12"/>
              <p:cNvSpPr/>
              <p:nvPr userDrawn="1"/>
            </p:nvSpPr>
            <p:spPr bwMode="ltGray">
              <a:xfrm flipH="1">
                <a:off x="8740775" y="1006475"/>
                <a:ext cx="95250" cy="95250"/>
              </a:xfrm>
              <a:prstGeom prst="ellipse">
                <a:avLst/>
              </a:prstGeom>
              <a:solidFill>
                <a:schemeClr val="accent5"/>
              </a:solidFill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4950" indent="-23495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 userDrawn="1"/>
            </p:nvCxnSpPr>
            <p:spPr bwMode="ltGray">
              <a:xfrm rot="10800000">
                <a:off x="8788400" y="1034575"/>
                <a:ext cx="0" cy="644603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219309" y="1554480"/>
            <a:ext cx="2551176" cy="958850"/>
          </a:xfrm>
        </p:spPr>
        <p:txBody>
          <a:bodyPr anchor="t"/>
          <a:lstStyle>
            <a:lvl1pPr algn="r"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 userDrawn="1">
            <p:ph type="body" sz="quarter" idx="10"/>
          </p:nvPr>
        </p:nvSpPr>
        <p:spPr>
          <a:xfrm>
            <a:off x="356616" y="1581912"/>
            <a:ext cx="5064697" cy="4449699"/>
          </a:xfrm>
        </p:spPr>
        <p:txBody>
          <a:bodyPr/>
          <a:lstStyle>
            <a:lvl1pPr marL="0" indent="0">
              <a:buNone/>
              <a:defRPr/>
            </a:lvl1pPr>
            <a:lvl2pPr marL="341313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Rectangle 16"/>
          <p:cNvSpPr>
            <a:spLocks noChangeArrowheads="1"/>
          </p:cNvSpPr>
          <p:nvPr userDrawn="1"/>
        </p:nvSpPr>
        <p:spPr bwMode="gray">
          <a:xfrm>
            <a:off x="3048000" y="6510725"/>
            <a:ext cx="36099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34950" indent="-234950" algn="r" fontAlgn="base">
              <a:spcBef>
                <a:spcPct val="50000"/>
              </a:spcBef>
              <a:spcAft>
                <a:spcPct val="0"/>
              </a:spcAft>
              <a:defRPr/>
            </a:pPr>
            <a:fld id="{78344484-2EDD-472F-9D1A-6C403737FF94}" type="slidenum">
              <a:rPr lang="en-US" sz="800">
                <a:solidFill>
                  <a:srgbClr val="808080">
                    <a:lumMod val="75000"/>
                  </a:srgbClr>
                </a:solidFill>
                <a:latin typeface="Verdana" pitchFamily="34" charset="0"/>
              </a:rPr>
              <a:pPr marL="234950" indent="-234950"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808080">
                  <a:lumMod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 userDrawn="1"/>
        </p:nvSpPr>
        <p:spPr bwMode="gray">
          <a:xfrm>
            <a:off x="347663" y="6465253"/>
            <a:ext cx="3859213" cy="30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tIns="91440" bIns="9144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8FC2FF"/>
              </a:buClr>
              <a:buFont typeface="Wingdings" pitchFamily="2" charset="2"/>
              <a:buNone/>
              <a:defRPr/>
            </a:pPr>
            <a:r>
              <a:rPr lang="en-US" sz="800" dirty="0">
                <a:solidFill>
                  <a:srgbClr val="808080">
                    <a:lumMod val="75000"/>
                  </a:srgbClr>
                </a:solidFill>
              </a:rPr>
              <a:t>Confidential and Proprietary © 2014 Sg2</a:t>
            </a:r>
          </a:p>
        </p:txBody>
      </p:sp>
    </p:spTree>
    <p:extLst>
      <p:ext uri="{BB962C8B-B14F-4D97-AF65-F5344CB8AC3E}">
        <p14:creationId xmlns:p14="http://schemas.microsoft.com/office/powerpoint/2010/main" val="1668465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950"/>
            <a:ext cx="9144000" cy="4333649"/>
          </a:xfrm>
          <a:prstGeom prst="rect">
            <a:avLst/>
          </a:prstGeom>
        </p:spPr>
      </p:pic>
      <p:pic>
        <p:nvPicPr>
          <p:cNvPr id="9" name="Picture 20" descr="Sg2logo_300dp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8535" y="365477"/>
            <a:ext cx="996828" cy="4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6616" y="1362456"/>
            <a:ext cx="8308975" cy="1188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616" y="2496312"/>
            <a:ext cx="8324850" cy="506412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6" y="3419856"/>
            <a:ext cx="7263384" cy="2666619"/>
          </a:xfrm>
        </p:spPr>
        <p:txBody>
          <a:bodyPr/>
          <a:lstStyle>
            <a:lvl1pPr marL="0" indent="0" algn="l">
              <a:spcBef>
                <a:spcPts val="1500"/>
              </a:spcBef>
              <a:buNone/>
              <a:defRPr sz="2200" b="0">
                <a:latin typeface="+mn-lt"/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2">
                    <a:lumMod val="75000"/>
                  </a:schemeClr>
                </a:solidFill>
                <a:latin typeface="+mn-lt"/>
              </a:defRPr>
            </a:lvl2pPr>
            <a:lvl3pPr marL="0" indent="0" algn="l">
              <a:lnSpc>
                <a:spcPct val="200000"/>
              </a:lnSpc>
              <a:buNone/>
              <a:defRPr sz="1600" b="0">
                <a:latin typeface="+mn-lt"/>
              </a:defRPr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 smtClean="0"/>
              <a:t>Author</a:t>
            </a:r>
          </a:p>
          <a:p>
            <a:pPr lvl="1"/>
            <a:r>
              <a:rPr lang="en-US" dirty="0" smtClean="0"/>
              <a:t>Title</a:t>
            </a:r>
          </a:p>
          <a:p>
            <a:pPr lvl="2"/>
            <a:r>
              <a:rPr lang="en-US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92507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g2_Boiler Pl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gray">
          <a:xfrm>
            <a:off x="1865688" y="4129430"/>
            <a:ext cx="53983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400" b="0" dirty="0">
                <a:solidFill>
                  <a:srgbClr val="000000"/>
                </a:solidFill>
              </a:rPr>
              <a:t>Sg2 is the health care industry’s premier provider of market </a:t>
            </a:r>
            <a:r>
              <a:rPr lang="en-US" sz="1400" b="0" dirty="0" smtClean="0">
                <a:solidFill>
                  <a:srgbClr val="000000"/>
                </a:solidFill>
              </a:rPr>
              <a:t/>
            </a:r>
            <a:br>
              <a:rPr lang="en-US" sz="1400" b="0" dirty="0" smtClean="0">
                <a:solidFill>
                  <a:srgbClr val="000000"/>
                </a:solidFill>
              </a:rPr>
            </a:br>
            <a:r>
              <a:rPr lang="en-US" sz="1400" b="0" dirty="0" smtClean="0">
                <a:solidFill>
                  <a:srgbClr val="000000"/>
                </a:solidFill>
              </a:rPr>
              <a:t>data </a:t>
            </a:r>
            <a:r>
              <a:rPr lang="en-US" sz="1400" b="0" dirty="0">
                <a:solidFill>
                  <a:srgbClr val="000000"/>
                </a:solidFill>
              </a:rPr>
              <a:t>and </a:t>
            </a:r>
            <a:r>
              <a:rPr lang="en-US" sz="1400" b="0" dirty="0" smtClean="0">
                <a:solidFill>
                  <a:srgbClr val="000000"/>
                </a:solidFill>
              </a:rPr>
              <a:t>information. Our </a:t>
            </a:r>
            <a:r>
              <a:rPr lang="en-US" sz="1400" b="0" dirty="0">
                <a:solidFill>
                  <a:srgbClr val="000000"/>
                </a:solidFill>
              </a:rPr>
              <a:t>analytics and expertise help </a:t>
            </a:r>
            <a:r>
              <a:rPr lang="en-US" sz="1400" b="0" dirty="0" smtClean="0">
                <a:solidFill>
                  <a:srgbClr val="000000"/>
                </a:solidFill>
              </a:rPr>
              <a:t/>
            </a:r>
            <a:br>
              <a:rPr lang="en-US" sz="1400" b="0" dirty="0" smtClean="0">
                <a:solidFill>
                  <a:srgbClr val="000000"/>
                </a:solidFill>
              </a:rPr>
            </a:br>
            <a:r>
              <a:rPr lang="en-US" sz="1400" b="0" dirty="0" smtClean="0">
                <a:solidFill>
                  <a:srgbClr val="000000"/>
                </a:solidFill>
              </a:rPr>
              <a:t>hospitals </a:t>
            </a:r>
            <a:r>
              <a:rPr lang="en-US" sz="1400" b="0" dirty="0">
                <a:solidFill>
                  <a:srgbClr val="000000"/>
                </a:solidFill>
              </a:rPr>
              <a:t>and health systems understand </a:t>
            </a:r>
            <a:r>
              <a:rPr lang="en-US" sz="1400" b="0" dirty="0" smtClean="0">
                <a:solidFill>
                  <a:srgbClr val="000000"/>
                </a:solidFill>
              </a:rPr>
              <a:t>market dynamics</a:t>
            </a:r>
            <a:br>
              <a:rPr lang="en-US" sz="1400" b="0" dirty="0" smtClean="0">
                <a:solidFill>
                  <a:srgbClr val="000000"/>
                </a:solidFill>
              </a:rPr>
            </a:br>
            <a:r>
              <a:rPr lang="en-US" sz="1400" b="0" dirty="0" smtClean="0">
                <a:solidFill>
                  <a:srgbClr val="000000"/>
                </a:solidFill>
              </a:rPr>
              <a:t> </a:t>
            </a:r>
            <a:r>
              <a:rPr lang="en-US" sz="1400" b="0" dirty="0">
                <a:solidFill>
                  <a:srgbClr val="000000"/>
                </a:solidFill>
              </a:rPr>
              <a:t>and capitalize on opportunities for growth.</a:t>
            </a:r>
            <a:endParaRPr lang="en-US" sz="1300" b="0" dirty="0" smtClean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 userDrawn="1"/>
        </p:nvSpPr>
        <p:spPr bwMode="gray">
          <a:xfrm>
            <a:off x="1611313" y="5498937"/>
            <a:ext cx="5940425" cy="49244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91440" bIns="91440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8FC2FF"/>
              </a:buClr>
            </a:pPr>
            <a:r>
              <a:rPr lang="en-US" sz="2000" b="1" dirty="0">
                <a:solidFill>
                  <a:srgbClr val="000000"/>
                </a:solidFill>
              </a:rPr>
              <a:t>Sg2.com     847.779.5300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81" y="2542032"/>
            <a:ext cx="3184897" cy="13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64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3365500" cy="6858000"/>
          </a:xfrm>
          <a:prstGeom prst="rect">
            <a:avLst/>
          </a:prstGeom>
          <a:solidFill>
            <a:srgbClr val="8182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 bwMode="ltGray">
          <a:xfrm>
            <a:off x="188913" y="854075"/>
            <a:ext cx="8494712" cy="964009"/>
            <a:chOff x="188913" y="854075"/>
            <a:chExt cx="8494712" cy="964009"/>
          </a:xfrm>
        </p:grpSpPr>
        <p:sp>
          <p:nvSpPr>
            <p:cNvPr id="5" name="Oval 4"/>
            <p:cNvSpPr/>
            <p:nvPr userDrawn="1"/>
          </p:nvSpPr>
          <p:spPr bwMode="ltGray">
            <a:xfrm flipH="1">
              <a:off x="8588375" y="854075"/>
              <a:ext cx="95250" cy="952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6" name="Straight Connector 5"/>
            <p:cNvCxnSpPr/>
            <p:nvPr userDrawn="1"/>
          </p:nvCxnSpPr>
          <p:spPr bwMode="ltGray">
            <a:xfrm flipV="1">
              <a:off x="8636000" y="882175"/>
              <a:ext cx="0" cy="282257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 userDrawn="1"/>
          </p:nvCxnSpPr>
          <p:spPr bwMode="ltGray">
            <a:xfrm>
              <a:off x="236538" y="1156018"/>
              <a:ext cx="8400256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8" name="Group 7"/>
            <p:cNvGrpSpPr/>
            <p:nvPr userDrawn="1"/>
          </p:nvGrpSpPr>
          <p:grpSpPr bwMode="ltGray">
            <a:xfrm rot="10800000">
              <a:off x="188913" y="1145381"/>
              <a:ext cx="95250" cy="672703"/>
              <a:chOff x="8740775" y="1006475"/>
              <a:chExt cx="95250" cy="672703"/>
            </a:xfrm>
          </p:grpSpPr>
          <p:sp>
            <p:nvSpPr>
              <p:cNvPr id="9" name="Oval 8"/>
              <p:cNvSpPr/>
              <p:nvPr userDrawn="1"/>
            </p:nvSpPr>
            <p:spPr bwMode="ltGray">
              <a:xfrm flipH="1">
                <a:off x="8740775" y="1006475"/>
                <a:ext cx="95250" cy="95250"/>
              </a:xfrm>
              <a:prstGeom prst="ellipse">
                <a:avLst/>
              </a:prstGeom>
              <a:solidFill>
                <a:schemeClr val="accent5"/>
              </a:solidFill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4950" indent="-23495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0" name="Straight Connector 9"/>
              <p:cNvCxnSpPr/>
              <p:nvPr userDrawn="1"/>
            </p:nvCxnSpPr>
            <p:spPr bwMode="ltGray">
              <a:xfrm rot="10800000">
                <a:off x="8788400" y="1034575"/>
                <a:ext cx="0" cy="644603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1554480"/>
            <a:ext cx="2546241" cy="958850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621024" y="1581912"/>
            <a:ext cx="4975225" cy="4876800"/>
          </a:xfrm>
        </p:spPr>
        <p:txBody>
          <a:bodyPr/>
          <a:lstStyle>
            <a:lvl1pPr marL="0" indent="0">
              <a:buNone/>
              <a:defRPr/>
            </a:lvl1pPr>
            <a:lvl2pPr marL="341313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Box 15"/>
          <p:cNvSpPr txBox="1">
            <a:spLocks noChangeArrowheads="1"/>
          </p:cNvSpPr>
          <p:nvPr userDrawn="1"/>
        </p:nvSpPr>
        <p:spPr bwMode="gray">
          <a:xfrm>
            <a:off x="3624263" y="6465253"/>
            <a:ext cx="3859213" cy="30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tIns="91440" bIns="9144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8FC2FF"/>
              </a:buClr>
              <a:buFont typeface="Wingdings" pitchFamily="2" charset="2"/>
              <a:buNone/>
              <a:defRPr/>
            </a:pPr>
            <a:r>
              <a:rPr lang="en-US" sz="800" dirty="0">
                <a:solidFill>
                  <a:srgbClr val="808080">
                    <a:lumMod val="75000"/>
                  </a:srgbClr>
                </a:solidFill>
              </a:rPr>
              <a:t>Confidential and Proprietary © 2014 Sg2</a:t>
            </a: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gray">
          <a:xfrm>
            <a:off x="6316819" y="6510725"/>
            <a:ext cx="36099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34950" indent="-234950" algn="r" fontAlgn="base">
              <a:spcBef>
                <a:spcPct val="50000"/>
              </a:spcBef>
              <a:spcAft>
                <a:spcPct val="0"/>
              </a:spcAft>
              <a:defRPr/>
            </a:pPr>
            <a:fld id="{78344484-2EDD-472F-9D1A-6C403737FF94}" type="slidenum">
              <a:rPr lang="en-US" sz="800">
                <a:solidFill>
                  <a:srgbClr val="808080">
                    <a:lumMod val="75000"/>
                  </a:srgbClr>
                </a:solidFill>
                <a:latin typeface="Verdana" pitchFamily="34" charset="0"/>
              </a:rPr>
              <a:pPr marL="234950" indent="-234950"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808080">
                  <a:lumMod val="75000"/>
                </a:srgbClr>
              </a:solidFill>
              <a:latin typeface="Verdana" pitchFamily="34" charset="0"/>
            </a:endParaRPr>
          </a:p>
        </p:txBody>
      </p:sp>
      <p:pic>
        <p:nvPicPr>
          <p:cNvPr id="15" name="Picture 13" descr="Sg2logo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8076973" y="6489585"/>
            <a:ext cx="606652" cy="25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6923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Sg2logo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809326" y="6489585"/>
            <a:ext cx="606652" cy="25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5778500" y="0"/>
            <a:ext cx="3365500" cy="6858000"/>
          </a:xfrm>
          <a:prstGeom prst="rect">
            <a:avLst/>
          </a:prstGeom>
          <a:solidFill>
            <a:srgbClr val="8182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ltGray">
          <a:xfrm flipH="1">
            <a:off x="453346" y="854075"/>
            <a:ext cx="8494712" cy="964009"/>
            <a:chOff x="188913" y="854075"/>
            <a:chExt cx="8494712" cy="964009"/>
          </a:xfrm>
        </p:grpSpPr>
        <p:sp>
          <p:nvSpPr>
            <p:cNvPr id="9" name="Oval 8"/>
            <p:cNvSpPr/>
            <p:nvPr userDrawn="1"/>
          </p:nvSpPr>
          <p:spPr bwMode="ltGray">
            <a:xfrm flipH="1">
              <a:off x="8588375" y="854075"/>
              <a:ext cx="95250" cy="952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 bwMode="ltGray">
            <a:xfrm flipV="1">
              <a:off x="8636000" y="882175"/>
              <a:ext cx="0" cy="282257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 userDrawn="1"/>
          </p:nvCxnSpPr>
          <p:spPr bwMode="ltGray">
            <a:xfrm>
              <a:off x="236538" y="1156018"/>
              <a:ext cx="8400256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2" name="Group 11"/>
            <p:cNvGrpSpPr/>
            <p:nvPr userDrawn="1"/>
          </p:nvGrpSpPr>
          <p:grpSpPr bwMode="ltGray">
            <a:xfrm rot="10800000">
              <a:off x="188913" y="1145381"/>
              <a:ext cx="95250" cy="672703"/>
              <a:chOff x="8740775" y="1006475"/>
              <a:chExt cx="95250" cy="672703"/>
            </a:xfrm>
          </p:grpSpPr>
          <p:sp>
            <p:nvSpPr>
              <p:cNvPr id="13" name="Oval 12"/>
              <p:cNvSpPr/>
              <p:nvPr userDrawn="1"/>
            </p:nvSpPr>
            <p:spPr bwMode="ltGray">
              <a:xfrm flipH="1">
                <a:off x="8740775" y="1006475"/>
                <a:ext cx="95250" cy="95250"/>
              </a:xfrm>
              <a:prstGeom prst="ellipse">
                <a:avLst/>
              </a:prstGeom>
              <a:solidFill>
                <a:schemeClr val="accent5"/>
              </a:solidFill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4950" indent="-23495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 userDrawn="1"/>
            </p:nvCxnSpPr>
            <p:spPr bwMode="ltGray">
              <a:xfrm rot="10800000">
                <a:off x="8788400" y="1034575"/>
                <a:ext cx="0" cy="644603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219309" y="1554480"/>
            <a:ext cx="2551176" cy="958850"/>
          </a:xfrm>
        </p:spPr>
        <p:txBody>
          <a:bodyPr anchor="t"/>
          <a:lstStyle>
            <a:lvl1pPr algn="r"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 userDrawn="1">
            <p:ph type="body" sz="quarter" idx="10"/>
          </p:nvPr>
        </p:nvSpPr>
        <p:spPr>
          <a:xfrm>
            <a:off x="356616" y="1581912"/>
            <a:ext cx="5064697" cy="4449699"/>
          </a:xfrm>
        </p:spPr>
        <p:txBody>
          <a:bodyPr/>
          <a:lstStyle>
            <a:lvl1pPr marL="0" indent="0">
              <a:buNone/>
              <a:defRPr/>
            </a:lvl1pPr>
            <a:lvl2pPr marL="341313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Rectangle 16"/>
          <p:cNvSpPr>
            <a:spLocks noChangeArrowheads="1"/>
          </p:cNvSpPr>
          <p:nvPr userDrawn="1"/>
        </p:nvSpPr>
        <p:spPr bwMode="gray">
          <a:xfrm>
            <a:off x="3048000" y="6510725"/>
            <a:ext cx="36099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34950" indent="-234950" algn="r" fontAlgn="base">
              <a:spcBef>
                <a:spcPct val="50000"/>
              </a:spcBef>
              <a:spcAft>
                <a:spcPct val="0"/>
              </a:spcAft>
              <a:defRPr/>
            </a:pPr>
            <a:fld id="{78344484-2EDD-472F-9D1A-6C403737FF94}" type="slidenum">
              <a:rPr lang="en-US" sz="800">
                <a:solidFill>
                  <a:srgbClr val="808080">
                    <a:lumMod val="75000"/>
                  </a:srgbClr>
                </a:solidFill>
                <a:latin typeface="Verdana" pitchFamily="34" charset="0"/>
              </a:rPr>
              <a:pPr marL="234950" indent="-234950"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808080">
                  <a:lumMod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 userDrawn="1"/>
        </p:nvSpPr>
        <p:spPr bwMode="gray">
          <a:xfrm>
            <a:off x="347663" y="6465253"/>
            <a:ext cx="3859213" cy="30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tIns="91440" bIns="9144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8FC2FF"/>
              </a:buClr>
              <a:buFont typeface="Wingdings" pitchFamily="2" charset="2"/>
              <a:buNone/>
              <a:defRPr/>
            </a:pPr>
            <a:r>
              <a:rPr lang="en-US" sz="800" dirty="0">
                <a:solidFill>
                  <a:srgbClr val="808080">
                    <a:lumMod val="75000"/>
                  </a:srgbClr>
                </a:solidFill>
              </a:rPr>
              <a:t>Confidential and Proprietary © 2014 Sg2</a:t>
            </a:r>
          </a:p>
        </p:txBody>
      </p:sp>
    </p:spTree>
    <p:extLst>
      <p:ext uri="{BB962C8B-B14F-4D97-AF65-F5344CB8AC3E}">
        <p14:creationId xmlns:p14="http://schemas.microsoft.com/office/powerpoint/2010/main" val="1403396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2 Case Study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0"/>
            <a:ext cx="9144000" cy="19431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1385888"/>
          </a:xfrm>
          <a:prstGeom prst="rect">
            <a:avLst/>
          </a:prstGeom>
          <a:solidFill>
            <a:srgbClr val="81828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320"/>
            <a:ext cx="8318500" cy="958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 bwMode="ltGray">
          <a:xfrm>
            <a:off x="0" y="147362"/>
            <a:ext cx="7013732" cy="95250"/>
            <a:chOff x="1809342" y="261790"/>
            <a:chExt cx="7013732" cy="95250"/>
          </a:xfrm>
        </p:grpSpPr>
        <p:cxnSp>
          <p:nvCxnSpPr>
            <p:cNvPr id="6" name="Straight Connector 5"/>
            <p:cNvCxnSpPr>
              <a:stCxn id="7" idx="2"/>
            </p:cNvCxnSpPr>
            <p:nvPr userDrawn="1"/>
          </p:nvCxnSpPr>
          <p:spPr bwMode="ltGray">
            <a:xfrm flipH="1">
              <a:off x="1809342" y="309415"/>
              <a:ext cx="6918482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Oval 6"/>
            <p:cNvSpPr/>
            <p:nvPr userDrawn="1"/>
          </p:nvSpPr>
          <p:spPr bwMode="ltGray">
            <a:xfrm>
              <a:off x="8727824" y="261790"/>
              <a:ext cx="95250" cy="952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Title 1"/>
          <p:cNvSpPr txBox="1">
            <a:spLocks/>
          </p:cNvSpPr>
          <p:nvPr userDrawn="1"/>
        </p:nvSpPr>
        <p:spPr bwMode="ltGray">
          <a:xfrm>
            <a:off x="6525640" y="12714"/>
            <a:ext cx="2241233" cy="34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cap="none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n-US" sz="1800" kern="0" dirty="0" smtClean="0">
                <a:solidFill>
                  <a:srgbClr val="FFFFFF">
                    <a:lumMod val="85000"/>
                  </a:srgbClr>
                </a:solidFill>
              </a:rPr>
              <a:t>CASE STUDY</a:t>
            </a:r>
            <a:endParaRPr lang="en-US" sz="1800" kern="0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6" y="1581912"/>
            <a:ext cx="8297863" cy="70787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28300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2 Analytic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0"/>
            <a:ext cx="9144000" cy="19431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1385888"/>
          </a:xfrm>
          <a:prstGeom prst="rect">
            <a:avLst/>
          </a:prstGeom>
          <a:solidFill>
            <a:srgbClr val="81828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320"/>
            <a:ext cx="8318500" cy="958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 bwMode="ltGray">
          <a:xfrm>
            <a:off x="0" y="147362"/>
            <a:ext cx="6719237" cy="95250"/>
            <a:chOff x="2103837" y="261790"/>
            <a:chExt cx="6719237" cy="95250"/>
          </a:xfrm>
        </p:grpSpPr>
        <p:cxnSp>
          <p:nvCxnSpPr>
            <p:cNvPr id="6" name="Straight Connector 5"/>
            <p:cNvCxnSpPr>
              <a:stCxn id="7" idx="2"/>
            </p:cNvCxnSpPr>
            <p:nvPr userDrawn="1"/>
          </p:nvCxnSpPr>
          <p:spPr bwMode="ltGray">
            <a:xfrm flipH="1">
              <a:off x="2103837" y="309415"/>
              <a:ext cx="6623987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Oval 6"/>
            <p:cNvSpPr/>
            <p:nvPr userDrawn="1"/>
          </p:nvSpPr>
          <p:spPr bwMode="ltGray">
            <a:xfrm>
              <a:off x="8727824" y="261790"/>
              <a:ext cx="95250" cy="952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Title 1"/>
          <p:cNvSpPr txBox="1">
            <a:spLocks/>
          </p:cNvSpPr>
          <p:nvPr userDrawn="1"/>
        </p:nvSpPr>
        <p:spPr bwMode="ltGray">
          <a:xfrm>
            <a:off x="6537545" y="12714"/>
            <a:ext cx="2241233" cy="34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cap="none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n-US" sz="1800" kern="0" dirty="0" smtClean="0">
                <a:solidFill>
                  <a:srgbClr val="FFFFFF">
                    <a:lumMod val="85000"/>
                  </a:srgbClr>
                </a:solidFill>
              </a:rPr>
              <a:t>Sg2 ANA</a:t>
            </a:r>
            <a:r>
              <a:rPr lang="en-US" sz="1800" kern="0" spc="-200" dirty="0" smtClean="0">
                <a:solidFill>
                  <a:srgbClr val="FFFFFF">
                    <a:lumMod val="85000"/>
                  </a:srgbClr>
                </a:solidFill>
              </a:rPr>
              <a:t>L</a:t>
            </a:r>
            <a:r>
              <a:rPr lang="en-US" sz="1800" kern="0" dirty="0" smtClean="0">
                <a:solidFill>
                  <a:srgbClr val="FFFFFF">
                    <a:lumMod val="85000"/>
                  </a:srgbClr>
                </a:solidFill>
              </a:rPr>
              <a:t>Y</a:t>
            </a:r>
            <a:r>
              <a:rPr lang="en-US" sz="1800" kern="0" spc="100" dirty="0" smtClean="0">
                <a:solidFill>
                  <a:srgbClr val="FFFFFF">
                    <a:lumMod val="85000"/>
                  </a:srgbClr>
                </a:solidFill>
              </a:rPr>
              <a:t>T</a:t>
            </a:r>
            <a:r>
              <a:rPr lang="en-US" sz="1800" kern="0" dirty="0" smtClean="0">
                <a:solidFill>
                  <a:srgbClr val="FFFFFF">
                    <a:lumMod val="85000"/>
                  </a:srgbClr>
                </a:solidFill>
              </a:rPr>
              <a:t>ICS</a:t>
            </a:r>
            <a:endParaRPr lang="en-US" sz="1800" kern="0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6" y="1581912"/>
            <a:ext cx="8297863" cy="70787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298" y="399407"/>
            <a:ext cx="77579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05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501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46304"/>
            <a:ext cx="8318500" cy="958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616" y="1577975"/>
            <a:ext cx="4089400" cy="46307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577975"/>
            <a:ext cx="4089400" cy="46307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88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616" y="1582738"/>
            <a:ext cx="4040188" cy="400097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616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0" y="1582738"/>
            <a:ext cx="4041775" cy="400097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597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6616" y="146304"/>
            <a:ext cx="83185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824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2 Case Study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0"/>
            <a:ext cx="9144000" cy="19431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1385888"/>
          </a:xfrm>
          <a:prstGeom prst="rect">
            <a:avLst/>
          </a:prstGeom>
          <a:solidFill>
            <a:srgbClr val="81828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320"/>
            <a:ext cx="8318500" cy="958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 bwMode="ltGray">
          <a:xfrm>
            <a:off x="0" y="147362"/>
            <a:ext cx="7013732" cy="95250"/>
            <a:chOff x="1809342" y="261790"/>
            <a:chExt cx="7013732" cy="95250"/>
          </a:xfrm>
        </p:grpSpPr>
        <p:cxnSp>
          <p:nvCxnSpPr>
            <p:cNvPr id="6" name="Straight Connector 5"/>
            <p:cNvCxnSpPr>
              <a:stCxn id="7" idx="2"/>
            </p:cNvCxnSpPr>
            <p:nvPr userDrawn="1"/>
          </p:nvCxnSpPr>
          <p:spPr bwMode="ltGray">
            <a:xfrm flipH="1">
              <a:off x="1809342" y="309415"/>
              <a:ext cx="6918482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Oval 6"/>
            <p:cNvSpPr/>
            <p:nvPr userDrawn="1"/>
          </p:nvSpPr>
          <p:spPr bwMode="ltGray">
            <a:xfrm>
              <a:off x="8727824" y="261790"/>
              <a:ext cx="95250" cy="952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Title 1"/>
          <p:cNvSpPr txBox="1">
            <a:spLocks/>
          </p:cNvSpPr>
          <p:nvPr userDrawn="1"/>
        </p:nvSpPr>
        <p:spPr bwMode="ltGray">
          <a:xfrm>
            <a:off x="6525640" y="12714"/>
            <a:ext cx="2241233" cy="34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cap="none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n-US" sz="1800" kern="0" dirty="0" smtClean="0">
                <a:solidFill>
                  <a:srgbClr val="FFFFFF">
                    <a:lumMod val="85000"/>
                  </a:srgbClr>
                </a:solidFill>
              </a:rPr>
              <a:t>CASE STUDY</a:t>
            </a:r>
            <a:endParaRPr lang="en-US" sz="1800" kern="0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6" y="1581912"/>
            <a:ext cx="8297863" cy="70787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695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651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46304"/>
            <a:ext cx="8318500" cy="958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56616" y="2305050"/>
            <a:ext cx="8331200" cy="375602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6" y="1582738"/>
            <a:ext cx="8305800" cy="685304"/>
          </a:xfrm>
        </p:spPr>
        <p:txBody>
          <a:bodyPr>
            <a:spAutoFit/>
          </a:bodyPr>
          <a:lstStyle>
            <a:lvl1pPr>
              <a:lnSpc>
                <a:spcPct val="110000"/>
              </a:lnSpc>
              <a:buNone/>
              <a:defRPr sz="1600" b="1"/>
            </a:lvl1pPr>
            <a:lvl2pPr marL="0" indent="0">
              <a:lnSpc>
                <a:spcPct val="110000"/>
              </a:lnSpc>
              <a:buFontTx/>
              <a:buNone/>
              <a:defRPr sz="1600" b="0"/>
            </a:lvl2pPr>
          </a:lstStyle>
          <a:p>
            <a:pPr lvl="0"/>
            <a:r>
              <a:rPr lang="en-US" dirty="0" smtClean="0"/>
              <a:t>Chart Title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668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46304"/>
            <a:ext cx="8318500" cy="958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6616" y="2019299"/>
            <a:ext cx="8307388" cy="411321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6" y="1582738"/>
            <a:ext cx="8305800" cy="363164"/>
          </a:xfrm>
        </p:spPr>
        <p:txBody>
          <a:bodyPr>
            <a:spAutoFit/>
          </a:bodyPr>
          <a:lstStyle>
            <a:lvl1pPr>
              <a:lnSpc>
                <a:spcPct val="110000"/>
              </a:lnSpc>
              <a:buNone/>
              <a:defRPr sz="1600" b="1"/>
            </a:lvl1pPr>
          </a:lstStyle>
          <a:p>
            <a:pPr lvl="0"/>
            <a:r>
              <a:rPr lang="en-US" dirty="0" smtClean="0"/>
              <a:t>Table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90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309966" y="829159"/>
            <a:ext cx="8601559" cy="844658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9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638"/>
            <a:ext cx="8318500" cy="958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6616" y="1577975"/>
            <a:ext cx="4089400" cy="4630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577975"/>
            <a:ext cx="4089400" cy="4630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08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858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pdated Case Stud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1112520"/>
            <a:ext cx="510540" cy="9906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9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951" y="209059"/>
            <a:ext cx="6916166" cy="95885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6" y="1581912"/>
            <a:ext cx="8297863" cy="70787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rgbClr val="73A534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356616" y="2484430"/>
            <a:ext cx="8302752" cy="39846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836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950"/>
            <a:ext cx="9144000" cy="4333649"/>
          </a:xfrm>
          <a:prstGeom prst="rect">
            <a:avLst/>
          </a:prstGeom>
        </p:spPr>
      </p:pic>
      <p:pic>
        <p:nvPicPr>
          <p:cNvPr id="9" name="Picture 20" descr="Sg2logo_300dp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8535" y="365477"/>
            <a:ext cx="996828" cy="4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6616" y="1362456"/>
            <a:ext cx="8308975" cy="1188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616" y="2496312"/>
            <a:ext cx="8324850" cy="506412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6" y="3419856"/>
            <a:ext cx="7263384" cy="2666619"/>
          </a:xfrm>
        </p:spPr>
        <p:txBody>
          <a:bodyPr/>
          <a:lstStyle>
            <a:lvl1pPr marL="0" indent="0" algn="l">
              <a:spcBef>
                <a:spcPts val="1500"/>
              </a:spcBef>
              <a:buNone/>
              <a:defRPr sz="2200" b="0">
                <a:latin typeface="+mn-lt"/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2">
                    <a:lumMod val="75000"/>
                  </a:schemeClr>
                </a:solidFill>
                <a:latin typeface="+mn-lt"/>
              </a:defRPr>
            </a:lvl2pPr>
            <a:lvl3pPr marL="0" indent="0" algn="l">
              <a:lnSpc>
                <a:spcPct val="200000"/>
              </a:lnSpc>
              <a:buNone/>
              <a:defRPr sz="1600" b="0">
                <a:latin typeface="+mn-lt"/>
              </a:defRPr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 smtClean="0"/>
              <a:t>Author</a:t>
            </a:r>
          </a:p>
          <a:p>
            <a:pPr lvl="1"/>
            <a:r>
              <a:rPr lang="en-US" dirty="0" smtClean="0"/>
              <a:t>Title</a:t>
            </a:r>
          </a:p>
          <a:p>
            <a:pPr lvl="2"/>
            <a:r>
              <a:rPr lang="en-US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g2_Boiler Pl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gray">
          <a:xfrm>
            <a:off x="1865688" y="4129430"/>
            <a:ext cx="53983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400" b="0" dirty="0">
                <a:solidFill>
                  <a:srgbClr val="000000"/>
                </a:solidFill>
              </a:rPr>
              <a:t>Sg2 is the health care industry’s premier provider of market </a:t>
            </a:r>
            <a:r>
              <a:rPr lang="en-US" sz="1400" b="0" dirty="0" smtClean="0">
                <a:solidFill>
                  <a:srgbClr val="000000"/>
                </a:solidFill>
              </a:rPr>
              <a:t/>
            </a:r>
            <a:br>
              <a:rPr lang="en-US" sz="1400" b="0" dirty="0" smtClean="0">
                <a:solidFill>
                  <a:srgbClr val="000000"/>
                </a:solidFill>
              </a:rPr>
            </a:br>
            <a:r>
              <a:rPr lang="en-US" sz="1400" b="0" dirty="0" smtClean="0">
                <a:solidFill>
                  <a:srgbClr val="000000"/>
                </a:solidFill>
              </a:rPr>
              <a:t>data </a:t>
            </a:r>
            <a:r>
              <a:rPr lang="en-US" sz="1400" b="0" dirty="0">
                <a:solidFill>
                  <a:srgbClr val="000000"/>
                </a:solidFill>
              </a:rPr>
              <a:t>and </a:t>
            </a:r>
            <a:r>
              <a:rPr lang="en-US" sz="1400" b="0" dirty="0" smtClean="0">
                <a:solidFill>
                  <a:srgbClr val="000000"/>
                </a:solidFill>
              </a:rPr>
              <a:t>information. Our </a:t>
            </a:r>
            <a:r>
              <a:rPr lang="en-US" sz="1400" b="0" dirty="0">
                <a:solidFill>
                  <a:srgbClr val="000000"/>
                </a:solidFill>
              </a:rPr>
              <a:t>analytics and expertise help </a:t>
            </a:r>
            <a:r>
              <a:rPr lang="en-US" sz="1400" b="0" dirty="0" smtClean="0">
                <a:solidFill>
                  <a:srgbClr val="000000"/>
                </a:solidFill>
              </a:rPr>
              <a:t/>
            </a:r>
            <a:br>
              <a:rPr lang="en-US" sz="1400" b="0" dirty="0" smtClean="0">
                <a:solidFill>
                  <a:srgbClr val="000000"/>
                </a:solidFill>
              </a:rPr>
            </a:br>
            <a:r>
              <a:rPr lang="en-US" sz="1400" b="0" dirty="0" smtClean="0">
                <a:solidFill>
                  <a:srgbClr val="000000"/>
                </a:solidFill>
              </a:rPr>
              <a:t>hospitals </a:t>
            </a:r>
            <a:r>
              <a:rPr lang="en-US" sz="1400" b="0" dirty="0">
                <a:solidFill>
                  <a:srgbClr val="000000"/>
                </a:solidFill>
              </a:rPr>
              <a:t>and health systems understand </a:t>
            </a:r>
            <a:r>
              <a:rPr lang="en-US" sz="1400" b="0" dirty="0" smtClean="0">
                <a:solidFill>
                  <a:srgbClr val="000000"/>
                </a:solidFill>
              </a:rPr>
              <a:t>market dynamics</a:t>
            </a:r>
            <a:br>
              <a:rPr lang="en-US" sz="1400" b="0" dirty="0" smtClean="0">
                <a:solidFill>
                  <a:srgbClr val="000000"/>
                </a:solidFill>
              </a:rPr>
            </a:br>
            <a:r>
              <a:rPr lang="en-US" sz="1400" b="0" dirty="0" smtClean="0">
                <a:solidFill>
                  <a:srgbClr val="000000"/>
                </a:solidFill>
              </a:rPr>
              <a:t> </a:t>
            </a:r>
            <a:r>
              <a:rPr lang="en-US" sz="1400" b="0" dirty="0">
                <a:solidFill>
                  <a:srgbClr val="000000"/>
                </a:solidFill>
              </a:rPr>
              <a:t>and capitalize on opportunities for growth.</a:t>
            </a:r>
            <a:endParaRPr lang="en-US" sz="1300" b="0" dirty="0" smtClean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 userDrawn="1"/>
        </p:nvSpPr>
        <p:spPr bwMode="gray">
          <a:xfrm>
            <a:off x="1611313" y="5498937"/>
            <a:ext cx="5940425" cy="49244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91440" bIns="91440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8FC2FF"/>
              </a:buClr>
            </a:pPr>
            <a:r>
              <a:rPr lang="en-US" sz="2000" b="1" dirty="0">
                <a:solidFill>
                  <a:srgbClr val="000000"/>
                </a:solidFill>
              </a:rPr>
              <a:t>Sg2.com     847.779.5300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81" y="2542032"/>
            <a:ext cx="3184897" cy="13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3365500" cy="6858000"/>
          </a:xfrm>
          <a:prstGeom prst="rect">
            <a:avLst/>
          </a:prstGeom>
          <a:solidFill>
            <a:srgbClr val="8182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 bwMode="ltGray">
          <a:xfrm>
            <a:off x="188913" y="854075"/>
            <a:ext cx="8494712" cy="964009"/>
            <a:chOff x="188913" y="854075"/>
            <a:chExt cx="8494712" cy="964009"/>
          </a:xfrm>
        </p:grpSpPr>
        <p:sp>
          <p:nvSpPr>
            <p:cNvPr id="5" name="Oval 4"/>
            <p:cNvSpPr/>
            <p:nvPr userDrawn="1"/>
          </p:nvSpPr>
          <p:spPr bwMode="ltGray">
            <a:xfrm flipH="1">
              <a:off x="8588375" y="854075"/>
              <a:ext cx="95250" cy="952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6" name="Straight Connector 5"/>
            <p:cNvCxnSpPr/>
            <p:nvPr userDrawn="1"/>
          </p:nvCxnSpPr>
          <p:spPr bwMode="ltGray">
            <a:xfrm flipV="1">
              <a:off x="8636000" y="882175"/>
              <a:ext cx="0" cy="282257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 userDrawn="1"/>
          </p:nvCxnSpPr>
          <p:spPr bwMode="ltGray">
            <a:xfrm>
              <a:off x="236538" y="1156018"/>
              <a:ext cx="8400256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8" name="Group 7"/>
            <p:cNvGrpSpPr/>
            <p:nvPr userDrawn="1"/>
          </p:nvGrpSpPr>
          <p:grpSpPr bwMode="ltGray">
            <a:xfrm rot="10800000">
              <a:off x="188913" y="1145381"/>
              <a:ext cx="95250" cy="672703"/>
              <a:chOff x="8740775" y="1006475"/>
              <a:chExt cx="95250" cy="672703"/>
            </a:xfrm>
          </p:grpSpPr>
          <p:sp>
            <p:nvSpPr>
              <p:cNvPr id="9" name="Oval 8"/>
              <p:cNvSpPr/>
              <p:nvPr userDrawn="1"/>
            </p:nvSpPr>
            <p:spPr bwMode="ltGray">
              <a:xfrm flipH="1">
                <a:off x="8740775" y="1006475"/>
                <a:ext cx="95250" cy="95250"/>
              </a:xfrm>
              <a:prstGeom prst="ellipse">
                <a:avLst/>
              </a:prstGeom>
              <a:solidFill>
                <a:schemeClr val="accent5"/>
              </a:solidFill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4950" indent="-23495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0" name="Straight Connector 9"/>
              <p:cNvCxnSpPr/>
              <p:nvPr userDrawn="1"/>
            </p:nvCxnSpPr>
            <p:spPr bwMode="ltGray">
              <a:xfrm rot="10800000">
                <a:off x="8788400" y="1034575"/>
                <a:ext cx="0" cy="644603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1554480"/>
            <a:ext cx="2546241" cy="958850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621024" y="1581912"/>
            <a:ext cx="4975225" cy="4876800"/>
          </a:xfrm>
        </p:spPr>
        <p:txBody>
          <a:bodyPr/>
          <a:lstStyle>
            <a:lvl1pPr marL="0" indent="0">
              <a:buNone/>
              <a:defRPr/>
            </a:lvl1pPr>
            <a:lvl2pPr marL="341313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Box 15"/>
          <p:cNvSpPr txBox="1">
            <a:spLocks noChangeArrowheads="1"/>
          </p:cNvSpPr>
          <p:nvPr userDrawn="1"/>
        </p:nvSpPr>
        <p:spPr bwMode="gray">
          <a:xfrm>
            <a:off x="3624263" y="6465253"/>
            <a:ext cx="3859213" cy="30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tIns="91440" bIns="9144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8FC2FF"/>
              </a:buClr>
              <a:buFont typeface="Wingdings" pitchFamily="2" charset="2"/>
              <a:buNone/>
              <a:defRPr/>
            </a:pPr>
            <a:r>
              <a:rPr lang="en-US" sz="800" dirty="0">
                <a:solidFill>
                  <a:srgbClr val="808080">
                    <a:lumMod val="75000"/>
                  </a:srgbClr>
                </a:solidFill>
              </a:rPr>
              <a:t>Confidential and Proprietary © 2014 Sg2</a:t>
            </a: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gray">
          <a:xfrm>
            <a:off x="6316819" y="6510725"/>
            <a:ext cx="36099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34950" indent="-234950" algn="r" fontAlgn="base">
              <a:spcBef>
                <a:spcPct val="50000"/>
              </a:spcBef>
              <a:spcAft>
                <a:spcPct val="0"/>
              </a:spcAft>
              <a:defRPr/>
            </a:pPr>
            <a:fld id="{78344484-2EDD-472F-9D1A-6C403737FF94}" type="slidenum">
              <a:rPr lang="en-US" sz="800">
                <a:solidFill>
                  <a:srgbClr val="808080">
                    <a:lumMod val="75000"/>
                  </a:srgbClr>
                </a:solidFill>
                <a:latin typeface="Verdana" pitchFamily="34" charset="0"/>
              </a:rPr>
              <a:pPr marL="234950" indent="-234950"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808080">
                  <a:lumMod val="75000"/>
                </a:srgbClr>
              </a:solidFill>
              <a:latin typeface="Verdana" pitchFamily="34" charset="0"/>
            </a:endParaRPr>
          </a:p>
        </p:txBody>
      </p:sp>
      <p:pic>
        <p:nvPicPr>
          <p:cNvPr id="15" name="Picture 13" descr="Sg2logo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8076973" y="6489585"/>
            <a:ext cx="606652" cy="25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0330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2 Analytic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0"/>
            <a:ext cx="9144000" cy="19431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1385888"/>
          </a:xfrm>
          <a:prstGeom prst="rect">
            <a:avLst/>
          </a:prstGeom>
          <a:solidFill>
            <a:srgbClr val="81828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320"/>
            <a:ext cx="8318500" cy="958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 bwMode="ltGray">
          <a:xfrm>
            <a:off x="0" y="147362"/>
            <a:ext cx="6719237" cy="95250"/>
            <a:chOff x="2103837" y="261790"/>
            <a:chExt cx="6719237" cy="95250"/>
          </a:xfrm>
        </p:grpSpPr>
        <p:cxnSp>
          <p:nvCxnSpPr>
            <p:cNvPr id="6" name="Straight Connector 5"/>
            <p:cNvCxnSpPr>
              <a:stCxn id="7" idx="2"/>
            </p:cNvCxnSpPr>
            <p:nvPr userDrawn="1"/>
          </p:nvCxnSpPr>
          <p:spPr bwMode="ltGray">
            <a:xfrm flipH="1">
              <a:off x="2103837" y="309415"/>
              <a:ext cx="6623987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Oval 6"/>
            <p:cNvSpPr/>
            <p:nvPr userDrawn="1"/>
          </p:nvSpPr>
          <p:spPr bwMode="ltGray">
            <a:xfrm>
              <a:off x="8727824" y="261790"/>
              <a:ext cx="95250" cy="952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Title 1"/>
          <p:cNvSpPr txBox="1">
            <a:spLocks/>
          </p:cNvSpPr>
          <p:nvPr userDrawn="1"/>
        </p:nvSpPr>
        <p:spPr bwMode="ltGray">
          <a:xfrm>
            <a:off x="6537545" y="12714"/>
            <a:ext cx="2241233" cy="34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cap="none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n-US" sz="1800" kern="0" dirty="0" smtClean="0">
                <a:solidFill>
                  <a:srgbClr val="FFFFFF">
                    <a:lumMod val="85000"/>
                  </a:srgbClr>
                </a:solidFill>
              </a:rPr>
              <a:t>Sg2 ANA</a:t>
            </a:r>
            <a:r>
              <a:rPr lang="en-US" sz="1800" kern="0" spc="-200" dirty="0" smtClean="0">
                <a:solidFill>
                  <a:srgbClr val="FFFFFF">
                    <a:lumMod val="85000"/>
                  </a:srgbClr>
                </a:solidFill>
              </a:rPr>
              <a:t>L</a:t>
            </a:r>
            <a:r>
              <a:rPr lang="en-US" sz="1800" kern="0" dirty="0" smtClean="0">
                <a:solidFill>
                  <a:srgbClr val="FFFFFF">
                    <a:lumMod val="85000"/>
                  </a:srgbClr>
                </a:solidFill>
              </a:rPr>
              <a:t>Y</a:t>
            </a:r>
            <a:r>
              <a:rPr lang="en-US" sz="1800" kern="0" spc="100" dirty="0" smtClean="0">
                <a:solidFill>
                  <a:srgbClr val="FFFFFF">
                    <a:lumMod val="85000"/>
                  </a:srgbClr>
                </a:solidFill>
              </a:rPr>
              <a:t>T</a:t>
            </a:r>
            <a:r>
              <a:rPr lang="en-US" sz="1800" kern="0" dirty="0" smtClean="0">
                <a:solidFill>
                  <a:srgbClr val="FFFFFF">
                    <a:lumMod val="85000"/>
                  </a:srgbClr>
                </a:solidFill>
              </a:rPr>
              <a:t>ICS</a:t>
            </a:r>
            <a:endParaRPr lang="en-US" sz="1800" kern="0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6" y="1581912"/>
            <a:ext cx="8297863" cy="70787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298" y="399407"/>
            <a:ext cx="77579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80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Sg2logo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809326" y="6489585"/>
            <a:ext cx="606652" cy="25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5778500" y="0"/>
            <a:ext cx="3365500" cy="6858000"/>
          </a:xfrm>
          <a:prstGeom prst="rect">
            <a:avLst/>
          </a:prstGeom>
          <a:solidFill>
            <a:srgbClr val="8182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ltGray">
          <a:xfrm flipH="1">
            <a:off x="453346" y="854075"/>
            <a:ext cx="8494712" cy="964009"/>
            <a:chOff x="188913" y="854075"/>
            <a:chExt cx="8494712" cy="964009"/>
          </a:xfrm>
        </p:grpSpPr>
        <p:sp>
          <p:nvSpPr>
            <p:cNvPr id="9" name="Oval 8"/>
            <p:cNvSpPr/>
            <p:nvPr userDrawn="1"/>
          </p:nvSpPr>
          <p:spPr bwMode="ltGray">
            <a:xfrm flipH="1">
              <a:off x="8588375" y="854075"/>
              <a:ext cx="95250" cy="952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 bwMode="ltGray">
            <a:xfrm flipV="1">
              <a:off x="8636000" y="882175"/>
              <a:ext cx="0" cy="282257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 userDrawn="1"/>
          </p:nvCxnSpPr>
          <p:spPr bwMode="ltGray">
            <a:xfrm>
              <a:off x="236538" y="1156018"/>
              <a:ext cx="8400256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2" name="Group 11"/>
            <p:cNvGrpSpPr/>
            <p:nvPr userDrawn="1"/>
          </p:nvGrpSpPr>
          <p:grpSpPr bwMode="ltGray">
            <a:xfrm rot="10800000">
              <a:off x="188913" y="1145381"/>
              <a:ext cx="95250" cy="672703"/>
              <a:chOff x="8740775" y="1006475"/>
              <a:chExt cx="95250" cy="672703"/>
            </a:xfrm>
          </p:grpSpPr>
          <p:sp>
            <p:nvSpPr>
              <p:cNvPr id="13" name="Oval 12"/>
              <p:cNvSpPr/>
              <p:nvPr userDrawn="1"/>
            </p:nvSpPr>
            <p:spPr bwMode="ltGray">
              <a:xfrm flipH="1">
                <a:off x="8740775" y="1006475"/>
                <a:ext cx="95250" cy="95250"/>
              </a:xfrm>
              <a:prstGeom prst="ellipse">
                <a:avLst/>
              </a:prstGeom>
              <a:solidFill>
                <a:schemeClr val="accent5"/>
              </a:solidFill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4950" indent="-23495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 userDrawn="1"/>
            </p:nvCxnSpPr>
            <p:spPr bwMode="ltGray">
              <a:xfrm rot="10800000">
                <a:off x="8788400" y="1034575"/>
                <a:ext cx="0" cy="644603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219309" y="1554480"/>
            <a:ext cx="2551176" cy="958850"/>
          </a:xfrm>
        </p:spPr>
        <p:txBody>
          <a:bodyPr anchor="t"/>
          <a:lstStyle>
            <a:lvl1pPr algn="r"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 userDrawn="1">
            <p:ph type="body" sz="quarter" idx="10"/>
          </p:nvPr>
        </p:nvSpPr>
        <p:spPr>
          <a:xfrm>
            <a:off x="356616" y="1581912"/>
            <a:ext cx="5064697" cy="4449699"/>
          </a:xfrm>
        </p:spPr>
        <p:txBody>
          <a:bodyPr/>
          <a:lstStyle>
            <a:lvl1pPr marL="0" indent="0">
              <a:buNone/>
              <a:defRPr/>
            </a:lvl1pPr>
            <a:lvl2pPr marL="341313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Rectangle 16"/>
          <p:cNvSpPr>
            <a:spLocks noChangeArrowheads="1"/>
          </p:cNvSpPr>
          <p:nvPr userDrawn="1"/>
        </p:nvSpPr>
        <p:spPr bwMode="gray">
          <a:xfrm>
            <a:off x="3048000" y="6510725"/>
            <a:ext cx="36099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34950" indent="-234950" algn="r" fontAlgn="base">
              <a:spcBef>
                <a:spcPct val="50000"/>
              </a:spcBef>
              <a:spcAft>
                <a:spcPct val="0"/>
              </a:spcAft>
              <a:defRPr/>
            </a:pPr>
            <a:fld id="{78344484-2EDD-472F-9D1A-6C403737FF94}" type="slidenum">
              <a:rPr lang="en-US" sz="800">
                <a:solidFill>
                  <a:srgbClr val="808080">
                    <a:lumMod val="75000"/>
                  </a:srgbClr>
                </a:solidFill>
                <a:latin typeface="Verdana" pitchFamily="34" charset="0"/>
              </a:rPr>
              <a:pPr marL="234950" indent="-234950"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808080">
                  <a:lumMod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 userDrawn="1"/>
        </p:nvSpPr>
        <p:spPr bwMode="gray">
          <a:xfrm>
            <a:off x="347663" y="6465253"/>
            <a:ext cx="3859213" cy="30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tIns="91440" bIns="9144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8FC2FF"/>
              </a:buClr>
              <a:buFont typeface="Wingdings" pitchFamily="2" charset="2"/>
              <a:buNone/>
              <a:defRPr/>
            </a:pPr>
            <a:r>
              <a:rPr lang="en-US" sz="800" dirty="0">
                <a:solidFill>
                  <a:srgbClr val="808080">
                    <a:lumMod val="75000"/>
                  </a:srgbClr>
                </a:solidFill>
              </a:rPr>
              <a:t>Confidential and Proprietary © 2014 Sg2</a:t>
            </a:r>
          </a:p>
        </p:txBody>
      </p:sp>
    </p:spTree>
    <p:extLst>
      <p:ext uri="{BB962C8B-B14F-4D97-AF65-F5344CB8AC3E}">
        <p14:creationId xmlns:p14="http://schemas.microsoft.com/office/powerpoint/2010/main" val="3656629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2 Case Study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0"/>
            <a:ext cx="9144000" cy="19431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1385888"/>
          </a:xfrm>
          <a:prstGeom prst="rect">
            <a:avLst/>
          </a:prstGeom>
          <a:solidFill>
            <a:srgbClr val="81828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320"/>
            <a:ext cx="8318500" cy="958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 bwMode="ltGray">
          <a:xfrm>
            <a:off x="0" y="147362"/>
            <a:ext cx="7013732" cy="95250"/>
            <a:chOff x="1809342" y="261790"/>
            <a:chExt cx="7013732" cy="95250"/>
          </a:xfrm>
        </p:grpSpPr>
        <p:cxnSp>
          <p:nvCxnSpPr>
            <p:cNvPr id="6" name="Straight Connector 5"/>
            <p:cNvCxnSpPr>
              <a:stCxn id="7" idx="2"/>
            </p:cNvCxnSpPr>
            <p:nvPr userDrawn="1"/>
          </p:nvCxnSpPr>
          <p:spPr bwMode="ltGray">
            <a:xfrm flipH="1">
              <a:off x="1809342" y="309415"/>
              <a:ext cx="6918482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Oval 6"/>
            <p:cNvSpPr/>
            <p:nvPr userDrawn="1"/>
          </p:nvSpPr>
          <p:spPr bwMode="ltGray">
            <a:xfrm>
              <a:off x="8727824" y="261790"/>
              <a:ext cx="95250" cy="952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Title 1"/>
          <p:cNvSpPr txBox="1">
            <a:spLocks/>
          </p:cNvSpPr>
          <p:nvPr userDrawn="1"/>
        </p:nvSpPr>
        <p:spPr bwMode="ltGray">
          <a:xfrm>
            <a:off x="6525640" y="12714"/>
            <a:ext cx="2241233" cy="34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cap="none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n-US" sz="1800" kern="0" dirty="0" smtClean="0">
                <a:solidFill>
                  <a:srgbClr val="FFFFFF">
                    <a:lumMod val="85000"/>
                  </a:srgbClr>
                </a:solidFill>
              </a:rPr>
              <a:t>CASE STUDY</a:t>
            </a:r>
            <a:endParaRPr lang="en-US" sz="1800" kern="0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6" y="1581912"/>
            <a:ext cx="8297863" cy="70787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47071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2 Analytic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0"/>
            <a:ext cx="9144000" cy="19431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1385888"/>
          </a:xfrm>
          <a:prstGeom prst="rect">
            <a:avLst/>
          </a:prstGeom>
          <a:solidFill>
            <a:srgbClr val="81828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320"/>
            <a:ext cx="8318500" cy="958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 bwMode="ltGray">
          <a:xfrm>
            <a:off x="0" y="147362"/>
            <a:ext cx="6719237" cy="95250"/>
            <a:chOff x="2103837" y="261790"/>
            <a:chExt cx="6719237" cy="95250"/>
          </a:xfrm>
        </p:grpSpPr>
        <p:cxnSp>
          <p:nvCxnSpPr>
            <p:cNvPr id="6" name="Straight Connector 5"/>
            <p:cNvCxnSpPr>
              <a:stCxn id="7" idx="2"/>
            </p:cNvCxnSpPr>
            <p:nvPr userDrawn="1"/>
          </p:nvCxnSpPr>
          <p:spPr bwMode="ltGray">
            <a:xfrm flipH="1">
              <a:off x="2103837" y="309415"/>
              <a:ext cx="6623987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Oval 6"/>
            <p:cNvSpPr/>
            <p:nvPr userDrawn="1"/>
          </p:nvSpPr>
          <p:spPr bwMode="ltGray">
            <a:xfrm>
              <a:off x="8727824" y="261790"/>
              <a:ext cx="95250" cy="952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Title 1"/>
          <p:cNvSpPr txBox="1">
            <a:spLocks/>
          </p:cNvSpPr>
          <p:nvPr userDrawn="1"/>
        </p:nvSpPr>
        <p:spPr bwMode="ltGray">
          <a:xfrm>
            <a:off x="6537545" y="12714"/>
            <a:ext cx="2241233" cy="34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cap="none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n-US" sz="1800" kern="0" dirty="0" smtClean="0">
                <a:solidFill>
                  <a:srgbClr val="FFFFFF">
                    <a:lumMod val="85000"/>
                  </a:srgbClr>
                </a:solidFill>
              </a:rPr>
              <a:t>Sg2 ANA</a:t>
            </a:r>
            <a:r>
              <a:rPr lang="en-US" sz="1800" kern="0" spc="-200" dirty="0" smtClean="0">
                <a:solidFill>
                  <a:srgbClr val="FFFFFF">
                    <a:lumMod val="85000"/>
                  </a:srgbClr>
                </a:solidFill>
              </a:rPr>
              <a:t>L</a:t>
            </a:r>
            <a:r>
              <a:rPr lang="en-US" sz="1800" kern="0" dirty="0" smtClean="0">
                <a:solidFill>
                  <a:srgbClr val="FFFFFF">
                    <a:lumMod val="85000"/>
                  </a:srgbClr>
                </a:solidFill>
              </a:rPr>
              <a:t>Y</a:t>
            </a:r>
            <a:r>
              <a:rPr lang="en-US" sz="1800" kern="0" spc="100" dirty="0" smtClean="0">
                <a:solidFill>
                  <a:srgbClr val="FFFFFF">
                    <a:lumMod val="85000"/>
                  </a:srgbClr>
                </a:solidFill>
              </a:rPr>
              <a:t>T</a:t>
            </a:r>
            <a:r>
              <a:rPr lang="en-US" sz="1800" kern="0" dirty="0" smtClean="0">
                <a:solidFill>
                  <a:srgbClr val="FFFFFF">
                    <a:lumMod val="85000"/>
                  </a:srgbClr>
                </a:solidFill>
              </a:rPr>
              <a:t>ICS</a:t>
            </a:r>
            <a:endParaRPr lang="en-US" sz="1800" kern="0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6" y="1581912"/>
            <a:ext cx="8297863" cy="70787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298" y="399407"/>
            <a:ext cx="77579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36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263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46304"/>
            <a:ext cx="8318500" cy="958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616" y="1577975"/>
            <a:ext cx="4089400" cy="46307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577975"/>
            <a:ext cx="4089400" cy="46307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19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616" y="1582738"/>
            <a:ext cx="4040188" cy="400097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616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0" y="1582738"/>
            <a:ext cx="4041775" cy="400097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597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6616" y="146304"/>
            <a:ext cx="83185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231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07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797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46304"/>
            <a:ext cx="8318500" cy="958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56616" y="2305050"/>
            <a:ext cx="8331200" cy="375602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6" y="1582738"/>
            <a:ext cx="8305800" cy="685304"/>
          </a:xfrm>
        </p:spPr>
        <p:txBody>
          <a:bodyPr>
            <a:spAutoFit/>
          </a:bodyPr>
          <a:lstStyle>
            <a:lvl1pPr>
              <a:lnSpc>
                <a:spcPct val="110000"/>
              </a:lnSpc>
              <a:buNone/>
              <a:defRPr sz="1600" b="1"/>
            </a:lvl1pPr>
            <a:lvl2pPr marL="0" indent="0">
              <a:lnSpc>
                <a:spcPct val="110000"/>
              </a:lnSpc>
              <a:buFontTx/>
              <a:buNone/>
              <a:defRPr sz="1600" b="0"/>
            </a:lvl2pPr>
          </a:lstStyle>
          <a:p>
            <a:pPr lvl="0"/>
            <a:r>
              <a:rPr lang="en-US" dirty="0" smtClean="0"/>
              <a:t>Chart Title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71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46304"/>
            <a:ext cx="8318500" cy="958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6616" y="2019299"/>
            <a:ext cx="8307388" cy="411321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6" y="1582738"/>
            <a:ext cx="8305800" cy="363164"/>
          </a:xfrm>
        </p:spPr>
        <p:txBody>
          <a:bodyPr>
            <a:spAutoFit/>
          </a:bodyPr>
          <a:lstStyle>
            <a:lvl1pPr>
              <a:lnSpc>
                <a:spcPct val="110000"/>
              </a:lnSpc>
              <a:buNone/>
              <a:defRPr sz="1600" b="1"/>
            </a:lvl1pPr>
          </a:lstStyle>
          <a:p>
            <a:pPr lvl="0"/>
            <a:r>
              <a:rPr lang="en-US" dirty="0" smtClean="0"/>
              <a:t>Table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94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17816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309966" y="829159"/>
            <a:ext cx="8601559" cy="844658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84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638"/>
            <a:ext cx="8318500" cy="958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6616" y="1577975"/>
            <a:ext cx="4089400" cy="4630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577975"/>
            <a:ext cx="4089400" cy="4630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4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787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pdated Case Stud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1112520"/>
            <a:ext cx="510540" cy="9906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9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951" y="209059"/>
            <a:ext cx="6916166" cy="95885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6" y="1581912"/>
            <a:ext cx="8297863" cy="70787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rgbClr val="73A534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356616" y="2484430"/>
            <a:ext cx="8302752" cy="39846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6223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950"/>
            <a:ext cx="9144000" cy="4333649"/>
          </a:xfrm>
          <a:prstGeom prst="rect">
            <a:avLst/>
          </a:prstGeom>
        </p:spPr>
      </p:pic>
      <p:pic>
        <p:nvPicPr>
          <p:cNvPr id="9" name="Picture 20" descr="Sg2logo_300dp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8535" y="365477"/>
            <a:ext cx="996828" cy="4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6616" y="1362456"/>
            <a:ext cx="8308975" cy="1188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616" y="2496312"/>
            <a:ext cx="8324850" cy="506412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6" y="3419856"/>
            <a:ext cx="7263384" cy="2666619"/>
          </a:xfrm>
        </p:spPr>
        <p:txBody>
          <a:bodyPr/>
          <a:lstStyle>
            <a:lvl1pPr marL="0" indent="0" algn="l">
              <a:spcBef>
                <a:spcPts val="1500"/>
              </a:spcBef>
              <a:buNone/>
              <a:defRPr sz="2200" b="0">
                <a:latin typeface="+mn-lt"/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2">
                    <a:lumMod val="75000"/>
                  </a:schemeClr>
                </a:solidFill>
                <a:latin typeface="+mn-lt"/>
              </a:defRPr>
            </a:lvl2pPr>
            <a:lvl3pPr marL="0" indent="0" algn="l">
              <a:lnSpc>
                <a:spcPct val="200000"/>
              </a:lnSpc>
              <a:buNone/>
              <a:defRPr sz="1600" b="0">
                <a:latin typeface="+mn-lt"/>
              </a:defRPr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 smtClean="0"/>
              <a:t>Author</a:t>
            </a:r>
          </a:p>
          <a:p>
            <a:pPr lvl="1"/>
            <a:r>
              <a:rPr lang="en-US" dirty="0" smtClean="0"/>
              <a:t>Title</a:t>
            </a:r>
          </a:p>
          <a:p>
            <a:pPr lvl="2"/>
            <a:r>
              <a:rPr lang="en-US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98677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g2_Boiler Pl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gray">
          <a:xfrm>
            <a:off x="1865688" y="4129430"/>
            <a:ext cx="53983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400" b="0" dirty="0">
                <a:solidFill>
                  <a:srgbClr val="000000"/>
                </a:solidFill>
              </a:rPr>
              <a:t>Sg2 is the health care industry’s premier provider of market </a:t>
            </a:r>
            <a:r>
              <a:rPr lang="en-US" sz="1400" b="0" dirty="0" smtClean="0">
                <a:solidFill>
                  <a:srgbClr val="000000"/>
                </a:solidFill>
              </a:rPr>
              <a:t/>
            </a:r>
            <a:br>
              <a:rPr lang="en-US" sz="1400" b="0" dirty="0" smtClean="0">
                <a:solidFill>
                  <a:srgbClr val="000000"/>
                </a:solidFill>
              </a:rPr>
            </a:br>
            <a:r>
              <a:rPr lang="en-US" sz="1400" b="0" dirty="0" smtClean="0">
                <a:solidFill>
                  <a:srgbClr val="000000"/>
                </a:solidFill>
              </a:rPr>
              <a:t>data </a:t>
            </a:r>
            <a:r>
              <a:rPr lang="en-US" sz="1400" b="0" dirty="0">
                <a:solidFill>
                  <a:srgbClr val="000000"/>
                </a:solidFill>
              </a:rPr>
              <a:t>and </a:t>
            </a:r>
            <a:r>
              <a:rPr lang="en-US" sz="1400" b="0" dirty="0" smtClean="0">
                <a:solidFill>
                  <a:srgbClr val="000000"/>
                </a:solidFill>
              </a:rPr>
              <a:t>information. Our </a:t>
            </a:r>
            <a:r>
              <a:rPr lang="en-US" sz="1400" b="0" dirty="0">
                <a:solidFill>
                  <a:srgbClr val="000000"/>
                </a:solidFill>
              </a:rPr>
              <a:t>analytics and expertise help </a:t>
            </a:r>
            <a:r>
              <a:rPr lang="en-US" sz="1400" b="0" dirty="0" smtClean="0">
                <a:solidFill>
                  <a:srgbClr val="000000"/>
                </a:solidFill>
              </a:rPr>
              <a:t/>
            </a:r>
            <a:br>
              <a:rPr lang="en-US" sz="1400" b="0" dirty="0" smtClean="0">
                <a:solidFill>
                  <a:srgbClr val="000000"/>
                </a:solidFill>
              </a:rPr>
            </a:br>
            <a:r>
              <a:rPr lang="en-US" sz="1400" b="0" dirty="0" smtClean="0">
                <a:solidFill>
                  <a:srgbClr val="000000"/>
                </a:solidFill>
              </a:rPr>
              <a:t>hospitals </a:t>
            </a:r>
            <a:r>
              <a:rPr lang="en-US" sz="1400" b="0" dirty="0">
                <a:solidFill>
                  <a:srgbClr val="000000"/>
                </a:solidFill>
              </a:rPr>
              <a:t>and health systems understand </a:t>
            </a:r>
            <a:r>
              <a:rPr lang="en-US" sz="1400" b="0" dirty="0" smtClean="0">
                <a:solidFill>
                  <a:srgbClr val="000000"/>
                </a:solidFill>
              </a:rPr>
              <a:t>market dynamics</a:t>
            </a:r>
            <a:br>
              <a:rPr lang="en-US" sz="1400" b="0" dirty="0" smtClean="0">
                <a:solidFill>
                  <a:srgbClr val="000000"/>
                </a:solidFill>
              </a:rPr>
            </a:br>
            <a:r>
              <a:rPr lang="en-US" sz="1400" b="0" dirty="0" smtClean="0">
                <a:solidFill>
                  <a:srgbClr val="000000"/>
                </a:solidFill>
              </a:rPr>
              <a:t> </a:t>
            </a:r>
            <a:r>
              <a:rPr lang="en-US" sz="1400" b="0" dirty="0">
                <a:solidFill>
                  <a:srgbClr val="000000"/>
                </a:solidFill>
              </a:rPr>
              <a:t>and capitalize on opportunities for growth.</a:t>
            </a:r>
            <a:endParaRPr lang="en-US" sz="1300" b="0" dirty="0" smtClean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 userDrawn="1"/>
        </p:nvSpPr>
        <p:spPr bwMode="gray">
          <a:xfrm>
            <a:off x="1611313" y="5498937"/>
            <a:ext cx="5940425" cy="49244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91440" bIns="91440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8FC2FF"/>
              </a:buClr>
            </a:pPr>
            <a:r>
              <a:rPr lang="en-US" sz="2000" b="1" dirty="0">
                <a:solidFill>
                  <a:srgbClr val="000000"/>
                </a:solidFill>
              </a:rPr>
              <a:t>Sg2.com     847.779.5300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81" y="2542032"/>
            <a:ext cx="3184897" cy="13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6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3365500" cy="6858000"/>
          </a:xfrm>
          <a:prstGeom prst="rect">
            <a:avLst/>
          </a:prstGeom>
          <a:solidFill>
            <a:srgbClr val="8182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 bwMode="ltGray">
          <a:xfrm>
            <a:off x="188913" y="854075"/>
            <a:ext cx="8494712" cy="964009"/>
            <a:chOff x="188913" y="854075"/>
            <a:chExt cx="8494712" cy="964009"/>
          </a:xfrm>
        </p:grpSpPr>
        <p:sp>
          <p:nvSpPr>
            <p:cNvPr id="5" name="Oval 4"/>
            <p:cNvSpPr/>
            <p:nvPr userDrawn="1"/>
          </p:nvSpPr>
          <p:spPr bwMode="ltGray">
            <a:xfrm flipH="1">
              <a:off x="8588375" y="854075"/>
              <a:ext cx="95250" cy="952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6" name="Straight Connector 5"/>
            <p:cNvCxnSpPr/>
            <p:nvPr userDrawn="1"/>
          </p:nvCxnSpPr>
          <p:spPr bwMode="ltGray">
            <a:xfrm flipV="1">
              <a:off x="8636000" y="882175"/>
              <a:ext cx="0" cy="282257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 userDrawn="1"/>
          </p:nvCxnSpPr>
          <p:spPr bwMode="ltGray">
            <a:xfrm>
              <a:off x="236538" y="1156018"/>
              <a:ext cx="8400256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8" name="Group 7"/>
            <p:cNvGrpSpPr/>
            <p:nvPr userDrawn="1"/>
          </p:nvGrpSpPr>
          <p:grpSpPr bwMode="ltGray">
            <a:xfrm rot="10800000">
              <a:off x="188913" y="1145381"/>
              <a:ext cx="95250" cy="672703"/>
              <a:chOff x="8740775" y="1006475"/>
              <a:chExt cx="95250" cy="672703"/>
            </a:xfrm>
          </p:grpSpPr>
          <p:sp>
            <p:nvSpPr>
              <p:cNvPr id="9" name="Oval 8"/>
              <p:cNvSpPr/>
              <p:nvPr userDrawn="1"/>
            </p:nvSpPr>
            <p:spPr bwMode="ltGray">
              <a:xfrm flipH="1">
                <a:off x="8740775" y="1006475"/>
                <a:ext cx="95250" cy="95250"/>
              </a:xfrm>
              <a:prstGeom prst="ellipse">
                <a:avLst/>
              </a:prstGeom>
              <a:solidFill>
                <a:schemeClr val="accent5"/>
              </a:solidFill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4950" indent="-23495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0" name="Straight Connector 9"/>
              <p:cNvCxnSpPr/>
              <p:nvPr userDrawn="1"/>
            </p:nvCxnSpPr>
            <p:spPr bwMode="ltGray">
              <a:xfrm rot="10800000">
                <a:off x="8788400" y="1034575"/>
                <a:ext cx="0" cy="644603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1554480"/>
            <a:ext cx="2546241" cy="958850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621024" y="1581912"/>
            <a:ext cx="4975225" cy="4876800"/>
          </a:xfrm>
        </p:spPr>
        <p:txBody>
          <a:bodyPr/>
          <a:lstStyle>
            <a:lvl1pPr marL="0" indent="0">
              <a:buNone/>
              <a:defRPr/>
            </a:lvl1pPr>
            <a:lvl2pPr marL="341313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Box 15"/>
          <p:cNvSpPr txBox="1">
            <a:spLocks noChangeArrowheads="1"/>
          </p:cNvSpPr>
          <p:nvPr userDrawn="1"/>
        </p:nvSpPr>
        <p:spPr bwMode="gray">
          <a:xfrm>
            <a:off x="3624263" y="6465253"/>
            <a:ext cx="3859213" cy="30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tIns="91440" bIns="9144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8FC2FF"/>
              </a:buClr>
              <a:buFont typeface="Wingdings" pitchFamily="2" charset="2"/>
              <a:buNone/>
              <a:defRPr/>
            </a:pPr>
            <a:r>
              <a:rPr lang="en-US" sz="800" dirty="0">
                <a:solidFill>
                  <a:srgbClr val="808080">
                    <a:lumMod val="75000"/>
                  </a:srgbClr>
                </a:solidFill>
              </a:rPr>
              <a:t>Confidential and Proprietary © 2014 Sg2</a:t>
            </a: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gray">
          <a:xfrm>
            <a:off x="6316819" y="6510725"/>
            <a:ext cx="36099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34950" indent="-234950" algn="r" fontAlgn="base">
              <a:spcBef>
                <a:spcPct val="50000"/>
              </a:spcBef>
              <a:spcAft>
                <a:spcPct val="0"/>
              </a:spcAft>
              <a:defRPr/>
            </a:pPr>
            <a:fld id="{78344484-2EDD-472F-9D1A-6C403737FF94}" type="slidenum">
              <a:rPr lang="en-US" sz="800">
                <a:solidFill>
                  <a:srgbClr val="808080">
                    <a:lumMod val="75000"/>
                  </a:srgbClr>
                </a:solidFill>
                <a:latin typeface="Verdana" pitchFamily="34" charset="0"/>
              </a:rPr>
              <a:pPr marL="234950" indent="-234950"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808080">
                  <a:lumMod val="75000"/>
                </a:srgbClr>
              </a:solidFill>
              <a:latin typeface="Verdana" pitchFamily="34" charset="0"/>
            </a:endParaRPr>
          </a:p>
        </p:txBody>
      </p:sp>
      <p:pic>
        <p:nvPicPr>
          <p:cNvPr id="15" name="Picture 13" descr="Sg2logo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8076973" y="6489585"/>
            <a:ext cx="606652" cy="25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879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Sg2logo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809326" y="6489585"/>
            <a:ext cx="606652" cy="25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5778500" y="0"/>
            <a:ext cx="3365500" cy="6858000"/>
          </a:xfrm>
          <a:prstGeom prst="rect">
            <a:avLst/>
          </a:prstGeom>
          <a:solidFill>
            <a:srgbClr val="8182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ltGray">
          <a:xfrm flipH="1">
            <a:off x="453346" y="854075"/>
            <a:ext cx="8494712" cy="964009"/>
            <a:chOff x="188913" y="854075"/>
            <a:chExt cx="8494712" cy="964009"/>
          </a:xfrm>
        </p:grpSpPr>
        <p:sp>
          <p:nvSpPr>
            <p:cNvPr id="9" name="Oval 8"/>
            <p:cNvSpPr/>
            <p:nvPr userDrawn="1"/>
          </p:nvSpPr>
          <p:spPr bwMode="ltGray">
            <a:xfrm flipH="1">
              <a:off x="8588375" y="854075"/>
              <a:ext cx="95250" cy="952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 bwMode="ltGray">
            <a:xfrm flipV="1">
              <a:off x="8636000" y="882175"/>
              <a:ext cx="0" cy="282257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 userDrawn="1"/>
          </p:nvCxnSpPr>
          <p:spPr bwMode="ltGray">
            <a:xfrm>
              <a:off x="236538" y="1156018"/>
              <a:ext cx="8400256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2" name="Group 11"/>
            <p:cNvGrpSpPr/>
            <p:nvPr userDrawn="1"/>
          </p:nvGrpSpPr>
          <p:grpSpPr bwMode="ltGray">
            <a:xfrm rot="10800000">
              <a:off x="188913" y="1145381"/>
              <a:ext cx="95250" cy="672703"/>
              <a:chOff x="8740775" y="1006475"/>
              <a:chExt cx="95250" cy="672703"/>
            </a:xfrm>
          </p:grpSpPr>
          <p:sp>
            <p:nvSpPr>
              <p:cNvPr id="13" name="Oval 12"/>
              <p:cNvSpPr/>
              <p:nvPr userDrawn="1"/>
            </p:nvSpPr>
            <p:spPr bwMode="ltGray">
              <a:xfrm flipH="1">
                <a:off x="8740775" y="1006475"/>
                <a:ext cx="95250" cy="95250"/>
              </a:xfrm>
              <a:prstGeom prst="ellipse">
                <a:avLst/>
              </a:prstGeom>
              <a:solidFill>
                <a:schemeClr val="accent5"/>
              </a:solidFill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4950" indent="-23495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 userDrawn="1"/>
            </p:nvCxnSpPr>
            <p:spPr bwMode="ltGray">
              <a:xfrm rot="10800000">
                <a:off x="8788400" y="1034575"/>
                <a:ext cx="0" cy="644603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219309" y="1554480"/>
            <a:ext cx="2551176" cy="958850"/>
          </a:xfrm>
        </p:spPr>
        <p:txBody>
          <a:bodyPr anchor="t"/>
          <a:lstStyle>
            <a:lvl1pPr algn="r"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 userDrawn="1">
            <p:ph type="body" sz="quarter" idx="10"/>
          </p:nvPr>
        </p:nvSpPr>
        <p:spPr>
          <a:xfrm>
            <a:off x="356616" y="1581912"/>
            <a:ext cx="5064697" cy="4449699"/>
          </a:xfrm>
        </p:spPr>
        <p:txBody>
          <a:bodyPr/>
          <a:lstStyle>
            <a:lvl1pPr marL="0" indent="0">
              <a:buNone/>
              <a:defRPr/>
            </a:lvl1pPr>
            <a:lvl2pPr marL="341313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Rectangle 16"/>
          <p:cNvSpPr>
            <a:spLocks noChangeArrowheads="1"/>
          </p:cNvSpPr>
          <p:nvPr userDrawn="1"/>
        </p:nvSpPr>
        <p:spPr bwMode="gray">
          <a:xfrm>
            <a:off x="3048000" y="6510725"/>
            <a:ext cx="36099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34950" indent="-234950" algn="r" fontAlgn="base">
              <a:spcBef>
                <a:spcPct val="50000"/>
              </a:spcBef>
              <a:spcAft>
                <a:spcPct val="0"/>
              </a:spcAft>
              <a:defRPr/>
            </a:pPr>
            <a:fld id="{78344484-2EDD-472F-9D1A-6C403737FF94}" type="slidenum">
              <a:rPr lang="en-US" sz="800">
                <a:solidFill>
                  <a:srgbClr val="808080">
                    <a:lumMod val="75000"/>
                  </a:srgbClr>
                </a:solidFill>
                <a:latin typeface="Verdana" pitchFamily="34" charset="0"/>
              </a:rPr>
              <a:pPr marL="234950" indent="-234950"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808080">
                  <a:lumMod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 userDrawn="1"/>
        </p:nvSpPr>
        <p:spPr bwMode="gray">
          <a:xfrm>
            <a:off x="347663" y="6465253"/>
            <a:ext cx="3859213" cy="30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tIns="91440" bIns="9144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8FC2FF"/>
              </a:buClr>
              <a:buFont typeface="Wingdings" pitchFamily="2" charset="2"/>
              <a:buNone/>
              <a:defRPr/>
            </a:pPr>
            <a:r>
              <a:rPr lang="en-US" sz="800" dirty="0">
                <a:solidFill>
                  <a:srgbClr val="808080">
                    <a:lumMod val="75000"/>
                  </a:srgbClr>
                </a:solidFill>
              </a:rPr>
              <a:t>Confidential and Proprietary © 2014 Sg2</a:t>
            </a:r>
          </a:p>
        </p:txBody>
      </p:sp>
    </p:spTree>
    <p:extLst>
      <p:ext uri="{BB962C8B-B14F-4D97-AF65-F5344CB8AC3E}">
        <p14:creationId xmlns:p14="http://schemas.microsoft.com/office/powerpoint/2010/main" val="3803716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2 Case Study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0"/>
            <a:ext cx="9144000" cy="19431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1385888"/>
          </a:xfrm>
          <a:prstGeom prst="rect">
            <a:avLst/>
          </a:prstGeom>
          <a:solidFill>
            <a:srgbClr val="81828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320"/>
            <a:ext cx="8318500" cy="958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 bwMode="ltGray">
          <a:xfrm>
            <a:off x="0" y="147362"/>
            <a:ext cx="7013732" cy="95250"/>
            <a:chOff x="1809342" y="261790"/>
            <a:chExt cx="7013732" cy="95250"/>
          </a:xfrm>
        </p:grpSpPr>
        <p:cxnSp>
          <p:nvCxnSpPr>
            <p:cNvPr id="6" name="Straight Connector 5"/>
            <p:cNvCxnSpPr>
              <a:stCxn id="7" idx="2"/>
            </p:cNvCxnSpPr>
            <p:nvPr userDrawn="1"/>
          </p:nvCxnSpPr>
          <p:spPr bwMode="ltGray">
            <a:xfrm flipH="1">
              <a:off x="1809342" y="309415"/>
              <a:ext cx="6918482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Oval 6"/>
            <p:cNvSpPr/>
            <p:nvPr userDrawn="1"/>
          </p:nvSpPr>
          <p:spPr bwMode="ltGray">
            <a:xfrm>
              <a:off x="8727824" y="261790"/>
              <a:ext cx="95250" cy="952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Title 1"/>
          <p:cNvSpPr txBox="1">
            <a:spLocks/>
          </p:cNvSpPr>
          <p:nvPr userDrawn="1"/>
        </p:nvSpPr>
        <p:spPr bwMode="ltGray">
          <a:xfrm>
            <a:off x="6525640" y="12714"/>
            <a:ext cx="2241233" cy="34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cap="none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n-US" sz="1800" kern="0" dirty="0" smtClean="0">
                <a:solidFill>
                  <a:srgbClr val="FFFFFF">
                    <a:lumMod val="85000"/>
                  </a:srgbClr>
                </a:solidFill>
              </a:rPr>
              <a:t>CASE STUDY</a:t>
            </a:r>
            <a:endParaRPr lang="en-US" sz="1800" kern="0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6" y="1581912"/>
            <a:ext cx="8297863" cy="70787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94980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2 Analytic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0"/>
            <a:ext cx="9144000" cy="19431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1385888"/>
          </a:xfrm>
          <a:prstGeom prst="rect">
            <a:avLst/>
          </a:prstGeom>
          <a:solidFill>
            <a:srgbClr val="81828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320"/>
            <a:ext cx="8318500" cy="958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 bwMode="ltGray">
          <a:xfrm>
            <a:off x="0" y="147362"/>
            <a:ext cx="6719237" cy="95250"/>
            <a:chOff x="2103837" y="261790"/>
            <a:chExt cx="6719237" cy="95250"/>
          </a:xfrm>
        </p:grpSpPr>
        <p:cxnSp>
          <p:nvCxnSpPr>
            <p:cNvPr id="6" name="Straight Connector 5"/>
            <p:cNvCxnSpPr>
              <a:stCxn id="7" idx="2"/>
            </p:cNvCxnSpPr>
            <p:nvPr userDrawn="1"/>
          </p:nvCxnSpPr>
          <p:spPr bwMode="ltGray">
            <a:xfrm flipH="1">
              <a:off x="2103837" y="309415"/>
              <a:ext cx="6623987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Oval 6"/>
            <p:cNvSpPr/>
            <p:nvPr userDrawn="1"/>
          </p:nvSpPr>
          <p:spPr bwMode="ltGray">
            <a:xfrm>
              <a:off x="8727824" y="261790"/>
              <a:ext cx="95250" cy="952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Title 1"/>
          <p:cNvSpPr txBox="1">
            <a:spLocks/>
          </p:cNvSpPr>
          <p:nvPr userDrawn="1"/>
        </p:nvSpPr>
        <p:spPr bwMode="ltGray">
          <a:xfrm>
            <a:off x="6537545" y="12714"/>
            <a:ext cx="2241233" cy="34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cap="none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n-US" sz="1800" kern="0" dirty="0" smtClean="0">
                <a:solidFill>
                  <a:srgbClr val="FFFFFF">
                    <a:lumMod val="85000"/>
                  </a:srgbClr>
                </a:solidFill>
              </a:rPr>
              <a:t>Sg2 ANA</a:t>
            </a:r>
            <a:r>
              <a:rPr lang="en-US" sz="1800" kern="0" spc="-200" dirty="0" smtClean="0">
                <a:solidFill>
                  <a:srgbClr val="FFFFFF">
                    <a:lumMod val="85000"/>
                  </a:srgbClr>
                </a:solidFill>
              </a:rPr>
              <a:t>L</a:t>
            </a:r>
            <a:r>
              <a:rPr lang="en-US" sz="1800" kern="0" dirty="0" smtClean="0">
                <a:solidFill>
                  <a:srgbClr val="FFFFFF">
                    <a:lumMod val="85000"/>
                  </a:srgbClr>
                </a:solidFill>
              </a:rPr>
              <a:t>Y</a:t>
            </a:r>
            <a:r>
              <a:rPr lang="en-US" sz="1800" kern="0" spc="100" dirty="0" smtClean="0">
                <a:solidFill>
                  <a:srgbClr val="FFFFFF">
                    <a:lumMod val="85000"/>
                  </a:srgbClr>
                </a:solidFill>
              </a:rPr>
              <a:t>T</a:t>
            </a:r>
            <a:r>
              <a:rPr lang="en-US" sz="1800" kern="0" dirty="0" smtClean="0">
                <a:solidFill>
                  <a:srgbClr val="FFFFFF">
                    <a:lumMod val="85000"/>
                  </a:srgbClr>
                </a:solidFill>
              </a:rPr>
              <a:t>ICS</a:t>
            </a:r>
            <a:endParaRPr lang="en-US" sz="1800" kern="0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6" y="1581912"/>
            <a:ext cx="8297863" cy="70787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298" y="399407"/>
            <a:ext cx="77579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9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46304"/>
            <a:ext cx="8318500" cy="958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616" y="1577975"/>
            <a:ext cx="4089400" cy="46307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577975"/>
            <a:ext cx="4089400" cy="46307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95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03297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46304"/>
            <a:ext cx="8318500" cy="958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616" y="1577975"/>
            <a:ext cx="4089400" cy="46307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577975"/>
            <a:ext cx="4089400" cy="46307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460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616" y="1582738"/>
            <a:ext cx="4040188" cy="400097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616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0" y="1582738"/>
            <a:ext cx="4041775" cy="400097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597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6616" y="146304"/>
            <a:ext cx="83185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8396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03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81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46304"/>
            <a:ext cx="8318500" cy="958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56616" y="2305050"/>
            <a:ext cx="8331200" cy="375602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6" y="1582738"/>
            <a:ext cx="8305800" cy="685304"/>
          </a:xfrm>
        </p:spPr>
        <p:txBody>
          <a:bodyPr>
            <a:spAutoFit/>
          </a:bodyPr>
          <a:lstStyle>
            <a:lvl1pPr>
              <a:lnSpc>
                <a:spcPct val="110000"/>
              </a:lnSpc>
              <a:buNone/>
              <a:defRPr sz="1600" b="1"/>
            </a:lvl1pPr>
            <a:lvl2pPr marL="0" indent="0">
              <a:lnSpc>
                <a:spcPct val="110000"/>
              </a:lnSpc>
              <a:buFontTx/>
              <a:buNone/>
              <a:defRPr sz="1600" b="0"/>
            </a:lvl2pPr>
          </a:lstStyle>
          <a:p>
            <a:pPr lvl="0"/>
            <a:r>
              <a:rPr lang="en-US" dirty="0" smtClean="0"/>
              <a:t>Chart Title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856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46304"/>
            <a:ext cx="8318500" cy="958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6616" y="2019299"/>
            <a:ext cx="8307388" cy="411321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6" y="1582738"/>
            <a:ext cx="8305800" cy="363164"/>
          </a:xfrm>
        </p:spPr>
        <p:txBody>
          <a:bodyPr>
            <a:spAutoFit/>
          </a:bodyPr>
          <a:lstStyle>
            <a:lvl1pPr>
              <a:lnSpc>
                <a:spcPct val="110000"/>
              </a:lnSpc>
              <a:buNone/>
              <a:defRPr sz="1600" b="1"/>
            </a:lvl1pPr>
          </a:lstStyle>
          <a:p>
            <a:pPr lvl="0"/>
            <a:r>
              <a:rPr lang="en-US" dirty="0" smtClean="0"/>
              <a:t>Table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3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309966" y="829159"/>
            <a:ext cx="8601559" cy="844658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23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10A839-7A7B-41FE-9C28-E63EED74A00A}" type="datetimeFigureOut">
              <a:rPr lang="en-US">
                <a:solidFill>
                  <a:srgbClr val="000000"/>
                </a:solidFill>
              </a:rPr>
              <a:pPr/>
              <a:t>9/23/2015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D45BE8-697B-42C7-ACC4-49BDCD5D60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27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638"/>
            <a:ext cx="8318500" cy="958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6616" y="1577975"/>
            <a:ext cx="4089400" cy="4630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577975"/>
            <a:ext cx="4089400" cy="4630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6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vmlDrawing" Target="../drawings/vmlDrawing2.v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oleObject" Target="../embeddings/oleObject2.bin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vmlDrawing" Target="../drawings/vmlDrawing3.v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oleObject" Target="../embeddings/oleObject3.bin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2.xml"/><Relationship Id="rId21" Type="http://schemas.openxmlformats.org/officeDocument/2006/relationships/oleObject" Target="../embeddings/oleObject4.bin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tags" Target="../tags/tag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59.xml"/><Relationship Id="rId19" Type="http://schemas.openxmlformats.org/officeDocument/2006/relationships/vmlDrawing" Target="../drawings/vmlDrawing4.v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9.xml"/><Relationship Id="rId21" Type="http://schemas.openxmlformats.org/officeDocument/2006/relationships/oleObject" Target="../embeddings/oleObject5.bin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76.xml"/><Relationship Id="rId19" Type="http://schemas.openxmlformats.org/officeDocument/2006/relationships/vmlDrawing" Target="../drawings/vmlDrawing5.v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vmlDrawing" Target="../drawings/vmlDrawing6.vml"/><Relationship Id="rId3" Type="http://schemas.openxmlformats.org/officeDocument/2006/relationships/slideLayout" Target="../slideLayouts/slideLayout86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oleObject" Target="../embeddings/oleObject6.bin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Relationship Id="rId22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2.xml"/><Relationship Id="rId21" Type="http://schemas.openxmlformats.org/officeDocument/2006/relationships/oleObject" Target="../embeddings/oleObject7.bin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tags" Target="../tags/tag8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9.xml"/><Relationship Id="rId19" Type="http://schemas.openxmlformats.org/officeDocument/2006/relationships/vmlDrawing" Target="../drawings/vmlDrawing7.v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1182365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4" name="think-cell Slide" r:id="rId21" imgW="360" imgH="360" progId="TCLayout.ActiveDocument.1">
                  <p:embed/>
                </p:oleObj>
              </mc:Choice>
              <mc:Fallback>
                <p:oleObj name="think-cell Slide" r:id="rId21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 bwMode="auto">
          <a:xfrm>
            <a:off x="0" y="0"/>
            <a:ext cx="9144000" cy="1385888"/>
          </a:xfrm>
          <a:prstGeom prst="rect">
            <a:avLst/>
          </a:prstGeom>
          <a:solidFill>
            <a:srgbClr val="81828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6616" y="146304"/>
            <a:ext cx="83185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6616" y="1577975"/>
            <a:ext cx="8331200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sp>
        <p:nvSpPr>
          <p:cNvPr id="168976" name="Rectangle 16"/>
          <p:cNvSpPr>
            <a:spLocks noChangeArrowheads="1"/>
          </p:cNvSpPr>
          <p:nvPr/>
        </p:nvSpPr>
        <p:spPr bwMode="auto">
          <a:xfrm>
            <a:off x="4376421" y="6509546"/>
            <a:ext cx="36099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34950" indent="-234950" algn="ctr" fontAlgn="base">
              <a:spcBef>
                <a:spcPct val="50000"/>
              </a:spcBef>
              <a:spcAft>
                <a:spcPct val="0"/>
              </a:spcAft>
              <a:defRPr/>
            </a:pPr>
            <a:fld id="{78344484-2EDD-472F-9D1A-6C403737FF94}" type="slidenum">
              <a:rPr lang="en-US" sz="800">
                <a:solidFill>
                  <a:srgbClr val="808080">
                    <a:lumMod val="75000"/>
                  </a:srgbClr>
                </a:solidFill>
                <a:latin typeface="Verdana" pitchFamily="34" charset="0"/>
              </a:rPr>
              <a:pPr marL="234950" indent="-234950"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808080">
                  <a:lumMod val="75000"/>
                </a:srgbClr>
              </a:solidFill>
              <a:latin typeface="Verdana" pitchFamily="34" charset="0"/>
            </a:endParaRPr>
          </a:p>
        </p:txBody>
      </p:sp>
      <p:pic>
        <p:nvPicPr>
          <p:cNvPr id="8" name="Picture 13" descr="Sg2logo_rgb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gray">
          <a:xfrm>
            <a:off x="8076973" y="6489585"/>
            <a:ext cx="606652" cy="25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gray">
          <a:xfrm>
            <a:off x="347663" y="6465253"/>
            <a:ext cx="3859213" cy="30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tIns="91440" bIns="9144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8FC2FF"/>
              </a:buClr>
              <a:buFont typeface="Wingdings" pitchFamily="2" charset="2"/>
              <a:buNone/>
              <a:defRPr/>
            </a:pPr>
            <a:r>
              <a:rPr lang="en-US" sz="800" dirty="0">
                <a:solidFill>
                  <a:srgbClr val="808080">
                    <a:lumMod val="75000"/>
                  </a:srgbClr>
                </a:solidFill>
              </a:rPr>
              <a:t>Confidential and Proprietary © </a:t>
            </a:r>
            <a:r>
              <a:rPr lang="en-US" sz="800" dirty="0" smtClean="0">
                <a:solidFill>
                  <a:srgbClr val="808080">
                    <a:lumMod val="75000"/>
                  </a:srgbClr>
                </a:solidFill>
              </a:rPr>
              <a:t>2015 </a:t>
            </a:r>
            <a:r>
              <a:rPr lang="en-US" sz="800" dirty="0">
                <a:solidFill>
                  <a:srgbClr val="808080">
                    <a:lumMod val="75000"/>
                  </a:srgbClr>
                </a:solidFill>
              </a:rPr>
              <a:t>Sg2</a:t>
            </a:r>
          </a:p>
        </p:txBody>
      </p:sp>
      <p:sp>
        <p:nvSpPr>
          <p:cNvPr id="10" name="Oval 9"/>
          <p:cNvSpPr/>
          <p:nvPr/>
        </p:nvSpPr>
        <p:spPr bwMode="ltGray">
          <a:xfrm flipH="1">
            <a:off x="8588375" y="854075"/>
            <a:ext cx="95250" cy="95250"/>
          </a:xfrm>
          <a:prstGeom prst="ellipse">
            <a:avLst/>
          </a:prstGeom>
          <a:solidFill>
            <a:schemeClr val="accent5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ltGray">
          <a:xfrm flipV="1">
            <a:off x="8636000" y="882175"/>
            <a:ext cx="0" cy="282257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ltGray">
          <a:xfrm>
            <a:off x="236538" y="1156018"/>
            <a:ext cx="8400256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" name="Group 12"/>
          <p:cNvGrpSpPr/>
          <p:nvPr/>
        </p:nvGrpSpPr>
        <p:grpSpPr bwMode="ltGray">
          <a:xfrm rot="10800000">
            <a:off x="188913" y="1145381"/>
            <a:ext cx="95250" cy="672703"/>
            <a:chOff x="8740775" y="1006475"/>
            <a:chExt cx="95250" cy="672703"/>
          </a:xfrm>
        </p:grpSpPr>
        <p:sp>
          <p:nvSpPr>
            <p:cNvPr id="14" name="Oval 13"/>
            <p:cNvSpPr/>
            <p:nvPr userDrawn="1"/>
          </p:nvSpPr>
          <p:spPr bwMode="ltGray">
            <a:xfrm flipH="1">
              <a:off x="8740775" y="1006475"/>
              <a:ext cx="95250" cy="952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 bwMode="ltGray">
            <a:xfrm rot="10800000">
              <a:off x="8788400" y="1034575"/>
              <a:ext cx="0" cy="644603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9366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85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6" r:id="rId16"/>
    <p:sldLayoutId id="2147483786" r:id="rId1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9pPr>
    </p:titleStyle>
    <p:bodyStyle>
      <a:lvl1pPr marL="227013" indent="-227013" algn="l" rtl="0" eaLnBrk="1" fontAlgn="base" hangingPunct="1">
        <a:spcBef>
          <a:spcPts val="350"/>
        </a:spcBef>
        <a:spcAft>
          <a:spcPct val="0"/>
        </a:spcAft>
        <a:buClr>
          <a:schemeClr val="accent5"/>
        </a:buClr>
        <a:buSzPct val="100000"/>
        <a:buFont typeface="Wingdings 2" pitchFamily="18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71450" algn="l" rtl="0" eaLnBrk="1" fontAlgn="base" hangingPunct="1">
        <a:spcBef>
          <a:spcPts val="350"/>
        </a:spcBef>
        <a:spcAft>
          <a:spcPct val="0"/>
        </a:spcAft>
        <a:buClr>
          <a:schemeClr val="bg2"/>
        </a:buClr>
        <a:buSzPct val="100000"/>
        <a:buFont typeface="Wingdings 2" pitchFamily="18" charset="2"/>
        <a:buChar char=""/>
        <a:defRPr>
          <a:solidFill>
            <a:schemeClr val="tx1"/>
          </a:solidFill>
          <a:latin typeface="+mn-lt"/>
        </a:defRPr>
      </a:lvl2pPr>
      <a:lvl3pPr marL="801688" indent="-174625" algn="l" rtl="0" eaLnBrk="1" fontAlgn="base" hangingPunct="1">
        <a:spcBef>
          <a:spcPts val="350"/>
        </a:spcBef>
        <a:spcAft>
          <a:spcPct val="0"/>
        </a:spcAft>
        <a:buFont typeface="Arial" pitchFamily="34" charset="0"/>
        <a:buChar char="–"/>
        <a:defRPr sz="1700">
          <a:solidFill>
            <a:schemeClr val="tx1"/>
          </a:solidFill>
          <a:latin typeface="+mn-lt"/>
        </a:defRPr>
      </a:lvl3pPr>
      <a:lvl4pPr marL="1082675" indent="-166688" algn="l" rtl="0" eaLnBrk="1" fontAlgn="base" hangingPunct="1">
        <a:spcBef>
          <a:spcPts val="35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371600" indent="-168275" algn="l" rtl="0" eaLnBrk="1" fontAlgn="base" hangingPunct="1">
        <a:spcBef>
          <a:spcPts val="35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82880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28600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74320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20040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4425271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5" name="think-cell Slide" r:id="rId20" imgW="360" imgH="360" progId="TCLayout.ActiveDocument.1">
                  <p:embed/>
                </p:oleObj>
              </mc:Choice>
              <mc:Fallback>
                <p:oleObj name="think-cell Slide" r:id="rId20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 bwMode="auto">
          <a:xfrm>
            <a:off x="0" y="0"/>
            <a:ext cx="9144000" cy="1385888"/>
          </a:xfrm>
          <a:prstGeom prst="rect">
            <a:avLst/>
          </a:prstGeom>
          <a:solidFill>
            <a:srgbClr val="81828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6616" y="146304"/>
            <a:ext cx="83185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6616" y="1577975"/>
            <a:ext cx="8331200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sp>
        <p:nvSpPr>
          <p:cNvPr id="168976" name="Rectangle 16"/>
          <p:cNvSpPr>
            <a:spLocks noChangeArrowheads="1"/>
          </p:cNvSpPr>
          <p:nvPr/>
        </p:nvSpPr>
        <p:spPr bwMode="auto">
          <a:xfrm>
            <a:off x="4376421" y="6509546"/>
            <a:ext cx="36099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34950" indent="-234950" algn="ctr" fontAlgn="base">
              <a:spcBef>
                <a:spcPct val="50000"/>
              </a:spcBef>
              <a:spcAft>
                <a:spcPct val="0"/>
              </a:spcAft>
              <a:defRPr/>
            </a:pPr>
            <a:fld id="{78344484-2EDD-472F-9D1A-6C403737FF94}" type="slidenum">
              <a:rPr lang="en-US" sz="800">
                <a:solidFill>
                  <a:srgbClr val="808080">
                    <a:lumMod val="75000"/>
                  </a:srgbClr>
                </a:solidFill>
                <a:latin typeface="Verdana" pitchFamily="34" charset="0"/>
              </a:rPr>
              <a:pPr marL="234950" indent="-234950"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808080">
                  <a:lumMod val="75000"/>
                </a:srgbClr>
              </a:solidFill>
              <a:latin typeface="Verdana" pitchFamily="34" charset="0"/>
            </a:endParaRPr>
          </a:p>
        </p:txBody>
      </p:sp>
      <p:pic>
        <p:nvPicPr>
          <p:cNvPr id="8" name="Picture 13" descr="Sg2logo_rgb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gray">
          <a:xfrm>
            <a:off x="8076973" y="6489585"/>
            <a:ext cx="606652" cy="25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gray">
          <a:xfrm>
            <a:off x="347663" y="6465253"/>
            <a:ext cx="3859213" cy="30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tIns="91440" bIns="9144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8FC2FF"/>
              </a:buClr>
              <a:buFont typeface="Wingdings" pitchFamily="2" charset="2"/>
              <a:buNone/>
              <a:defRPr/>
            </a:pPr>
            <a:r>
              <a:rPr lang="en-US" sz="800" dirty="0">
                <a:solidFill>
                  <a:srgbClr val="808080">
                    <a:lumMod val="75000"/>
                  </a:srgbClr>
                </a:solidFill>
              </a:rPr>
              <a:t>Confidential and Proprietary © 2014 Sg2</a:t>
            </a:r>
          </a:p>
        </p:txBody>
      </p:sp>
      <p:sp>
        <p:nvSpPr>
          <p:cNvPr id="10" name="Oval 9"/>
          <p:cNvSpPr/>
          <p:nvPr/>
        </p:nvSpPr>
        <p:spPr bwMode="ltGray">
          <a:xfrm flipH="1">
            <a:off x="8588375" y="854075"/>
            <a:ext cx="95250" cy="95250"/>
          </a:xfrm>
          <a:prstGeom prst="ellipse">
            <a:avLst/>
          </a:prstGeom>
          <a:solidFill>
            <a:schemeClr val="accent5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ltGray">
          <a:xfrm flipV="1">
            <a:off x="8636000" y="882175"/>
            <a:ext cx="0" cy="282257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ltGray">
          <a:xfrm>
            <a:off x="236538" y="1156018"/>
            <a:ext cx="8400256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" name="Group 12"/>
          <p:cNvGrpSpPr/>
          <p:nvPr/>
        </p:nvGrpSpPr>
        <p:grpSpPr bwMode="ltGray">
          <a:xfrm rot="10800000">
            <a:off x="188913" y="1145381"/>
            <a:ext cx="95250" cy="672703"/>
            <a:chOff x="8740775" y="1006475"/>
            <a:chExt cx="95250" cy="672703"/>
          </a:xfrm>
        </p:grpSpPr>
        <p:sp>
          <p:nvSpPr>
            <p:cNvPr id="14" name="Oval 13"/>
            <p:cNvSpPr/>
            <p:nvPr userDrawn="1"/>
          </p:nvSpPr>
          <p:spPr bwMode="ltGray">
            <a:xfrm flipH="1">
              <a:off x="8740775" y="1006475"/>
              <a:ext cx="95250" cy="952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 bwMode="ltGray">
            <a:xfrm rot="10800000">
              <a:off x="8788400" y="1034575"/>
              <a:ext cx="0" cy="644603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277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9pPr>
    </p:titleStyle>
    <p:bodyStyle>
      <a:lvl1pPr marL="227013" indent="-227013" algn="l" rtl="0" eaLnBrk="1" fontAlgn="base" hangingPunct="1">
        <a:spcBef>
          <a:spcPts val="350"/>
        </a:spcBef>
        <a:spcAft>
          <a:spcPct val="0"/>
        </a:spcAft>
        <a:buClr>
          <a:schemeClr val="accent5"/>
        </a:buClr>
        <a:buSzPct val="100000"/>
        <a:buFont typeface="Wingdings 2" pitchFamily="18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71450" algn="l" rtl="0" eaLnBrk="1" fontAlgn="base" hangingPunct="1">
        <a:spcBef>
          <a:spcPts val="350"/>
        </a:spcBef>
        <a:spcAft>
          <a:spcPct val="0"/>
        </a:spcAft>
        <a:buClr>
          <a:schemeClr val="bg2"/>
        </a:buClr>
        <a:buSzPct val="100000"/>
        <a:buFont typeface="Wingdings 2" pitchFamily="18" charset="2"/>
        <a:buChar char=""/>
        <a:defRPr>
          <a:solidFill>
            <a:schemeClr val="tx1"/>
          </a:solidFill>
          <a:latin typeface="+mn-lt"/>
        </a:defRPr>
      </a:lvl2pPr>
      <a:lvl3pPr marL="801688" indent="-174625" algn="l" rtl="0" eaLnBrk="1" fontAlgn="base" hangingPunct="1">
        <a:spcBef>
          <a:spcPts val="350"/>
        </a:spcBef>
        <a:spcAft>
          <a:spcPct val="0"/>
        </a:spcAft>
        <a:buFont typeface="Arial" pitchFamily="34" charset="0"/>
        <a:buChar char="–"/>
        <a:defRPr sz="1700">
          <a:solidFill>
            <a:schemeClr val="tx1"/>
          </a:solidFill>
          <a:latin typeface="+mn-lt"/>
        </a:defRPr>
      </a:lvl3pPr>
      <a:lvl4pPr marL="1082675" indent="-166688" algn="l" rtl="0" eaLnBrk="1" fontAlgn="base" hangingPunct="1">
        <a:spcBef>
          <a:spcPts val="35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371600" indent="-168275" algn="l" rtl="0" eaLnBrk="1" fontAlgn="base" hangingPunct="1">
        <a:spcBef>
          <a:spcPts val="35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82880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28600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74320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20040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1936339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2" name="think-cell Slide" r:id="rId20" imgW="360" imgH="360" progId="TCLayout.ActiveDocument.1">
                  <p:embed/>
                </p:oleObj>
              </mc:Choice>
              <mc:Fallback>
                <p:oleObj name="think-cell Slide" r:id="rId20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 bwMode="auto">
          <a:xfrm>
            <a:off x="0" y="0"/>
            <a:ext cx="9144000" cy="1385888"/>
          </a:xfrm>
          <a:prstGeom prst="rect">
            <a:avLst/>
          </a:prstGeom>
          <a:solidFill>
            <a:srgbClr val="81828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6616" y="146304"/>
            <a:ext cx="83185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6616" y="1577975"/>
            <a:ext cx="8331200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sp>
        <p:nvSpPr>
          <p:cNvPr id="168976" name="Rectangle 16"/>
          <p:cNvSpPr>
            <a:spLocks noChangeArrowheads="1"/>
          </p:cNvSpPr>
          <p:nvPr/>
        </p:nvSpPr>
        <p:spPr bwMode="auto">
          <a:xfrm>
            <a:off x="4376421" y="6509546"/>
            <a:ext cx="36099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34950" indent="-234950" algn="ctr" fontAlgn="base">
              <a:spcBef>
                <a:spcPct val="50000"/>
              </a:spcBef>
              <a:spcAft>
                <a:spcPct val="0"/>
              </a:spcAft>
              <a:defRPr/>
            </a:pPr>
            <a:fld id="{78344484-2EDD-472F-9D1A-6C403737FF94}" type="slidenum">
              <a:rPr lang="en-US" sz="800">
                <a:solidFill>
                  <a:srgbClr val="808080">
                    <a:lumMod val="75000"/>
                  </a:srgbClr>
                </a:solidFill>
                <a:latin typeface="Verdana" pitchFamily="34" charset="0"/>
              </a:rPr>
              <a:pPr marL="234950" indent="-234950"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808080">
                  <a:lumMod val="75000"/>
                </a:srgbClr>
              </a:solidFill>
              <a:latin typeface="Verdana" pitchFamily="34" charset="0"/>
            </a:endParaRPr>
          </a:p>
        </p:txBody>
      </p:sp>
      <p:pic>
        <p:nvPicPr>
          <p:cNvPr id="8" name="Picture 13" descr="Sg2logo_rgb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gray">
          <a:xfrm>
            <a:off x="8076973" y="6489585"/>
            <a:ext cx="606652" cy="25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gray">
          <a:xfrm>
            <a:off x="347663" y="6465253"/>
            <a:ext cx="3859213" cy="30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tIns="91440" bIns="9144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8FC2FF"/>
              </a:buClr>
              <a:buFont typeface="Wingdings" pitchFamily="2" charset="2"/>
              <a:buNone/>
              <a:defRPr/>
            </a:pPr>
            <a:r>
              <a:rPr lang="en-US" sz="800" dirty="0">
                <a:solidFill>
                  <a:srgbClr val="808080">
                    <a:lumMod val="75000"/>
                  </a:srgbClr>
                </a:solidFill>
              </a:rPr>
              <a:t>Confidential and Proprietary © 2014 Sg2</a:t>
            </a:r>
          </a:p>
        </p:txBody>
      </p:sp>
      <p:sp>
        <p:nvSpPr>
          <p:cNvPr id="10" name="Oval 9"/>
          <p:cNvSpPr/>
          <p:nvPr/>
        </p:nvSpPr>
        <p:spPr bwMode="ltGray">
          <a:xfrm flipH="1">
            <a:off x="8588375" y="854075"/>
            <a:ext cx="95250" cy="95250"/>
          </a:xfrm>
          <a:prstGeom prst="ellipse">
            <a:avLst/>
          </a:prstGeom>
          <a:solidFill>
            <a:schemeClr val="accent5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ltGray">
          <a:xfrm flipV="1">
            <a:off x="8636000" y="882175"/>
            <a:ext cx="0" cy="282257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ltGray">
          <a:xfrm>
            <a:off x="236538" y="1156018"/>
            <a:ext cx="8400256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" name="Group 12"/>
          <p:cNvGrpSpPr/>
          <p:nvPr/>
        </p:nvGrpSpPr>
        <p:grpSpPr bwMode="ltGray">
          <a:xfrm rot="10800000">
            <a:off x="188913" y="1145381"/>
            <a:ext cx="95250" cy="672703"/>
            <a:chOff x="8740775" y="1006475"/>
            <a:chExt cx="95250" cy="672703"/>
          </a:xfrm>
        </p:grpSpPr>
        <p:sp>
          <p:nvSpPr>
            <p:cNvPr id="14" name="Oval 13"/>
            <p:cNvSpPr/>
            <p:nvPr userDrawn="1"/>
          </p:nvSpPr>
          <p:spPr bwMode="ltGray">
            <a:xfrm flipH="1">
              <a:off x="8740775" y="1006475"/>
              <a:ext cx="95250" cy="952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 bwMode="ltGray">
            <a:xfrm rot="10800000">
              <a:off x="8788400" y="1034575"/>
              <a:ext cx="0" cy="644603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7992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9pPr>
    </p:titleStyle>
    <p:bodyStyle>
      <a:lvl1pPr marL="227013" indent="-227013" algn="l" rtl="0" eaLnBrk="1" fontAlgn="base" hangingPunct="1">
        <a:spcBef>
          <a:spcPts val="350"/>
        </a:spcBef>
        <a:spcAft>
          <a:spcPct val="0"/>
        </a:spcAft>
        <a:buClr>
          <a:schemeClr val="accent5"/>
        </a:buClr>
        <a:buSzPct val="100000"/>
        <a:buFont typeface="Wingdings 2" pitchFamily="18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71450" algn="l" rtl="0" eaLnBrk="1" fontAlgn="base" hangingPunct="1">
        <a:spcBef>
          <a:spcPts val="350"/>
        </a:spcBef>
        <a:spcAft>
          <a:spcPct val="0"/>
        </a:spcAft>
        <a:buClr>
          <a:schemeClr val="bg2"/>
        </a:buClr>
        <a:buSzPct val="100000"/>
        <a:buFont typeface="Wingdings 2" pitchFamily="18" charset="2"/>
        <a:buChar char=""/>
        <a:defRPr>
          <a:solidFill>
            <a:schemeClr val="tx1"/>
          </a:solidFill>
          <a:latin typeface="+mn-lt"/>
        </a:defRPr>
      </a:lvl2pPr>
      <a:lvl3pPr marL="801688" indent="-174625" algn="l" rtl="0" eaLnBrk="1" fontAlgn="base" hangingPunct="1">
        <a:spcBef>
          <a:spcPts val="350"/>
        </a:spcBef>
        <a:spcAft>
          <a:spcPct val="0"/>
        </a:spcAft>
        <a:buFont typeface="Arial" pitchFamily="34" charset="0"/>
        <a:buChar char="–"/>
        <a:defRPr sz="1700">
          <a:solidFill>
            <a:schemeClr val="tx1"/>
          </a:solidFill>
          <a:latin typeface="+mn-lt"/>
        </a:defRPr>
      </a:lvl3pPr>
      <a:lvl4pPr marL="1082675" indent="-166688" algn="l" rtl="0" eaLnBrk="1" fontAlgn="base" hangingPunct="1">
        <a:spcBef>
          <a:spcPts val="35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371600" indent="-168275" algn="l" rtl="0" eaLnBrk="1" fontAlgn="base" hangingPunct="1">
        <a:spcBef>
          <a:spcPts val="35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82880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28600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74320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20040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5950011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6" name="think-cell Slide" r:id="rId21" imgW="360" imgH="360" progId="TCLayout.ActiveDocument.1">
                  <p:embed/>
                </p:oleObj>
              </mc:Choice>
              <mc:Fallback>
                <p:oleObj name="think-cell Slide" r:id="rId21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 bwMode="auto">
          <a:xfrm>
            <a:off x="0" y="0"/>
            <a:ext cx="9144000" cy="1385888"/>
          </a:xfrm>
          <a:prstGeom prst="rect">
            <a:avLst/>
          </a:prstGeom>
          <a:solidFill>
            <a:srgbClr val="81828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6616" y="146304"/>
            <a:ext cx="83185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6616" y="1577975"/>
            <a:ext cx="8331200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sp>
        <p:nvSpPr>
          <p:cNvPr id="168976" name="Rectangle 16"/>
          <p:cNvSpPr>
            <a:spLocks noChangeArrowheads="1"/>
          </p:cNvSpPr>
          <p:nvPr/>
        </p:nvSpPr>
        <p:spPr bwMode="auto">
          <a:xfrm>
            <a:off x="4376421" y="6509546"/>
            <a:ext cx="36099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34950" indent="-234950" algn="ctr" fontAlgn="base">
              <a:spcBef>
                <a:spcPct val="50000"/>
              </a:spcBef>
              <a:spcAft>
                <a:spcPct val="0"/>
              </a:spcAft>
              <a:defRPr/>
            </a:pPr>
            <a:fld id="{78344484-2EDD-472F-9D1A-6C403737FF94}" type="slidenum">
              <a:rPr lang="en-US" sz="800">
                <a:solidFill>
                  <a:srgbClr val="808080">
                    <a:lumMod val="75000"/>
                  </a:srgbClr>
                </a:solidFill>
                <a:latin typeface="Verdana" pitchFamily="34" charset="0"/>
              </a:rPr>
              <a:pPr marL="234950" indent="-234950"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808080">
                  <a:lumMod val="75000"/>
                </a:srgbClr>
              </a:solidFill>
              <a:latin typeface="Verdana" pitchFamily="34" charset="0"/>
            </a:endParaRPr>
          </a:p>
        </p:txBody>
      </p:sp>
      <p:pic>
        <p:nvPicPr>
          <p:cNvPr id="8" name="Picture 13" descr="Sg2logo_rgb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gray">
          <a:xfrm>
            <a:off x="8076973" y="6489585"/>
            <a:ext cx="606652" cy="25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gray">
          <a:xfrm>
            <a:off x="347663" y="6465253"/>
            <a:ext cx="3859213" cy="30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tIns="91440" bIns="9144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8FC2FF"/>
              </a:buClr>
              <a:buFont typeface="Wingdings" pitchFamily="2" charset="2"/>
              <a:buNone/>
              <a:defRPr/>
            </a:pPr>
            <a:r>
              <a:rPr lang="en-US" sz="800" dirty="0">
                <a:solidFill>
                  <a:srgbClr val="808080">
                    <a:lumMod val="75000"/>
                  </a:srgbClr>
                </a:solidFill>
              </a:rPr>
              <a:t>Confidential and Proprietary © 2014 Sg2</a:t>
            </a:r>
          </a:p>
        </p:txBody>
      </p:sp>
      <p:sp>
        <p:nvSpPr>
          <p:cNvPr id="10" name="Oval 9"/>
          <p:cNvSpPr/>
          <p:nvPr/>
        </p:nvSpPr>
        <p:spPr bwMode="ltGray">
          <a:xfrm flipH="1">
            <a:off x="8588375" y="854075"/>
            <a:ext cx="95250" cy="95250"/>
          </a:xfrm>
          <a:prstGeom prst="ellipse">
            <a:avLst/>
          </a:prstGeom>
          <a:solidFill>
            <a:schemeClr val="accent5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ltGray">
          <a:xfrm flipV="1">
            <a:off x="8636000" y="882175"/>
            <a:ext cx="0" cy="282257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ltGray">
          <a:xfrm>
            <a:off x="236538" y="1156018"/>
            <a:ext cx="8400256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" name="Group 12"/>
          <p:cNvGrpSpPr/>
          <p:nvPr/>
        </p:nvGrpSpPr>
        <p:grpSpPr bwMode="ltGray">
          <a:xfrm rot="10800000">
            <a:off x="188913" y="1145381"/>
            <a:ext cx="95250" cy="672703"/>
            <a:chOff x="8740775" y="1006475"/>
            <a:chExt cx="95250" cy="672703"/>
          </a:xfrm>
        </p:grpSpPr>
        <p:sp>
          <p:nvSpPr>
            <p:cNvPr id="14" name="Oval 13"/>
            <p:cNvSpPr/>
            <p:nvPr userDrawn="1"/>
          </p:nvSpPr>
          <p:spPr bwMode="ltGray">
            <a:xfrm flipH="1">
              <a:off x="8740775" y="1006475"/>
              <a:ext cx="95250" cy="952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 bwMode="ltGray">
            <a:xfrm rot="10800000">
              <a:off x="8788400" y="1034575"/>
              <a:ext cx="0" cy="644603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2513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9pPr>
    </p:titleStyle>
    <p:bodyStyle>
      <a:lvl1pPr marL="227013" indent="-227013" algn="l" rtl="0" eaLnBrk="1" fontAlgn="base" hangingPunct="1">
        <a:spcBef>
          <a:spcPts val="350"/>
        </a:spcBef>
        <a:spcAft>
          <a:spcPct val="0"/>
        </a:spcAft>
        <a:buClr>
          <a:schemeClr val="accent5"/>
        </a:buClr>
        <a:buSzPct val="100000"/>
        <a:buFont typeface="Wingdings 2" pitchFamily="18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71450" algn="l" rtl="0" eaLnBrk="1" fontAlgn="base" hangingPunct="1">
        <a:spcBef>
          <a:spcPts val="350"/>
        </a:spcBef>
        <a:spcAft>
          <a:spcPct val="0"/>
        </a:spcAft>
        <a:buClr>
          <a:schemeClr val="bg2"/>
        </a:buClr>
        <a:buSzPct val="100000"/>
        <a:buFont typeface="Wingdings 2" pitchFamily="18" charset="2"/>
        <a:buChar char=""/>
        <a:defRPr>
          <a:solidFill>
            <a:schemeClr val="tx1"/>
          </a:solidFill>
          <a:latin typeface="+mn-lt"/>
        </a:defRPr>
      </a:lvl2pPr>
      <a:lvl3pPr marL="801688" indent="-174625" algn="l" rtl="0" eaLnBrk="1" fontAlgn="base" hangingPunct="1">
        <a:spcBef>
          <a:spcPts val="350"/>
        </a:spcBef>
        <a:spcAft>
          <a:spcPct val="0"/>
        </a:spcAft>
        <a:buFont typeface="Arial" pitchFamily="34" charset="0"/>
        <a:buChar char="–"/>
        <a:defRPr sz="1700">
          <a:solidFill>
            <a:schemeClr val="tx1"/>
          </a:solidFill>
          <a:latin typeface="+mn-lt"/>
        </a:defRPr>
      </a:lvl3pPr>
      <a:lvl4pPr marL="1082675" indent="-166688" algn="l" rtl="0" eaLnBrk="1" fontAlgn="base" hangingPunct="1">
        <a:spcBef>
          <a:spcPts val="35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371600" indent="-168275" algn="l" rtl="0" eaLnBrk="1" fontAlgn="base" hangingPunct="1">
        <a:spcBef>
          <a:spcPts val="35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82880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28600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74320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20040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0602821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9" name="think-cell Slide" r:id="rId21" imgW="360" imgH="360" progId="TCLayout.ActiveDocument.1">
                  <p:embed/>
                </p:oleObj>
              </mc:Choice>
              <mc:Fallback>
                <p:oleObj name="think-cell Slide" r:id="rId21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 bwMode="auto">
          <a:xfrm>
            <a:off x="0" y="0"/>
            <a:ext cx="9144000" cy="1385888"/>
          </a:xfrm>
          <a:prstGeom prst="rect">
            <a:avLst/>
          </a:prstGeom>
          <a:solidFill>
            <a:srgbClr val="81828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6616" y="146304"/>
            <a:ext cx="83185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6616" y="1577975"/>
            <a:ext cx="8331200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sp>
        <p:nvSpPr>
          <p:cNvPr id="168976" name="Rectangle 16"/>
          <p:cNvSpPr>
            <a:spLocks noChangeArrowheads="1"/>
          </p:cNvSpPr>
          <p:nvPr/>
        </p:nvSpPr>
        <p:spPr bwMode="auto">
          <a:xfrm>
            <a:off x="4376421" y="6509546"/>
            <a:ext cx="36099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34950" indent="-234950" algn="ctr" fontAlgn="base">
              <a:spcBef>
                <a:spcPct val="50000"/>
              </a:spcBef>
              <a:spcAft>
                <a:spcPct val="0"/>
              </a:spcAft>
              <a:defRPr/>
            </a:pPr>
            <a:fld id="{78344484-2EDD-472F-9D1A-6C403737FF94}" type="slidenum">
              <a:rPr lang="en-US" sz="800">
                <a:solidFill>
                  <a:srgbClr val="808080">
                    <a:lumMod val="75000"/>
                  </a:srgbClr>
                </a:solidFill>
                <a:latin typeface="Verdana" pitchFamily="34" charset="0"/>
              </a:rPr>
              <a:pPr marL="234950" indent="-234950"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808080">
                  <a:lumMod val="75000"/>
                </a:srgbClr>
              </a:solidFill>
              <a:latin typeface="Verdana" pitchFamily="34" charset="0"/>
            </a:endParaRPr>
          </a:p>
        </p:txBody>
      </p:sp>
      <p:pic>
        <p:nvPicPr>
          <p:cNvPr id="8" name="Picture 13" descr="Sg2logo_rgb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gray">
          <a:xfrm>
            <a:off x="8076973" y="6489585"/>
            <a:ext cx="606652" cy="25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gray">
          <a:xfrm>
            <a:off x="347663" y="6465253"/>
            <a:ext cx="3859213" cy="30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tIns="91440" bIns="9144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8FC2FF"/>
              </a:buClr>
              <a:buFont typeface="Wingdings" pitchFamily="2" charset="2"/>
              <a:buNone/>
              <a:defRPr/>
            </a:pPr>
            <a:r>
              <a:rPr lang="en-US" sz="800" dirty="0">
                <a:solidFill>
                  <a:srgbClr val="808080">
                    <a:lumMod val="75000"/>
                  </a:srgbClr>
                </a:solidFill>
              </a:rPr>
              <a:t>Confidential and Proprietary © 2014 Sg2</a:t>
            </a:r>
          </a:p>
        </p:txBody>
      </p:sp>
      <p:sp>
        <p:nvSpPr>
          <p:cNvPr id="10" name="Oval 9"/>
          <p:cNvSpPr/>
          <p:nvPr/>
        </p:nvSpPr>
        <p:spPr bwMode="ltGray">
          <a:xfrm flipH="1">
            <a:off x="8588375" y="854075"/>
            <a:ext cx="95250" cy="95250"/>
          </a:xfrm>
          <a:prstGeom prst="ellipse">
            <a:avLst/>
          </a:prstGeom>
          <a:solidFill>
            <a:schemeClr val="accent5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ltGray">
          <a:xfrm flipV="1">
            <a:off x="8636000" y="882175"/>
            <a:ext cx="0" cy="282257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ltGray">
          <a:xfrm>
            <a:off x="236538" y="1156018"/>
            <a:ext cx="8400256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" name="Group 12"/>
          <p:cNvGrpSpPr/>
          <p:nvPr/>
        </p:nvGrpSpPr>
        <p:grpSpPr bwMode="ltGray">
          <a:xfrm rot="10800000">
            <a:off x="188913" y="1145381"/>
            <a:ext cx="95250" cy="672703"/>
            <a:chOff x="8740775" y="1006475"/>
            <a:chExt cx="95250" cy="672703"/>
          </a:xfrm>
        </p:grpSpPr>
        <p:sp>
          <p:nvSpPr>
            <p:cNvPr id="14" name="Oval 13"/>
            <p:cNvSpPr/>
            <p:nvPr userDrawn="1"/>
          </p:nvSpPr>
          <p:spPr bwMode="ltGray">
            <a:xfrm flipH="1">
              <a:off x="8740775" y="1006475"/>
              <a:ext cx="95250" cy="952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 bwMode="ltGray">
            <a:xfrm rot="10800000">
              <a:off x="8788400" y="1034575"/>
              <a:ext cx="0" cy="644603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7935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9pPr>
    </p:titleStyle>
    <p:bodyStyle>
      <a:lvl1pPr marL="227013" indent="-227013" algn="l" rtl="0" eaLnBrk="1" fontAlgn="base" hangingPunct="1">
        <a:spcBef>
          <a:spcPts val="350"/>
        </a:spcBef>
        <a:spcAft>
          <a:spcPct val="0"/>
        </a:spcAft>
        <a:buClr>
          <a:schemeClr val="accent5"/>
        </a:buClr>
        <a:buSzPct val="100000"/>
        <a:buFont typeface="Wingdings 2" pitchFamily="18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71450" algn="l" rtl="0" eaLnBrk="1" fontAlgn="base" hangingPunct="1">
        <a:spcBef>
          <a:spcPts val="350"/>
        </a:spcBef>
        <a:spcAft>
          <a:spcPct val="0"/>
        </a:spcAft>
        <a:buClr>
          <a:schemeClr val="bg2"/>
        </a:buClr>
        <a:buSzPct val="100000"/>
        <a:buFont typeface="Wingdings 2" pitchFamily="18" charset="2"/>
        <a:buChar char=""/>
        <a:defRPr>
          <a:solidFill>
            <a:schemeClr val="tx1"/>
          </a:solidFill>
          <a:latin typeface="+mn-lt"/>
        </a:defRPr>
      </a:lvl2pPr>
      <a:lvl3pPr marL="801688" indent="-174625" algn="l" rtl="0" eaLnBrk="1" fontAlgn="base" hangingPunct="1">
        <a:spcBef>
          <a:spcPts val="350"/>
        </a:spcBef>
        <a:spcAft>
          <a:spcPct val="0"/>
        </a:spcAft>
        <a:buFont typeface="Arial" pitchFamily="34" charset="0"/>
        <a:buChar char="–"/>
        <a:defRPr sz="1700">
          <a:solidFill>
            <a:schemeClr val="tx1"/>
          </a:solidFill>
          <a:latin typeface="+mn-lt"/>
        </a:defRPr>
      </a:lvl3pPr>
      <a:lvl4pPr marL="1082675" indent="-166688" algn="l" rtl="0" eaLnBrk="1" fontAlgn="base" hangingPunct="1">
        <a:spcBef>
          <a:spcPts val="35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371600" indent="-168275" algn="l" rtl="0" eaLnBrk="1" fontAlgn="base" hangingPunct="1">
        <a:spcBef>
          <a:spcPts val="35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82880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28600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74320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20040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2962495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2" name="think-cell Slide" r:id="rId20" imgW="360" imgH="360" progId="TCLayout.ActiveDocument.1">
                  <p:embed/>
                </p:oleObj>
              </mc:Choice>
              <mc:Fallback>
                <p:oleObj name="think-cell Slide" r:id="rId20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 bwMode="auto">
          <a:xfrm>
            <a:off x="0" y="0"/>
            <a:ext cx="9144000" cy="1385888"/>
          </a:xfrm>
          <a:prstGeom prst="rect">
            <a:avLst/>
          </a:prstGeom>
          <a:solidFill>
            <a:srgbClr val="81828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6616" y="146304"/>
            <a:ext cx="83185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6616" y="1577975"/>
            <a:ext cx="8331200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sp>
        <p:nvSpPr>
          <p:cNvPr id="168976" name="Rectangle 16"/>
          <p:cNvSpPr>
            <a:spLocks noChangeArrowheads="1"/>
          </p:cNvSpPr>
          <p:nvPr/>
        </p:nvSpPr>
        <p:spPr bwMode="auto">
          <a:xfrm>
            <a:off x="4376421" y="6509546"/>
            <a:ext cx="36099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34950" indent="-234950" algn="ctr" fontAlgn="base">
              <a:spcBef>
                <a:spcPct val="50000"/>
              </a:spcBef>
              <a:spcAft>
                <a:spcPct val="0"/>
              </a:spcAft>
              <a:defRPr/>
            </a:pPr>
            <a:fld id="{78344484-2EDD-472F-9D1A-6C403737FF94}" type="slidenum">
              <a:rPr lang="en-US" sz="800">
                <a:solidFill>
                  <a:srgbClr val="808080">
                    <a:lumMod val="75000"/>
                  </a:srgbClr>
                </a:solidFill>
                <a:latin typeface="Verdana" pitchFamily="34" charset="0"/>
              </a:rPr>
              <a:pPr marL="234950" indent="-234950"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808080">
                  <a:lumMod val="75000"/>
                </a:srgbClr>
              </a:solidFill>
              <a:latin typeface="Verdana" pitchFamily="34" charset="0"/>
            </a:endParaRPr>
          </a:p>
        </p:txBody>
      </p:sp>
      <p:pic>
        <p:nvPicPr>
          <p:cNvPr id="8" name="Picture 13" descr="Sg2logo_rgb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gray">
          <a:xfrm>
            <a:off x="8076973" y="6489585"/>
            <a:ext cx="606652" cy="25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gray">
          <a:xfrm>
            <a:off x="347663" y="6465253"/>
            <a:ext cx="3859213" cy="30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tIns="91440" bIns="9144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8FC2FF"/>
              </a:buClr>
              <a:buFont typeface="Wingdings" pitchFamily="2" charset="2"/>
              <a:buNone/>
              <a:defRPr/>
            </a:pPr>
            <a:r>
              <a:rPr lang="en-US" sz="800" dirty="0">
                <a:solidFill>
                  <a:srgbClr val="808080">
                    <a:lumMod val="75000"/>
                  </a:srgbClr>
                </a:solidFill>
              </a:rPr>
              <a:t>Confidential and Proprietary © 2014 Sg2</a:t>
            </a:r>
          </a:p>
        </p:txBody>
      </p:sp>
      <p:sp>
        <p:nvSpPr>
          <p:cNvPr id="10" name="Oval 9"/>
          <p:cNvSpPr/>
          <p:nvPr/>
        </p:nvSpPr>
        <p:spPr bwMode="ltGray">
          <a:xfrm flipH="1">
            <a:off x="8588375" y="854075"/>
            <a:ext cx="95250" cy="95250"/>
          </a:xfrm>
          <a:prstGeom prst="ellipse">
            <a:avLst/>
          </a:prstGeom>
          <a:solidFill>
            <a:schemeClr val="accent5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ltGray">
          <a:xfrm flipV="1">
            <a:off x="8636000" y="882175"/>
            <a:ext cx="0" cy="282257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ltGray">
          <a:xfrm>
            <a:off x="236538" y="1156018"/>
            <a:ext cx="8400256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" name="Group 12"/>
          <p:cNvGrpSpPr/>
          <p:nvPr/>
        </p:nvGrpSpPr>
        <p:grpSpPr bwMode="ltGray">
          <a:xfrm rot="10800000">
            <a:off x="188913" y="1145381"/>
            <a:ext cx="95250" cy="672703"/>
            <a:chOff x="8740775" y="1006475"/>
            <a:chExt cx="95250" cy="672703"/>
          </a:xfrm>
        </p:grpSpPr>
        <p:sp>
          <p:nvSpPr>
            <p:cNvPr id="14" name="Oval 13"/>
            <p:cNvSpPr/>
            <p:nvPr userDrawn="1"/>
          </p:nvSpPr>
          <p:spPr bwMode="ltGray">
            <a:xfrm flipH="1">
              <a:off x="8740775" y="1006475"/>
              <a:ext cx="95250" cy="952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 bwMode="ltGray">
            <a:xfrm rot="10800000">
              <a:off x="8788400" y="1034575"/>
              <a:ext cx="0" cy="644603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extBox 1"/>
          <p:cNvSpPr txBox="1"/>
          <p:nvPr/>
        </p:nvSpPr>
        <p:spPr>
          <a:xfrm>
            <a:off x="6934200" y="0"/>
            <a:ext cx="2178424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rgbClr val="FF9400"/>
              </a:buClr>
              <a:buFont typeface="Wingdings 2" pitchFamily="18" charset="2"/>
              <a:buNone/>
            </a:pPr>
            <a:r>
              <a:rPr lang="en-US" sz="1400" b="1" dirty="0">
                <a:solidFill>
                  <a:srgbClr val="FF0000"/>
                </a:solidFill>
              </a:rPr>
              <a:t>DISCUSSION DRAFT</a:t>
            </a:r>
          </a:p>
        </p:txBody>
      </p:sp>
    </p:spTree>
    <p:extLst>
      <p:ext uri="{BB962C8B-B14F-4D97-AF65-F5344CB8AC3E}">
        <p14:creationId xmlns:p14="http://schemas.microsoft.com/office/powerpoint/2010/main" val="237484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9pPr>
    </p:titleStyle>
    <p:bodyStyle>
      <a:lvl1pPr marL="227013" indent="-227013" algn="l" rtl="0" eaLnBrk="1" fontAlgn="base" hangingPunct="1">
        <a:spcBef>
          <a:spcPts val="350"/>
        </a:spcBef>
        <a:spcAft>
          <a:spcPct val="0"/>
        </a:spcAft>
        <a:buClr>
          <a:schemeClr val="accent5"/>
        </a:buClr>
        <a:buSzPct val="100000"/>
        <a:buFont typeface="Wingdings 2" pitchFamily="18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71450" algn="l" rtl="0" eaLnBrk="1" fontAlgn="base" hangingPunct="1">
        <a:spcBef>
          <a:spcPts val="350"/>
        </a:spcBef>
        <a:spcAft>
          <a:spcPct val="0"/>
        </a:spcAft>
        <a:buClr>
          <a:schemeClr val="bg2"/>
        </a:buClr>
        <a:buSzPct val="100000"/>
        <a:buFont typeface="Wingdings 2" pitchFamily="18" charset="2"/>
        <a:buChar char=""/>
        <a:defRPr>
          <a:solidFill>
            <a:schemeClr val="tx1"/>
          </a:solidFill>
          <a:latin typeface="+mn-lt"/>
        </a:defRPr>
      </a:lvl2pPr>
      <a:lvl3pPr marL="801688" indent="-174625" algn="l" rtl="0" eaLnBrk="1" fontAlgn="base" hangingPunct="1">
        <a:spcBef>
          <a:spcPts val="350"/>
        </a:spcBef>
        <a:spcAft>
          <a:spcPct val="0"/>
        </a:spcAft>
        <a:buFont typeface="Arial" pitchFamily="34" charset="0"/>
        <a:buChar char="–"/>
        <a:defRPr sz="1700">
          <a:solidFill>
            <a:schemeClr val="tx1"/>
          </a:solidFill>
          <a:latin typeface="+mn-lt"/>
        </a:defRPr>
      </a:lvl3pPr>
      <a:lvl4pPr marL="1082675" indent="-166688" algn="l" rtl="0" eaLnBrk="1" fontAlgn="base" hangingPunct="1">
        <a:spcBef>
          <a:spcPts val="35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371600" indent="-168275" algn="l" rtl="0" eaLnBrk="1" fontAlgn="base" hangingPunct="1">
        <a:spcBef>
          <a:spcPts val="35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82880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28600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74320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20040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2499908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7" name="think-cell Slide" r:id="rId21" imgW="360" imgH="360" progId="TCLayout.ActiveDocument.1">
                  <p:embed/>
                </p:oleObj>
              </mc:Choice>
              <mc:Fallback>
                <p:oleObj name="think-cell Slide" r:id="rId21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 bwMode="auto">
          <a:xfrm>
            <a:off x="0" y="0"/>
            <a:ext cx="9144000" cy="1385888"/>
          </a:xfrm>
          <a:prstGeom prst="rect">
            <a:avLst/>
          </a:prstGeom>
          <a:solidFill>
            <a:srgbClr val="81828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6616" y="146304"/>
            <a:ext cx="83185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6616" y="1577975"/>
            <a:ext cx="8331200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sp>
        <p:nvSpPr>
          <p:cNvPr id="168976" name="Rectangle 16"/>
          <p:cNvSpPr>
            <a:spLocks noChangeArrowheads="1"/>
          </p:cNvSpPr>
          <p:nvPr/>
        </p:nvSpPr>
        <p:spPr bwMode="auto">
          <a:xfrm>
            <a:off x="4376421" y="6509546"/>
            <a:ext cx="36099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34950" indent="-234950" algn="ctr" fontAlgn="base">
              <a:spcBef>
                <a:spcPct val="50000"/>
              </a:spcBef>
              <a:spcAft>
                <a:spcPct val="0"/>
              </a:spcAft>
              <a:defRPr/>
            </a:pPr>
            <a:fld id="{78344484-2EDD-472F-9D1A-6C403737FF94}" type="slidenum">
              <a:rPr lang="en-US" sz="800">
                <a:solidFill>
                  <a:srgbClr val="808080">
                    <a:lumMod val="75000"/>
                  </a:srgbClr>
                </a:solidFill>
                <a:latin typeface="Verdana" pitchFamily="34" charset="0"/>
              </a:rPr>
              <a:pPr marL="234950" indent="-234950"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808080">
                  <a:lumMod val="75000"/>
                </a:srgbClr>
              </a:solidFill>
              <a:latin typeface="Verdana" pitchFamily="34" charset="0"/>
            </a:endParaRPr>
          </a:p>
        </p:txBody>
      </p:sp>
      <p:pic>
        <p:nvPicPr>
          <p:cNvPr id="8" name="Picture 13" descr="Sg2logo_rgb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gray">
          <a:xfrm>
            <a:off x="8076973" y="6489585"/>
            <a:ext cx="606652" cy="25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gray">
          <a:xfrm>
            <a:off x="347663" y="6465253"/>
            <a:ext cx="3859213" cy="30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tIns="91440" bIns="9144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8FC2FF"/>
              </a:buClr>
              <a:buFont typeface="Wingdings" pitchFamily="2" charset="2"/>
              <a:buNone/>
              <a:defRPr/>
            </a:pPr>
            <a:r>
              <a:rPr lang="en-US" sz="800" dirty="0">
                <a:solidFill>
                  <a:srgbClr val="808080">
                    <a:lumMod val="75000"/>
                  </a:srgbClr>
                </a:solidFill>
              </a:rPr>
              <a:t>Confidential and Proprietary © 2014 Sg2</a:t>
            </a:r>
          </a:p>
        </p:txBody>
      </p:sp>
      <p:sp>
        <p:nvSpPr>
          <p:cNvPr id="10" name="Oval 9"/>
          <p:cNvSpPr/>
          <p:nvPr/>
        </p:nvSpPr>
        <p:spPr bwMode="ltGray">
          <a:xfrm flipH="1">
            <a:off x="8588375" y="854075"/>
            <a:ext cx="95250" cy="95250"/>
          </a:xfrm>
          <a:prstGeom prst="ellipse">
            <a:avLst/>
          </a:prstGeom>
          <a:solidFill>
            <a:schemeClr val="accent5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ltGray">
          <a:xfrm flipV="1">
            <a:off x="8636000" y="882175"/>
            <a:ext cx="0" cy="282257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ltGray">
          <a:xfrm>
            <a:off x="236538" y="1156018"/>
            <a:ext cx="8400256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" name="Group 12"/>
          <p:cNvGrpSpPr/>
          <p:nvPr/>
        </p:nvGrpSpPr>
        <p:grpSpPr bwMode="ltGray">
          <a:xfrm rot="10800000">
            <a:off x="188913" y="1145381"/>
            <a:ext cx="95250" cy="672703"/>
            <a:chOff x="8740775" y="1006475"/>
            <a:chExt cx="95250" cy="672703"/>
          </a:xfrm>
        </p:grpSpPr>
        <p:sp>
          <p:nvSpPr>
            <p:cNvPr id="14" name="Oval 13"/>
            <p:cNvSpPr/>
            <p:nvPr userDrawn="1"/>
          </p:nvSpPr>
          <p:spPr bwMode="ltGray">
            <a:xfrm flipH="1">
              <a:off x="8740775" y="1006475"/>
              <a:ext cx="95250" cy="952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 bwMode="ltGray">
            <a:xfrm rot="10800000">
              <a:off x="8788400" y="1034575"/>
              <a:ext cx="0" cy="644603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7139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9pPr>
    </p:titleStyle>
    <p:bodyStyle>
      <a:lvl1pPr marL="227013" indent="-227013" algn="l" rtl="0" eaLnBrk="1" fontAlgn="base" hangingPunct="1">
        <a:spcBef>
          <a:spcPts val="350"/>
        </a:spcBef>
        <a:spcAft>
          <a:spcPct val="0"/>
        </a:spcAft>
        <a:buClr>
          <a:schemeClr val="accent5"/>
        </a:buClr>
        <a:buSzPct val="100000"/>
        <a:buFont typeface="Wingdings 2" pitchFamily="18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71450" algn="l" rtl="0" eaLnBrk="1" fontAlgn="base" hangingPunct="1">
        <a:spcBef>
          <a:spcPts val="350"/>
        </a:spcBef>
        <a:spcAft>
          <a:spcPct val="0"/>
        </a:spcAft>
        <a:buClr>
          <a:schemeClr val="bg2"/>
        </a:buClr>
        <a:buSzPct val="100000"/>
        <a:buFont typeface="Wingdings 2" pitchFamily="18" charset="2"/>
        <a:buChar char=""/>
        <a:defRPr>
          <a:solidFill>
            <a:schemeClr val="tx1"/>
          </a:solidFill>
          <a:latin typeface="+mn-lt"/>
        </a:defRPr>
      </a:lvl2pPr>
      <a:lvl3pPr marL="801688" indent="-174625" algn="l" rtl="0" eaLnBrk="1" fontAlgn="base" hangingPunct="1">
        <a:spcBef>
          <a:spcPts val="350"/>
        </a:spcBef>
        <a:spcAft>
          <a:spcPct val="0"/>
        </a:spcAft>
        <a:buFont typeface="Arial" pitchFamily="34" charset="0"/>
        <a:buChar char="–"/>
        <a:defRPr sz="1700">
          <a:solidFill>
            <a:schemeClr val="tx1"/>
          </a:solidFill>
          <a:latin typeface="+mn-lt"/>
        </a:defRPr>
      </a:lvl3pPr>
      <a:lvl4pPr marL="1082675" indent="-166688" algn="l" rtl="0" eaLnBrk="1" fontAlgn="base" hangingPunct="1">
        <a:spcBef>
          <a:spcPts val="35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371600" indent="-168275" algn="l" rtl="0" eaLnBrk="1" fontAlgn="base" hangingPunct="1">
        <a:spcBef>
          <a:spcPts val="35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82880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28600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74320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20040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2.emf"/><Relationship Id="rId2" Type="http://schemas.openxmlformats.org/officeDocument/2006/relationships/tags" Target="../tags/tag1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0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16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9.png"/><Relationship Id="rId2" Type="http://schemas.openxmlformats.org/officeDocument/2006/relationships/tags" Target="../tags/tag2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42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4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chart" Target="../charts/chart5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4" y="0"/>
            <a:ext cx="8873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5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Sg2’s Views on the Direction of Value-Based 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8305800" cy="5180893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1600"/>
              </a:spcBef>
              <a:buNone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Narrow/tiered networks are here to stay, but they will evolve.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Accountable Care Organization will continue, but the models will become more prospective.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Payer/provider convergence is inevitable, but it will take many paths.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Bundled payment is ultimately an “inside play.”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Price transparency is coming soon,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but its impact will take time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Clinically Integrated Networks provides virtual relationships to improve quality, System of CARE, and more.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59080" y="1463040"/>
            <a:ext cx="502920" cy="502920"/>
          </a:xfrm>
          <a:prstGeom prst="ellipse">
            <a:avLst/>
          </a:prstGeom>
          <a:solidFill>
            <a:schemeClr val="accent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ts val="350"/>
              </a:spcBef>
              <a:buClr>
                <a:srgbClr val="FF9400"/>
              </a:buClr>
            </a:pPr>
            <a:r>
              <a:rPr lang="en-US" sz="3200" dirty="0" smtClean="0">
                <a:solidFill>
                  <a:schemeClr val="bg1"/>
                </a:solidFill>
              </a:rPr>
              <a:t>1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59080" y="2395728"/>
            <a:ext cx="502920" cy="502920"/>
          </a:xfrm>
          <a:prstGeom prst="ellipse">
            <a:avLst/>
          </a:prstGeom>
          <a:solidFill>
            <a:schemeClr val="accent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ts val="350"/>
              </a:spcBef>
              <a:buClr>
                <a:srgbClr val="FF9400"/>
              </a:buClr>
            </a:pPr>
            <a:r>
              <a:rPr lang="en-US" sz="3200" dirty="0" smtClean="0">
                <a:solidFill>
                  <a:schemeClr val="bg1"/>
                </a:solidFill>
              </a:rPr>
              <a:t>2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59080" y="3310128"/>
            <a:ext cx="502920" cy="502920"/>
          </a:xfrm>
          <a:prstGeom prst="ellipse">
            <a:avLst/>
          </a:prstGeom>
          <a:solidFill>
            <a:schemeClr val="accent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ts val="350"/>
              </a:spcBef>
              <a:buClr>
                <a:srgbClr val="FF9400"/>
              </a:buClr>
            </a:pPr>
            <a:r>
              <a:rPr lang="en-US" sz="3200" dirty="0" smtClean="0">
                <a:solidFill>
                  <a:schemeClr val="bg1"/>
                </a:solidFill>
              </a:rPr>
              <a:t>3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59080" y="4081780"/>
            <a:ext cx="502920" cy="502920"/>
          </a:xfrm>
          <a:prstGeom prst="ellipse">
            <a:avLst/>
          </a:prstGeom>
          <a:solidFill>
            <a:schemeClr val="accent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ts val="350"/>
              </a:spcBef>
              <a:buClr>
                <a:srgbClr val="FF9400"/>
              </a:buClr>
            </a:pPr>
            <a:r>
              <a:rPr lang="en-US" sz="3200" dirty="0" smtClean="0">
                <a:solidFill>
                  <a:schemeClr val="bg1"/>
                </a:solidFill>
              </a:rPr>
              <a:t>4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46888" y="4813428"/>
            <a:ext cx="502920" cy="502920"/>
          </a:xfrm>
          <a:prstGeom prst="ellipse">
            <a:avLst/>
          </a:prstGeom>
          <a:solidFill>
            <a:schemeClr val="accent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ts val="350"/>
              </a:spcBef>
              <a:buClr>
                <a:srgbClr val="FF9400"/>
              </a:buClr>
            </a:pPr>
            <a:r>
              <a:rPr lang="en-US" sz="3200" dirty="0" smtClean="0">
                <a:solidFill>
                  <a:schemeClr val="bg1"/>
                </a:solidFill>
              </a:rPr>
              <a:t>5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52984" y="5709222"/>
            <a:ext cx="502920" cy="502920"/>
          </a:xfrm>
          <a:prstGeom prst="ellipse">
            <a:avLst/>
          </a:prstGeom>
          <a:solidFill>
            <a:schemeClr val="accent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ts val="350"/>
              </a:spcBef>
              <a:buClr>
                <a:srgbClr val="FF9400"/>
              </a:buClr>
            </a:pPr>
            <a:r>
              <a:rPr lang="en-US" sz="3200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6459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uiExpand="1" animBg="1"/>
      <p:bldP spid="13" grpId="0" uiExpand="1" animBg="1"/>
      <p:bldP spid="14" grpId="0" uiExpand="1" animBg="1"/>
      <p:bldP spid="15" grpId="0" uiExpand="1" animBg="1"/>
      <p:bldP spid="1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 bwMode="auto">
          <a:xfrm>
            <a:off x="4284178" y="5206910"/>
            <a:ext cx="1305872" cy="1684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46304"/>
            <a:ext cx="8318500" cy="958850"/>
          </a:xfrm>
        </p:spPr>
        <p:txBody>
          <a:bodyPr/>
          <a:lstStyle/>
          <a:p>
            <a:r>
              <a:rPr lang="en-US" dirty="0" smtClean="0"/>
              <a:t>Has The Accountable Care Organization Model       Run Its Course?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20480" y="2371494"/>
            <a:ext cx="2438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FF9400"/>
                </a:solidFill>
                <a:latin typeface="Arial"/>
              </a:rPr>
              <a:t>Revert to volume-based model</a:t>
            </a:r>
            <a:endParaRPr lang="en-US" sz="1800" b="0" dirty="0">
              <a:solidFill>
                <a:srgbClr val="FF9400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0480" y="3679381"/>
            <a:ext cx="2438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FF9400"/>
                </a:solidFill>
                <a:latin typeface="Arial"/>
              </a:rPr>
              <a:t>Accelerate toward full-bore risk</a:t>
            </a:r>
            <a:endParaRPr lang="en-US" sz="1800" b="0" dirty="0">
              <a:solidFill>
                <a:srgbClr val="FF9400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0480" y="5029603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FF9400"/>
                </a:solidFill>
                <a:latin typeface="Arial"/>
              </a:rPr>
              <a:t>Mixed model?</a:t>
            </a:r>
            <a:endParaRPr lang="en-US" sz="1800" b="0" dirty="0">
              <a:solidFill>
                <a:srgbClr val="FF9400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7955" y="2237000"/>
            <a:ext cx="357835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FF940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Arial"/>
              </a:rPr>
              <a:t>Elusive</a:t>
            </a:r>
            <a:r>
              <a:rPr lang="en-US" sz="1800" b="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  <a:latin typeface="Arial"/>
              </a:rPr>
              <a:t>economics of shared savings</a:t>
            </a:r>
            <a:endParaRPr lang="en-US" sz="1800" b="0" strike="sngStrike" dirty="0" smtClean="0">
              <a:solidFill>
                <a:srgbClr val="FF0000"/>
              </a:solidFill>
              <a:latin typeface="Arial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FF940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Arial"/>
              </a:rPr>
              <a:t>“Leakage” in open access model a fatal flaw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FF940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Arial"/>
              </a:rPr>
              <a:t>Claims data lag slows improvement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FF940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Arial"/>
              </a:rPr>
              <a:t>Idealism mixed up with power politics of local markets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80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2" y="4941245"/>
            <a:ext cx="395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0" i="1" dirty="0" smtClean="0">
                <a:solidFill>
                  <a:srgbClr val="FF9400"/>
                </a:solidFill>
                <a:latin typeface="Arial"/>
              </a:rPr>
              <a:t>SO NOW WHAT?</a:t>
            </a:r>
            <a:endParaRPr lang="en-US" sz="2800" b="0" i="1" dirty="0">
              <a:solidFill>
                <a:srgbClr val="FF9400"/>
              </a:solidFill>
              <a:latin typeface="Arial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4207265" y="5129895"/>
            <a:ext cx="153825" cy="153825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/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518320" y="5141480"/>
            <a:ext cx="142240" cy="142240"/>
          </a:xfrm>
          <a:prstGeom prst="ellipse">
            <a:avLst/>
          </a:prstGeom>
          <a:solidFill>
            <a:schemeClr val="accent5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/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518320" y="3931426"/>
            <a:ext cx="142240" cy="142240"/>
          </a:xfrm>
          <a:prstGeom prst="ellipse">
            <a:avLst/>
          </a:prstGeom>
          <a:solidFill>
            <a:schemeClr val="accent5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/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518320" y="2586878"/>
            <a:ext cx="142240" cy="142240"/>
          </a:xfrm>
          <a:prstGeom prst="ellipse">
            <a:avLst/>
          </a:prstGeom>
          <a:solidFill>
            <a:schemeClr val="accent5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/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5590050" y="2657998"/>
            <a:ext cx="0" cy="2554602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3025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>
          <a:xfrm>
            <a:off x="356616" y="3498348"/>
            <a:ext cx="186848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dirty="0">
                <a:solidFill>
                  <a:srgbClr val="FF9400"/>
                </a:solidFill>
              </a:rPr>
              <a:t>Primary </a:t>
            </a:r>
            <a:r>
              <a:rPr lang="en-US" sz="1100" dirty="0" smtClean="0">
                <a:solidFill>
                  <a:srgbClr val="FF9400"/>
                </a:solidFill>
              </a:rPr>
              <a:t>Physician </a:t>
            </a:r>
            <a:r>
              <a:rPr lang="en-US" sz="1100" b="0" dirty="0" smtClean="0">
                <a:solidFill>
                  <a:srgbClr val="808080">
                    <a:lumMod val="50000"/>
                  </a:srgbClr>
                </a:solidFill>
              </a:rPr>
              <a:t>Patient’s </a:t>
            </a:r>
            <a:r>
              <a:rPr lang="en-US" sz="1100" b="0" dirty="0">
                <a:solidFill>
                  <a:srgbClr val="808080">
                    <a:lumMod val="50000"/>
                  </a:srgbClr>
                </a:solidFill>
              </a:rPr>
              <a:t>principal care </a:t>
            </a:r>
            <a:r>
              <a:rPr lang="en-US" sz="1100" b="0" dirty="0" smtClean="0">
                <a:solidFill>
                  <a:srgbClr val="808080">
                    <a:lumMod val="50000"/>
                  </a:srgbClr>
                </a:solidFill>
              </a:rPr>
              <a:t>giver may </a:t>
            </a:r>
            <a:r>
              <a:rPr lang="en-US" sz="1100" b="0" dirty="0">
                <a:solidFill>
                  <a:srgbClr val="808080">
                    <a:lumMod val="50000"/>
                  </a:srgbClr>
                </a:solidFill>
              </a:rPr>
              <a:t>be PCP or specialist depending upon patient disease </a:t>
            </a:r>
            <a:r>
              <a:rPr lang="en-US" sz="1100" b="0" dirty="0" smtClean="0">
                <a:solidFill>
                  <a:srgbClr val="808080">
                    <a:lumMod val="50000"/>
                  </a:srgbClr>
                </a:solidFill>
              </a:rPr>
              <a:t>profile.</a:t>
            </a:r>
            <a:endParaRPr lang="en-US" sz="1100" b="0" dirty="0">
              <a:solidFill>
                <a:srgbClr val="808080">
                  <a:lumMod val="50000"/>
                </a:srgbClr>
              </a:solidFill>
            </a:endParaRPr>
          </a:p>
        </p:txBody>
      </p:sp>
      <p:grpSp>
        <p:nvGrpSpPr>
          <p:cNvPr id="100" name="Group 99"/>
          <p:cNvGrpSpPr/>
          <p:nvPr/>
        </p:nvGrpSpPr>
        <p:grpSpPr>
          <a:xfrm rot="10800000">
            <a:off x="5435180" y="3603259"/>
            <a:ext cx="1284098" cy="91440"/>
            <a:chOff x="2683510" y="4019074"/>
            <a:chExt cx="1284098" cy="91440"/>
          </a:xfrm>
        </p:grpSpPr>
        <p:cxnSp>
          <p:nvCxnSpPr>
            <p:cNvPr id="101" name="Straight Connector 100"/>
            <p:cNvCxnSpPr/>
            <p:nvPr/>
          </p:nvCxnSpPr>
          <p:spPr bwMode="auto">
            <a:xfrm flipH="1">
              <a:off x="2774950" y="4064794"/>
              <a:ext cx="1192658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" name="Oval 101"/>
            <p:cNvSpPr/>
            <p:nvPr/>
          </p:nvSpPr>
          <p:spPr bwMode="auto">
            <a:xfrm>
              <a:off x="2683510" y="4019074"/>
              <a:ext cx="91440" cy="9144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 rot="10800000">
            <a:off x="4362450" y="5568809"/>
            <a:ext cx="1931798" cy="91440"/>
            <a:chOff x="2683510" y="4019074"/>
            <a:chExt cx="1931798" cy="91440"/>
          </a:xfrm>
        </p:grpSpPr>
        <p:cxnSp>
          <p:nvCxnSpPr>
            <p:cNvPr id="104" name="Straight Connector 103"/>
            <p:cNvCxnSpPr/>
            <p:nvPr/>
          </p:nvCxnSpPr>
          <p:spPr bwMode="auto">
            <a:xfrm rot="10800000">
              <a:off x="2774950" y="4064794"/>
              <a:ext cx="1840358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5" name="Oval 104"/>
            <p:cNvSpPr/>
            <p:nvPr/>
          </p:nvSpPr>
          <p:spPr bwMode="auto">
            <a:xfrm>
              <a:off x="2683510" y="4019074"/>
              <a:ext cx="91440" cy="9144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 rot="10800000">
            <a:off x="5003685" y="4700446"/>
            <a:ext cx="1284098" cy="91440"/>
            <a:chOff x="2683510" y="4019074"/>
            <a:chExt cx="1284098" cy="91440"/>
          </a:xfrm>
        </p:grpSpPr>
        <p:cxnSp>
          <p:nvCxnSpPr>
            <p:cNvPr id="107" name="Straight Connector 106"/>
            <p:cNvCxnSpPr/>
            <p:nvPr/>
          </p:nvCxnSpPr>
          <p:spPr bwMode="auto">
            <a:xfrm flipH="1">
              <a:off x="2774950" y="4064794"/>
              <a:ext cx="1192658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8" name="Oval 107"/>
            <p:cNvSpPr/>
            <p:nvPr/>
          </p:nvSpPr>
          <p:spPr bwMode="auto">
            <a:xfrm>
              <a:off x="2683510" y="4019074"/>
              <a:ext cx="91440" cy="9144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 rot="10800000">
            <a:off x="5435180" y="2488610"/>
            <a:ext cx="1284098" cy="91440"/>
            <a:chOff x="2683510" y="4019074"/>
            <a:chExt cx="1284098" cy="91440"/>
          </a:xfrm>
        </p:grpSpPr>
        <p:cxnSp>
          <p:nvCxnSpPr>
            <p:cNvPr id="111" name="Straight Connector 110"/>
            <p:cNvCxnSpPr/>
            <p:nvPr/>
          </p:nvCxnSpPr>
          <p:spPr bwMode="auto">
            <a:xfrm flipH="1">
              <a:off x="2774950" y="4064794"/>
              <a:ext cx="1192658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2" name="Oval 111"/>
            <p:cNvSpPr/>
            <p:nvPr/>
          </p:nvSpPr>
          <p:spPr bwMode="auto">
            <a:xfrm>
              <a:off x="2683510" y="4019074"/>
              <a:ext cx="91440" cy="9144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2681523" y="2013613"/>
            <a:ext cx="3282950" cy="3273425"/>
            <a:chOff x="2933700" y="2235389"/>
            <a:chExt cx="3282950" cy="3273425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3403365" y="2769714"/>
              <a:ext cx="2379662" cy="2200275"/>
            </a:xfrm>
            <a:prstGeom prst="line">
              <a:avLst/>
            </a:prstGeom>
            <a:solidFill>
              <a:schemeClr val="tx2"/>
            </a:solidFill>
            <a:ln w="762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933700" y="3868926"/>
              <a:ext cx="3282950" cy="0"/>
            </a:xfrm>
            <a:prstGeom prst="line">
              <a:avLst/>
            </a:prstGeom>
            <a:solidFill>
              <a:schemeClr val="tx2"/>
            </a:solidFill>
            <a:ln w="762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flipV="1">
              <a:off x="3403365" y="2769714"/>
              <a:ext cx="2379662" cy="2200275"/>
            </a:xfrm>
            <a:prstGeom prst="line">
              <a:avLst/>
            </a:prstGeom>
            <a:solidFill>
              <a:schemeClr val="tx2"/>
            </a:solidFill>
            <a:ln w="762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4572000" y="2235389"/>
              <a:ext cx="0" cy="3273425"/>
            </a:xfrm>
            <a:prstGeom prst="line">
              <a:avLst/>
            </a:prstGeom>
            <a:solidFill>
              <a:schemeClr val="tx2"/>
            </a:solidFill>
            <a:ln w="762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97" name="Group 96"/>
            <p:cNvGrpSpPr/>
            <p:nvPr/>
          </p:nvGrpSpPr>
          <p:grpSpPr>
            <a:xfrm>
              <a:off x="3918204" y="3212338"/>
              <a:ext cx="1307592" cy="1305876"/>
              <a:chOff x="3918204" y="3212338"/>
              <a:chExt cx="1307592" cy="1305876"/>
            </a:xfrm>
          </p:grpSpPr>
          <p:sp>
            <p:nvSpPr>
              <p:cNvPr id="10" name="Oval 9"/>
              <p:cNvSpPr/>
              <p:nvPr/>
            </p:nvSpPr>
            <p:spPr bwMode="gray">
              <a:xfrm>
                <a:off x="3918204" y="3212338"/>
                <a:ext cx="1307592" cy="1305876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4950" indent="-234950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 bwMode="gray">
              <a:xfrm>
                <a:off x="4345449" y="3335957"/>
                <a:ext cx="453102" cy="666750"/>
                <a:chOff x="8796338" y="1633270"/>
                <a:chExt cx="886968" cy="1305193"/>
              </a:xfrm>
            </p:grpSpPr>
            <p:sp>
              <p:nvSpPr>
                <p:cNvPr id="12" name="Oval 11"/>
                <p:cNvSpPr/>
                <p:nvPr/>
              </p:nvSpPr>
              <p:spPr bwMode="gray">
                <a:xfrm>
                  <a:off x="8796338" y="2209800"/>
                  <a:ext cx="886968" cy="514350"/>
                </a:xfrm>
                <a:prstGeom prst="ellipse">
                  <a:avLst/>
                </a:prstGeom>
                <a:solidFill>
                  <a:schemeClr val="accent5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234950" indent="-234950"/>
                  <a:endParaRPr lang="en-US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 bwMode="gray">
                <a:xfrm>
                  <a:off x="8796338" y="2462213"/>
                  <a:ext cx="886968" cy="476250"/>
                </a:xfrm>
                <a:prstGeom prst="rect">
                  <a:avLst/>
                </a:prstGeom>
                <a:solidFill>
                  <a:schemeClr val="accent5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234950" indent="-234950"/>
                  <a:endParaRPr lang="en-US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" name="Isosceles Triangle 13"/>
                <p:cNvSpPr/>
                <p:nvPr/>
              </p:nvSpPr>
              <p:spPr bwMode="gray">
                <a:xfrm rot="10800000">
                  <a:off x="9073136" y="2162175"/>
                  <a:ext cx="333372" cy="213820"/>
                </a:xfrm>
                <a:prstGeom prst="triangle">
                  <a:avLst/>
                </a:prstGeom>
                <a:solidFill>
                  <a:schemeClr val="bg1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234950" indent="-234950"/>
                  <a:endParaRPr lang="en-US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 bwMode="gray">
                <a:xfrm>
                  <a:off x="8965502" y="1633270"/>
                  <a:ext cx="548641" cy="548641"/>
                </a:xfrm>
                <a:prstGeom prst="ellipse">
                  <a:avLst/>
                </a:prstGeom>
                <a:solidFill>
                  <a:schemeClr val="accent5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234950" indent="-234950"/>
                  <a:endParaRPr lang="en-US" dirty="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3992354" y="4013066"/>
                <a:ext cx="1159292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300" dirty="0">
                    <a:solidFill>
                      <a:prstClr val="black"/>
                    </a:solidFill>
                    <a:latin typeface="Arial" pitchFamily="34" charset="0"/>
                  </a:rPr>
                  <a:t>ACO Patient</a:t>
                </a:r>
              </a:p>
            </p:txBody>
          </p:sp>
        </p:grpSp>
      </p:grpSp>
      <p:grpSp>
        <p:nvGrpSpPr>
          <p:cNvPr id="90" name="Group 89"/>
          <p:cNvGrpSpPr/>
          <p:nvPr/>
        </p:nvGrpSpPr>
        <p:grpSpPr>
          <a:xfrm>
            <a:off x="1572483" y="2488610"/>
            <a:ext cx="1284098" cy="91440"/>
            <a:chOff x="2683510" y="4019074"/>
            <a:chExt cx="1284098" cy="91440"/>
          </a:xfrm>
        </p:grpSpPr>
        <p:cxnSp>
          <p:nvCxnSpPr>
            <p:cNvPr id="91" name="Straight Connector 90"/>
            <p:cNvCxnSpPr/>
            <p:nvPr/>
          </p:nvCxnSpPr>
          <p:spPr bwMode="auto">
            <a:xfrm flipH="1">
              <a:off x="2774950" y="4064794"/>
              <a:ext cx="1192658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" name="Oval 91"/>
            <p:cNvSpPr/>
            <p:nvPr/>
          </p:nvSpPr>
          <p:spPr bwMode="auto">
            <a:xfrm>
              <a:off x="2683510" y="4019074"/>
              <a:ext cx="91440" cy="9144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405881" y="1665931"/>
            <a:ext cx="2175644" cy="91440"/>
            <a:chOff x="2683510" y="4019074"/>
            <a:chExt cx="2175644" cy="91440"/>
          </a:xfrm>
        </p:grpSpPr>
        <p:cxnSp>
          <p:nvCxnSpPr>
            <p:cNvPr id="77" name="Straight Connector 76"/>
            <p:cNvCxnSpPr/>
            <p:nvPr/>
          </p:nvCxnSpPr>
          <p:spPr bwMode="auto">
            <a:xfrm flipH="1">
              <a:off x="2774950" y="4064794"/>
              <a:ext cx="2084204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Oval 77"/>
            <p:cNvSpPr/>
            <p:nvPr/>
          </p:nvSpPr>
          <p:spPr bwMode="auto">
            <a:xfrm>
              <a:off x="2683510" y="4019074"/>
              <a:ext cx="91440" cy="9144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152497" y="4700446"/>
            <a:ext cx="1284098" cy="91440"/>
            <a:chOff x="2683510" y="4019074"/>
            <a:chExt cx="1284098" cy="91440"/>
          </a:xfrm>
        </p:grpSpPr>
        <p:cxnSp>
          <p:nvCxnSpPr>
            <p:cNvPr id="81" name="Straight Connector 80"/>
            <p:cNvCxnSpPr/>
            <p:nvPr/>
          </p:nvCxnSpPr>
          <p:spPr bwMode="auto">
            <a:xfrm flipH="1">
              <a:off x="2774950" y="4064794"/>
              <a:ext cx="1192658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2" name="Oval 81"/>
            <p:cNvSpPr/>
            <p:nvPr/>
          </p:nvSpPr>
          <p:spPr bwMode="auto">
            <a:xfrm>
              <a:off x="2683510" y="4019074"/>
              <a:ext cx="91440" cy="9144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741311" y="3593734"/>
            <a:ext cx="1284098" cy="91440"/>
            <a:chOff x="2683510" y="4019074"/>
            <a:chExt cx="1284098" cy="91440"/>
          </a:xfrm>
        </p:grpSpPr>
        <p:cxnSp>
          <p:nvCxnSpPr>
            <p:cNvPr id="84" name="Straight Connector 83"/>
            <p:cNvCxnSpPr/>
            <p:nvPr/>
          </p:nvCxnSpPr>
          <p:spPr bwMode="auto">
            <a:xfrm flipH="1">
              <a:off x="2774950" y="4064794"/>
              <a:ext cx="1192658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Oval 84"/>
            <p:cNvSpPr/>
            <p:nvPr/>
          </p:nvSpPr>
          <p:spPr bwMode="auto">
            <a:xfrm>
              <a:off x="2683510" y="4019074"/>
              <a:ext cx="91440" cy="9144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46304"/>
            <a:ext cx="7098284" cy="958850"/>
          </a:xfrm>
        </p:spPr>
        <p:txBody>
          <a:bodyPr/>
          <a:lstStyle/>
          <a:p>
            <a:r>
              <a:rPr lang="en-US" dirty="0" smtClean="0"/>
              <a:t>Start With a Population of One</a:t>
            </a:r>
            <a:endParaRPr lang="en-US" dirty="0"/>
          </a:p>
        </p:txBody>
      </p:sp>
      <p:sp>
        <p:nvSpPr>
          <p:cNvPr id="17" name="Oval 16"/>
          <p:cNvSpPr/>
          <p:nvPr>
            <p:custDataLst>
              <p:tags r:id="rId1"/>
            </p:custDataLst>
          </p:nvPr>
        </p:nvSpPr>
        <p:spPr bwMode="auto">
          <a:xfrm>
            <a:off x="5417883" y="3095240"/>
            <a:ext cx="1097280" cy="1097280"/>
          </a:xfrm>
          <a:prstGeom prst="ellipse">
            <a:avLst/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300" dirty="0" smtClean="0">
                <a:solidFill>
                  <a:srgbClr val="FFFFFF"/>
                </a:solidFill>
                <a:latin typeface="Arial" pitchFamily="34" charset="0"/>
              </a:rPr>
              <a:t>Behavioral</a:t>
            </a:r>
          </a:p>
          <a:p>
            <a:pPr algn="ctr">
              <a:spcBef>
                <a:spcPct val="0"/>
              </a:spcBef>
            </a:pPr>
            <a:r>
              <a:rPr lang="en-US" sz="1300" dirty="0" smtClean="0">
                <a:solidFill>
                  <a:srgbClr val="FFFFFF"/>
                </a:solidFill>
                <a:latin typeface="Arial" pitchFamily="34" charset="0"/>
              </a:rPr>
              <a:t>Health</a:t>
            </a:r>
          </a:p>
        </p:txBody>
      </p:sp>
      <p:sp>
        <p:nvSpPr>
          <p:cNvPr id="18" name="Oval 17"/>
          <p:cNvSpPr/>
          <p:nvPr>
            <p:custDataLst>
              <p:tags r:id="rId2"/>
            </p:custDataLst>
          </p:nvPr>
        </p:nvSpPr>
        <p:spPr bwMode="auto">
          <a:xfrm>
            <a:off x="4978789" y="4189177"/>
            <a:ext cx="1097280" cy="1097280"/>
          </a:xfrm>
          <a:prstGeom prst="ellipse">
            <a:avLst/>
          </a:prstGeom>
          <a:solidFill>
            <a:schemeClr val="accent5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300" dirty="0" smtClean="0">
                <a:solidFill>
                  <a:srgbClr val="FFFFFF"/>
                </a:solidFill>
                <a:latin typeface="Arial" pitchFamily="34" charset="0"/>
              </a:rPr>
              <a:t>Community</a:t>
            </a:r>
          </a:p>
          <a:p>
            <a:pPr algn="ctr">
              <a:spcBef>
                <a:spcPct val="0"/>
              </a:spcBef>
            </a:pPr>
            <a:r>
              <a:rPr lang="en-US" sz="1300" dirty="0" smtClean="0">
                <a:solidFill>
                  <a:srgbClr val="FFFFFF"/>
                </a:solidFill>
                <a:latin typeface="Arial" pitchFamily="34" charset="0"/>
              </a:rPr>
              <a:t>Support</a:t>
            </a:r>
          </a:p>
        </p:txBody>
      </p:sp>
      <p:sp>
        <p:nvSpPr>
          <p:cNvPr id="19" name="Oval 18"/>
          <p:cNvSpPr/>
          <p:nvPr>
            <p:custDataLst>
              <p:tags r:id="rId3"/>
            </p:custDataLst>
          </p:nvPr>
        </p:nvSpPr>
        <p:spPr bwMode="auto">
          <a:xfrm>
            <a:off x="4978789" y="1984572"/>
            <a:ext cx="1097280" cy="109728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300" dirty="0" smtClean="0">
                <a:solidFill>
                  <a:prstClr val="black"/>
                </a:solidFill>
                <a:latin typeface="Arial" pitchFamily="34" charset="0"/>
              </a:rPr>
              <a:t>Complex Care</a:t>
            </a:r>
          </a:p>
        </p:txBody>
      </p:sp>
      <p:sp>
        <p:nvSpPr>
          <p:cNvPr id="20" name="Oval 19"/>
          <p:cNvSpPr/>
          <p:nvPr>
            <p:custDataLst>
              <p:tags r:id="rId4"/>
            </p:custDataLst>
          </p:nvPr>
        </p:nvSpPr>
        <p:spPr bwMode="auto">
          <a:xfrm>
            <a:off x="2588034" y="1984572"/>
            <a:ext cx="1097280" cy="1097280"/>
          </a:xfrm>
          <a:prstGeom prst="ellipse">
            <a:avLst/>
          </a:prstGeom>
          <a:solidFill>
            <a:schemeClr val="accent4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300" dirty="0" smtClean="0">
                <a:solidFill>
                  <a:srgbClr val="FFFFFF"/>
                </a:solidFill>
                <a:latin typeface="Arial" pitchFamily="34" charset="0"/>
              </a:rPr>
              <a:t>Care Navigator</a:t>
            </a:r>
          </a:p>
        </p:txBody>
      </p:sp>
      <p:sp>
        <p:nvSpPr>
          <p:cNvPr id="21" name="Oval 20"/>
          <p:cNvSpPr/>
          <p:nvPr>
            <p:custDataLst>
              <p:tags r:id="rId5"/>
            </p:custDataLst>
          </p:nvPr>
        </p:nvSpPr>
        <p:spPr bwMode="auto">
          <a:xfrm>
            <a:off x="3776142" y="1550945"/>
            <a:ext cx="1097280" cy="1097280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300" dirty="0" smtClean="0">
                <a:solidFill>
                  <a:prstClr val="black"/>
                </a:solidFill>
                <a:latin typeface="Arial" pitchFamily="34" charset="0"/>
              </a:rPr>
              <a:t>Care Manager</a:t>
            </a:r>
          </a:p>
        </p:txBody>
      </p:sp>
      <p:sp>
        <p:nvSpPr>
          <p:cNvPr id="22" name="Oval 21"/>
          <p:cNvSpPr/>
          <p:nvPr>
            <p:custDataLst>
              <p:tags r:id="rId6"/>
            </p:custDataLst>
          </p:nvPr>
        </p:nvSpPr>
        <p:spPr bwMode="auto">
          <a:xfrm>
            <a:off x="3785196" y="4652425"/>
            <a:ext cx="1097280" cy="109728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300" dirty="0" smtClean="0">
                <a:solidFill>
                  <a:srgbClr val="FFFFFF"/>
                </a:solidFill>
                <a:latin typeface="Arial" pitchFamily="34" charset="0"/>
              </a:rPr>
              <a:t>Dietitian</a:t>
            </a:r>
          </a:p>
        </p:txBody>
      </p:sp>
      <p:sp>
        <p:nvSpPr>
          <p:cNvPr id="23" name="Oval 22"/>
          <p:cNvSpPr/>
          <p:nvPr>
            <p:custDataLst>
              <p:tags r:id="rId7"/>
            </p:custDataLst>
          </p:nvPr>
        </p:nvSpPr>
        <p:spPr bwMode="auto">
          <a:xfrm>
            <a:off x="2588033" y="4189177"/>
            <a:ext cx="1097280" cy="1097280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300" dirty="0" smtClean="0">
                <a:solidFill>
                  <a:prstClr val="black"/>
                </a:solidFill>
                <a:latin typeface="Arial" pitchFamily="34" charset="0"/>
              </a:rPr>
              <a:t>Palliative Care</a:t>
            </a:r>
          </a:p>
        </p:txBody>
      </p:sp>
      <p:sp>
        <p:nvSpPr>
          <p:cNvPr id="24" name="Oval 23"/>
          <p:cNvSpPr/>
          <p:nvPr>
            <p:custDataLst>
              <p:tags r:id="rId8"/>
            </p:custDataLst>
          </p:nvPr>
        </p:nvSpPr>
        <p:spPr bwMode="auto">
          <a:xfrm>
            <a:off x="2130834" y="3095240"/>
            <a:ext cx="1097280" cy="1097280"/>
          </a:xfrm>
          <a:prstGeom prst="ellipse">
            <a:avLst/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300" dirty="0" smtClean="0">
                <a:solidFill>
                  <a:prstClr val="black"/>
                </a:solidFill>
                <a:latin typeface="Arial" pitchFamily="34" charset="0"/>
              </a:rPr>
              <a:t>Primary Physician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727993" y="2403737"/>
            <a:ext cx="18494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dirty="0">
                <a:solidFill>
                  <a:srgbClr val="FF9400"/>
                </a:solidFill>
              </a:rPr>
              <a:t>Complex Care Manager (RN or NP</a:t>
            </a:r>
            <a:r>
              <a:rPr lang="en-US" sz="1100" dirty="0" smtClean="0">
                <a:solidFill>
                  <a:srgbClr val="FF9400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11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Primary clinical contact for complex patients in active case management or disease management</a:t>
            </a:r>
            <a:endParaRPr lang="en-US" sz="11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727993" y="3498348"/>
            <a:ext cx="21239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en-US" sz="1100" dirty="0">
                <a:solidFill>
                  <a:srgbClr val="FF9400"/>
                </a:solidFill>
              </a:rPr>
              <a:t>Complex Care Manager, Behavioral Health (LCSW</a:t>
            </a:r>
            <a:r>
              <a:rPr lang="en-US" sz="1100" dirty="0" smtClean="0">
                <a:solidFill>
                  <a:srgbClr val="FF9400"/>
                </a:solidFill>
              </a:rPr>
              <a:t>) </a:t>
            </a:r>
            <a:r>
              <a:rPr lang="en-US" sz="11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Conducts </a:t>
            </a:r>
            <a:r>
              <a:rPr lang="en-US" sz="11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special assessments for behavioral health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301643" y="4617121"/>
            <a:ext cx="25118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dirty="0">
                <a:solidFill>
                  <a:srgbClr val="FF9400"/>
                </a:solidFill>
              </a:rPr>
              <a:t>Community Services Coordinator </a:t>
            </a:r>
          </a:p>
          <a:p>
            <a:pPr defTabSz="457200">
              <a:spcBef>
                <a:spcPct val="0"/>
              </a:spcBef>
            </a:pPr>
            <a:r>
              <a:rPr lang="en-US" sz="11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Coordinates community and social services (transportation, nutritional programs, pharmacy assistance, </a:t>
            </a:r>
            <a:r>
              <a:rPr lang="en-US" sz="11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etc)</a:t>
            </a:r>
            <a:endParaRPr lang="en-US" sz="11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38864" y="1576972"/>
            <a:ext cx="19255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dirty="0">
                <a:solidFill>
                  <a:srgbClr val="FF9400"/>
                </a:solidFill>
              </a:rPr>
              <a:t>Care Manager (RN</a:t>
            </a:r>
            <a:r>
              <a:rPr lang="en-US" sz="1100" dirty="0" smtClean="0">
                <a:solidFill>
                  <a:srgbClr val="FF9400"/>
                </a:solidFill>
              </a:rPr>
              <a:t>) </a:t>
            </a:r>
            <a:r>
              <a:rPr lang="en-US" sz="1100" b="0" dirty="0" smtClean="0">
                <a:solidFill>
                  <a:srgbClr val="808080">
                    <a:lumMod val="50000"/>
                  </a:srgbClr>
                </a:solidFill>
              </a:rPr>
              <a:t>Primary </a:t>
            </a:r>
            <a:r>
              <a:rPr lang="en-US" sz="1100" b="0" dirty="0">
                <a:solidFill>
                  <a:srgbClr val="808080">
                    <a:lumMod val="50000"/>
                  </a:srgbClr>
                </a:solidFill>
              </a:rPr>
              <a:t>clinical contact for </a:t>
            </a:r>
            <a:r>
              <a:rPr lang="en-US" sz="1100" b="0" dirty="0" smtClean="0">
                <a:solidFill>
                  <a:srgbClr val="808080">
                    <a:lumMod val="50000"/>
                  </a:srgbClr>
                </a:solidFill>
              </a:rPr>
              <a:t>noncomplex </a:t>
            </a:r>
            <a:r>
              <a:rPr lang="en-US" sz="1100" b="0" dirty="0">
                <a:solidFill>
                  <a:srgbClr val="808080">
                    <a:lumMod val="50000"/>
                  </a:srgbClr>
                </a:solidFill>
              </a:rPr>
              <a:t>patients in active case management</a:t>
            </a:r>
          </a:p>
        </p:txBody>
      </p:sp>
      <p:sp>
        <p:nvSpPr>
          <p:cNvPr id="94" name="Rectangle 93"/>
          <p:cNvSpPr/>
          <p:nvPr/>
        </p:nvSpPr>
        <p:spPr>
          <a:xfrm>
            <a:off x="356616" y="2403737"/>
            <a:ext cx="184943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dirty="0">
                <a:solidFill>
                  <a:srgbClr val="FF9400"/>
                </a:solidFill>
              </a:rPr>
              <a:t>Care </a:t>
            </a:r>
            <a:r>
              <a:rPr lang="en-US" sz="1100" dirty="0" smtClean="0">
                <a:solidFill>
                  <a:srgbClr val="FF9400"/>
                </a:solidFill>
              </a:rPr>
              <a:t>Navigator</a:t>
            </a:r>
          </a:p>
          <a:p>
            <a:pPr>
              <a:spcBef>
                <a:spcPts val="0"/>
              </a:spcBef>
            </a:pPr>
            <a:r>
              <a:rPr lang="en-US" sz="1100" b="0" dirty="0" smtClean="0">
                <a:solidFill>
                  <a:srgbClr val="808080">
                    <a:lumMod val="50000"/>
                  </a:srgbClr>
                </a:solidFill>
              </a:rPr>
              <a:t>Primary contact for the patient, responsible for triaging care needs and coordinating services</a:t>
            </a:r>
            <a:endParaRPr lang="en-US" sz="1100" b="0" dirty="0">
              <a:solidFill>
                <a:srgbClr val="808080">
                  <a:lumMod val="50000"/>
                </a:srgbClr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56616" y="4617121"/>
            <a:ext cx="20304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dirty="0">
                <a:solidFill>
                  <a:srgbClr val="FF9400"/>
                </a:solidFill>
              </a:rPr>
              <a:t>Palliative Care Manager	</a:t>
            </a:r>
          </a:p>
          <a:p>
            <a:pPr>
              <a:spcBef>
                <a:spcPts val="0"/>
              </a:spcBef>
            </a:pPr>
            <a:r>
              <a:rPr lang="en-US" sz="1100" b="0" dirty="0" smtClean="0">
                <a:solidFill>
                  <a:srgbClr val="808080">
                    <a:lumMod val="50000"/>
                  </a:srgbClr>
                </a:solidFill>
              </a:rPr>
              <a:t>Palliative care manager can be engaged by physician, patient’s family or patient following consultation.</a:t>
            </a:r>
            <a:endParaRPr lang="en-US" sz="1100" b="0" dirty="0">
              <a:solidFill>
                <a:srgbClr val="808080">
                  <a:lumMod val="50000"/>
                </a:srgbClr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301643" y="5478023"/>
            <a:ext cx="19255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rgbClr val="FF9400"/>
                </a:solidFill>
              </a:rPr>
              <a:t>Nutritionist/Dietitian</a:t>
            </a:r>
            <a:endParaRPr lang="en-US" sz="1100" dirty="0">
              <a:solidFill>
                <a:srgbClr val="FF94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100" b="0" dirty="0" smtClean="0">
                <a:solidFill>
                  <a:srgbClr val="808080">
                    <a:lumMod val="50000"/>
                  </a:srgbClr>
                </a:solidFill>
              </a:rPr>
              <a:t>Develops tailored </a:t>
            </a:r>
            <a:r>
              <a:rPr lang="en-US" sz="1100" b="0" dirty="0">
                <a:solidFill>
                  <a:srgbClr val="808080">
                    <a:lumMod val="50000"/>
                  </a:srgbClr>
                </a:solidFill>
              </a:rPr>
              <a:t>nutritional plans for patients</a:t>
            </a:r>
          </a:p>
        </p:txBody>
      </p:sp>
      <p:sp>
        <p:nvSpPr>
          <p:cNvPr id="115" name="TextBox 114"/>
          <p:cNvSpPr txBox="1"/>
          <p:nvPr>
            <p:custDataLst>
              <p:tags r:id="rId9"/>
            </p:custDataLst>
          </p:nvPr>
        </p:nvSpPr>
        <p:spPr>
          <a:xfrm>
            <a:off x="1246188" y="5967413"/>
            <a:ext cx="5274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4" indent="-114300" defTabSz="457200"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Font typeface="Wingdings 2" panose="05020102010507070707" pitchFamily="18" charset="2"/>
              <a:buChar char=""/>
            </a:pPr>
            <a:r>
              <a:rPr lang="en-US" sz="1100" dirty="0" smtClean="0">
                <a:solidFill>
                  <a:srgbClr val="808080">
                    <a:lumMod val="75000"/>
                  </a:srgbClr>
                </a:solidFill>
                <a:latin typeface="Arial"/>
                <a:cs typeface="Arial Unicode MS" charset="0"/>
              </a:rPr>
              <a:t>Pharmacist/PharmD—</a:t>
            </a:r>
            <a:r>
              <a:rPr lang="en-US" sz="1100" b="0" dirty="0">
                <a:solidFill>
                  <a:srgbClr val="808080">
                    <a:lumMod val="75000"/>
                  </a:srgbClr>
                </a:solidFill>
                <a:latin typeface="Arial"/>
                <a:cs typeface="Arial Unicode MS" charset="0"/>
              </a:rPr>
              <a:t>p</a:t>
            </a:r>
            <a:r>
              <a:rPr lang="en-US" sz="1100" b="0" dirty="0" smtClean="0">
                <a:solidFill>
                  <a:srgbClr val="808080">
                    <a:lumMod val="75000"/>
                  </a:srgbClr>
                </a:solidFill>
                <a:latin typeface="Arial"/>
                <a:cs typeface="Arial Unicode MS" charset="0"/>
              </a:rPr>
              <a:t>erforms postdischarge </a:t>
            </a:r>
            <a:r>
              <a:rPr lang="en-US" sz="1100" b="0" dirty="0">
                <a:solidFill>
                  <a:srgbClr val="808080">
                    <a:lumMod val="75000"/>
                  </a:srgbClr>
                </a:solidFill>
                <a:latin typeface="Arial"/>
                <a:cs typeface="Arial Unicode MS" charset="0"/>
              </a:rPr>
              <a:t>med rec </a:t>
            </a:r>
            <a:r>
              <a:rPr lang="en-US" sz="1100" b="0" dirty="0" smtClean="0">
                <a:solidFill>
                  <a:srgbClr val="808080">
                    <a:lumMod val="75000"/>
                  </a:srgbClr>
                </a:solidFill>
                <a:latin typeface="Arial"/>
                <a:cs typeface="Arial Unicode MS" charset="0"/>
              </a:rPr>
              <a:t>via telephone</a:t>
            </a:r>
          </a:p>
          <a:p>
            <a:pPr marL="114300" lvl="4" indent="-114300" defTabSz="457200"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Font typeface="Wingdings 2" panose="05020102010507070707" pitchFamily="18" charset="2"/>
              <a:buChar char=""/>
            </a:pPr>
            <a:r>
              <a:rPr lang="en-US" sz="1100" dirty="0" smtClean="0">
                <a:solidFill>
                  <a:srgbClr val="808080">
                    <a:lumMod val="75000"/>
                  </a:srgbClr>
                </a:solidFill>
                <a:latin typeface="Arial"/>
                <a:cs typeface="Arial Unicode MS" charset="0"/>
              </a:rPr>
              <a:t>Monarch Medical Directors, Hospitalists and SNFists</a:t>
            </a:r>
          </a:p>
          <a:p>
            <a:pPr marL="114300" lvl="4" indent="-114300" defTabSz="457200"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Font typeface="Wingdings 2" panose="05020102010507070707" pitchFamily="18" charset="2"/>
              <a:buChar char=""/>
            </a:pPr>
            <a:r>
              <a:rPr lang="en-US" sz="1100" dirty="0" smtClean="0">
                <a:solidFill>
                  <a:srgbClr val="808080">
                    <a:lumMod val="75000"/>
                  </a:srgbClr>
                </a:solidFill>
                <a:latin typeface="Arial"/>
                <a:cs typeface="Arial Unicode MS" charset="0"/>
              </a:rPr>
              <a:t>Patient </a:t>
            </a:r>
            <a:r>
              <a:rPr lang="en-US" sz="1100" dirty="0">
                <a:solidFill>
                  <a:srgbClr val="808080">
                    <a:lumMod val="75000"/>
                  </a:srgbClr>
                </a:solidFill>
                <a:latin typeface="Arial"/>
                <a:cs typeface="Arial Unicode MS" charset="0"/>
              </a:rPr>
              <a:t>Assistance Line—</a:t>
            </a:r>
            <a:r>
              <a:rPr lang="en-US" sz="1100" b="0" dirty="0" smtClean="0">
                <a:solidFill>
                  <a:srgbClr val="808080">
                    <a:lumMod val="75000"/>
                  </a:srgbClr>
                </a:solidFill>
                <a:latin typeface="Arial"/>
                <a:cs typeface="Arial Unicode MS" charset="0"/>
              </a:rPr>
              <a:t>24/7 </a:t>
            </a:r>
            <a:r>
              <a:rPr lang="en-US" sz="1100" b="0" dirty="0">
                <a:solidFill>
                  <a:srgbClr val="808080">
                    <a:lumMod val="75000"/>
                  </a:srgbClr>
                </a:solidFill>
                <a:latin typeface="Arial"/>
                <a:cs typeface="Arial Unicode MS" charset="0"/>
              </a:rPr>
              <a:t>availability via telephone</a:t>
            </a:r>
          </a:p>
          <a:p>
            <a:pPr marL="114300" lvl="4" indent="-114300" defTabSz="457200"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Font typeface="Wingdings 2" panose="05020102010507070707" pitchFamily="18" charset="2"/>
              <a:buChar char=""/>
            </a:pPr>
            <a:endParaRPr lang="en-US" sz="1100" b="0" dirty="0">
              <a:solidFill>
                <a:srgbClr val="808080">
                  <a:lumMod val="75000"/>
                </a:srgbClr>
              </a:solidFill>
              <a:latin typeface="Arial"/>
              <a:cs typeface="Arial Unicode MS" charset="0"/>
            </a:endParaRPr>
          </a:p>
        </p:txBody>
      </p:sp>
      <p:sp>
        <p:nvSpPr>
          <p:cNvPr id="116" name="TextBox 115"/>
          <p:cNvSpPr txBox="1"/>
          <p:nvPr>
            <p:custDataLst>
              <p:tags r:id="rId10"/>
            </p:custDataLst>
          </p:nvPr>
        </p:nvSpPr>
        <p:spPr>
          <a:xfrm>
            <a:off x="368141" y="5967413"/>
            <a:ext cx="11177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en-US" sz="1100" dirty="0" smtClean="0">
                <a:solidFill>
                  <a:srgbClr val="808080">
                    <a:lumMod val="75000"/>
                  </a:srgbClr>
                </a:solidFill>
              </a:rPr>
              <a:t>Additional Patient Support</a:t>
            </a:r>
            <a:endParaRPr lang="en-US" sz="1100" dirty="0">
              <a:solidFill>
                <a:srgbClr val="808080">
                  <a:lumMod val="75000"/>
                </a:srgbClr>
              </a:solidFill>
            </a:endParaRPr>
          </a:p>
        </p:txBody>
      </p:sp>
      <p:cxnSp>
        <p:nvCxnSpPr>
          <p:cNvPr id="119" name="Straight Connector 118"/>
          <p:cNvCxnSpPr/>
          <p:nvPr/>
        </p:nvCxnSpPr>
        <p:spPr bwMode="auto">
          <a:xfrm>
            <a:off x="1256665" y="6035675"/>
            <a:ext cx="0" cy="45720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6" name="TextBox 125"/>
          <p:cNvSpPr txBox="1"/>
          <p:nvPr/>
        </p:nvSpPr>
        <p:spPr>
          <a:xfrm>
            <a:off x="6301643" y="6099048"/>
            <a:ext cx="237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50"/>
              </a:spcBef>
              <a:buClr>
                <a:srgbClr val="FF9400"/>
              </a:buClr>
            </a:pPr>
            <a:r>
              <a:rPr lang="en-US" sz="800" b="0" dirty="0" smtClean="0">
                <a:solidFill>
                  <a:srgbClr val="808080">
                    <a:lumMod val="75000"/>
                  </a:srgbClr>
                </a:solidFill>
              </a:rPr>
              <a:t>Note: Slide originally presented by Monarch </a:t>
            </a:r>
            <a:br>
              <a:rPr lang="en-US" sz="800" b="0" dirty="0" smtClean="0">
                <a:solidFill>
                  <a:srgbClr val="808080">
                    <a:lumMod val="75000"/>
                  </a:srgbClr>
                </a:solidFill>
              </a:rPr>
            </a:br>
            <a:r>
              <a:rPr lang="en-US" sz="800" b="0" dirty="0" smtClean="0">
                <a:solidFill>
                  <a:srgbClr val="808080">
                    <a:lumMod val="75000"/>
                  </a:srgbClr>
                </a:solidFill>
              </a:rPr>
              <a:t>HealthCare at </a:t>
            </a:r>
            <a:r>
              <a:rPr lang="en-US" sz="800" b="0" dirty="0">
                <a:solidFill>
                  <a:srgbClr val="808080">
                    <a:lumMod val="75000"/>
                  </a:srgbClr>
                </a:solidFill>
              </a:rPr>
              <a:t>Sg2 Care Coordination </a:t>
            </a:r>
            <a:r>
              <a:rPr lang="en-US" sz="800" b="0" dirty="0" smtClean="0">
                <a:solidFill>
                  <a:srgbClr val="808080">
                    <a:lumMod val="75000"/>
                  </a:srgbClr>
                </a:solidFill>
              </a:rPr>
              <a:t>meeting </a:t>
            </a:r>
            <a:br>
              <a:rPr lang="en-US" sz="800" b="0" dirty="0" smtClean="0">
                <a:solidFill>
                  <a:srgbClr val="808080">
                    <a:lumMod val="75000"/>
                  </a:srgbClr>
                </a:solidFill>
              </a:rPr>
            </a:br>
            <a:r>
              <a:rPr lang="en-US" sz="800" b="0" dirty="0" smtClean="0">
                <a:solidFill>
                  <a:srgbClr val="808080">
                    <a:lumMod val="75000"/>
                  </a:srgbClr>
                </a:solidFill>
              </a:rPr>
              <a:t>and </a:t>
            </a:r>
            <a:r>
              <a:rPr lang="en-US" sz="800" b="0" dirty="0">
                <a:solidFill>
                  <a:srgbClr val="808080">
                    <a:lumMod val="75000"/>
                  </a:srgbClr>
                </a:solidFill>
              </a:rPr>
              <a:t>used with permission.</a:t>
            </a:r>
          </a:p>
        </p:txBody>
      </p:sp>
    </p:spTree>
    <p:extLst>
      <p:ext uri="{BB962C8B-B14F-4D97-AF65-F5344CB8AC3E}">
        <p14:creationId xmlns:p14="http://schemas.microsoft.com/office/powerpoint/2010/main" val="418300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46" y="6076767"/>
            <a:ext cx="5254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dirty="0"/>
              <a:t>Sources: </a:t>
            </a:r>
            <a:r>
              <a:rPr lang="en-US" sz="800" b="0" dirty="0" smtClean="0"/>
              <a:t>CMS. </a:t>
            </a:r>
            <a:r>
              <a:rPr lang="en-US" sz="800" b="0" dirty="0"/>
              <a:t>Office of </a:t>
            </a:r>
            <a:r>
              <a:rPr lang="en-US" sz="800" b="0" dirty="0" smtClean="0"/>
              <a:t>Informational Services. </a:t>
            </a:r>
            <a:r>
              <a:rPr lang="en-US" sz="800" b="0" dirty="0"/>
              <a:t>Data from the Standard Analytical Files: </a:t>
            </a:r>
            <a:r>
              <a:rPr lang="en-US" sz="800" b="0" dirty="0" smtClean="0"/>
              <a:t>Data Development </a:t>
            </a:r>
            <a:br>
              <a:rPr lang="en-US" sz="800" b="0" dirty="0" smtClean="0"/>
            </a:br>
            <a:r>
              <a:rPr lang="en-US" sz="800" b="0" dirty="0" smtClean="0"/>
              <a:t>by </a:t>
            </a:r>
            <a:r>
              <a:rPr lang="en-US" sz="800" b="0" dirty="0"/>
              <a:t>the Office of Research, </a:t>
            </a:r>
            <a:r>
              <a:rPr lang="en-US" sz="800" b="0" dirty="0" smtClean="0"/>
              <a:t>Development </a:t>
            </a:r>
            <a:r>
              <a:rPr lang="en-US" sz="800" b="0" dirty="0"/>
              <a:t>and </a:t>
            </a:r>
            <a:r>
              <a:rPr lang="en-US" sz="800" b="0" dirty="0" smtClean="0"/>
              <a:t>Information. 2009</a:t>
            </a:r>
            <a:r>
              <a:rPr lang="en-US" sz="800" b="0" dirty="0"/>
              <a:t>; Kaiser and Health Research and Educational Trust. Survey of Employer-Sponsored Health Benefits, </a:t>
            </a:r>
            <a:r>
              <a:rPr lang="en-US" sz="800" b="0" dirty="0" smtClean="0"/>
              <a:t>1999–2012; </a:t>
            </a:r>
            <a:r>
              <a:rPr lang="en-US" sz="800" b="0" dirty="0"/>
              <a:t>CMS. Administration offers consumers </a:t>
            </a:r>
            <a:r>
              <a:rPr lang="en-US" sz="800" b="0" dirty="0" smtClean="0"/>
              <a:t/>
            </a:r>
            <a:br>
              <a:rPr lang="en-US" sz="800" b="0" dirty="0" smtClean="0"/>
            </a:br>
            <a:r>
              <a:rPr lang="en-US" sz="800" b="0" dirty="0" smtClean="0"/>
              <a:t>an </a:t>
            </a:r>
            <a:r>
              <a:rPr lang="en-US" sz="800" b="0" dirty="0"/>
              <a:t>unprecedented look at hospital charges [press release]. May 8, 2013; America’s Health Insurance Plans, </a:t>
            </a:r>
            <a:r>
              <a:rPr lang="en-US" sz="800" b="0" dirty="0" smtClean="0"/>
              <a:t/>
            </a:r>
            <a:br>
              <a:rPr lang="en-US" sz="800" b="0" dirty="0" smtClean="0"/>
            </a:br>
            <a:r>
              <a:rPr lang="en-US" sz="800" b="0" dirty="0" smtClean="0"/>
              <a:t>Center </a:t>
            </a:r>
            <a:r>
              <a:rPr lang="en-US" sz="800" b="0" dirty="0"/>
              <a:t>for Policy and Research. </a:t>
            </a:r>
            <a:r>
              <a:rPr lang="en-US" sz="800" b="0" i="1" dirty="0"/>
              <a:t>Recent Trends in Hospital Prices in California and Oregon.</a:t>
            </a:r>
            <a:r>
              <a:rPr lang="en-US" sz="800" b="0" dirty="0"/>
              <a:t> December 2010.   </a:t>
            </a:r>
          </a:p>
        </p:txBody>
      </p:sp>
    </p:spTree>
    <p:extLst>
      <p:ext uri="{BB962C8B-B14F-4D97-AF65-F5344CB8AC3E}">
        <p14:creationId xmlns:p14="http://schemas.microsoft.com/office/powerpoint/2010/main" val="377187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for Pricing Pressure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8765" y="3956897"/>
            <a:ext cx="5001260" cy="2276601"/>
            <a:chOff x="4838141" y="2216442"/>
            <a:chExt cx="5001260" cy="2276601"/>
          </a:xfrm>
        </p:grpSpPr>
        <p:sp>
          <p:nvSpPr>
            <p:cNvPr id="4" name="Rectangle 3"/>
            <p:cNvSpPr/>
            <p:nvPr/>
          </p:nvSpPr>
          <p:spPr>
            <a:xfrm>
              <a:off x="5873825" y="4000600"/>
              <a:ext cx="350520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300" b="0" dirty="0">
                  <a:solidFill>
                    <a:srgbClr val="808080">
                      <a:lumMod val="75000"/>
                    </a:srgbClr>
                  </a:solidFill>
                </a:rPr>
                <a:t>—Doug Ghertner, President and CEO, </a:t>
              </a:r>
              <a:r>
                <a:rPr lang="en-US" sz="1300" b="0" dirty="0" smtClean="0">
                  <a:solidFill>
                    <a:srgbClr val="808080">
                      <a:lumMod val="75000"/>
                    </a:srgbClr>
                  </a:solidFill>
                </a:rPr>
                <a:t/>
              </a:r>
              <a:br>
                <a:rPr lang="en-US" sz="1300" b="0" dirty="0" smtClean="0">
                  <a:solidFill>
                    <a:srgbClr val="808080">
                      <a:lumMod val="75000"/>
                    </a:srgbClr>
                  </a:solidFill>
                </a:rPr>
              </a:br>
              <a:r>
                <a:rPr lang="en-US" sz="1300" b="0" dirty="0" smtClean="0">
                  <a:solidFill>
                    <a:srgbClr val="808080">
                      <a:lumMod val="75000"/>
                    </a:srgbClr>
                  </a:solidFill>
                </a:rPr>
                <a:t>Change </a:t>
              </a:r>
              <a:r>
                <a:rPr lang="en-US" sz="1300" b="0" dirty="0">
                  <a:solidFill>
                    <a:srgbClr val="808080">
                      <a:lumMod val="75000"/>
                    </a:srgbClr>
                  </a:solidFill>
                </a:rPr>
                <a:t>Healthcare Corporation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38141" y="2216442"/>
              <a:ext cx="70069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7000" spc="-1500" dirty="0" smtClean="0">
                  <a:solidFill>
                    <a:srgbClr val="FFFFFF">
                      <a:lumMod val="65000"/>
                    </a:srgbClr>
                  </a:solidFill>
                  <a:latin typeface="Franklin Gothic Book" pitchFamily="34" charset="0"/>
                </a:rPr>
                <a:t>“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10800000">
              <a:off x="8462136" y="3135829"/>
              <a:ext cx="919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7000" spc="-1500" dirty="0" smtClean="0">
                  <a:solidFill>
                    <a:srgbClr val="FFFFFF">
                      <a:lumMod val="65000"/>
                    </a:srgbClr>
                  </a:solidFill>
                  <a:latin typeface="Franklin Gothic Book" pitchFamily="34" charset="0"/>
                </a:rPr>
                <a:t>“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192758" y="2490768"/>
              <a:ext cx="4646643" cy="1531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1700" b="0" dirty="0">
                  <a:solidFill>
                    <a:srgbClr val="FF9400"/>
                  </a:solidFill>
                </a:rPr>
                <a:t>For providers who say, ‘I don’t </a:t>
              </a:r>
              <a:r>
                <a:rPr lang="en-US" sz="1700" b="0" dirty="0" smtClean="0">
                  <a:solidFill>
                    <a:srgbClr val="FF9400"/>
                  </a:solidFill>
                </a:rPr>
                <a:t>compete </a:t>
              </a:r>
              <a:r>
                <a:rPr lang="en-US" sz="1700" b="0" dirty="0">
                  <a:solidFill>
                    <a:srgbClr val="FF9400"/>
                  </a:solidFill>
                </a:rPr>
                <a:t>on price,’ the question becomes, ‘How do </a:t>
              </a:r>
              <a:r>
                <a:rPr lang="en-US" sz="1700" b="0" dirty="0" smtClean="0">
                  <a:solidFill>
                    <a:srgbClr val="FF9400"/>
                  </a:solidFill>
                </a:rPr>
                <a:t>you make </a:t>
              </a:r>
              <a:r>
                <a:rPr lang="en-US" sz="1700" b="0" dirty="0">
                  <a:solidFill>
                    <a:srgbClr val="FF9400"/>
                  </a:solidFill>
                </a:rPr>
                <a:t>additional data available to showcase your quality</a:t>
              </a:r>
              <a:r>
                <a:rPr lang="en-US" sz="1700" b="0" dirty="0" smtClean="0">
                  <a:solidFill>
                    <a:srgbClr val="FF9400"/>
                  </a:solidFill>
                </a:rPr>
                <a:t>? </a:t>
              </a:r>
              <a:r>
                <a:rPr lang="en-US" sz="1700" b="0" dirty="0">
                  <a:solidFill>
                    <a:srgbClr val="FF9400"/>
                  </a:solidFill>
                </a:rPr>
                <a:t>What else are you </a:t>
              </a:r>
              <a:r>
                <a:rPr lang="en-US" sz="1700" b="0" dirty="0" smtClean="0">
                  <a:solidFill>
                    <a:srgbClr val="FF9400"/>
                  </a:solidFill>
                </a:rPr>
                <a:t>willing to </a:t>
              </a:r>
              <a:r>
                <a:rPr lang="en-US" sz="1700" b="0" dirty="0">
                  <a:solidFill>
                    <a:srgbClr val="FF9400"/>
                  </a:solidFill>
                </a:rPr>
                <a:t>provide </a:t>
              </a:r>
              <a:r>
                <a:rPr lang="en-US" sz="1700" b="0" dirty="0" smtClean="0">
                  <a:solidFill>
                    <a:srgbClr val="FF9400"/>
                  </a:solidFill>
                </a:rPr>
                <a:t>to </a:t>
              </a:r>
              <a:r>
                <a:rPr lang="en-US" sz="1700" b="0" dirty="0">
                  <a:solidFill>
                    <a:srgbClr val="FF9400"/>
                  </a:solidFill>
                </a:rPr>
                <a:t>enable informed decisions</a:t>
              </a:r>
              <a:r>
                <a:rPr lang="en-US" sz="1700" b="0" dirty="0" smtClean="0">
                  <a:solidFill>
                    <a:srgbClr val="FF9400"/>
                  </a:solidFill>
                </a:rPr>
                <a:t>?’ </a:t>
              </a:r>
              <a:endParaRPr lang="en-US" sz="1700" b="0" dirty="0">
                <a:solidFill>
                  <a:srgbClr val="FF94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56616" y="6218936"/>
            <a:ext cx="7682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350"/>
              </a:spcBef>
              <a:spcAft>
                <a:spcPct val="0"/>
              </a:spcAft>
              <a:buClr>
                <a:srgbClr val="FF9400"/>
              </a:buClr>
            </a:pPr>
            <a:r>
              <a:rPr lang="en-US" sz="800" b="1" dirty="0" smtClean="0">
                <a:solidFill>
                  <a:srgbClr val="808080">
                    <a:lumMod val="75000"/>
                  </a:srgbClr>
                </a:solidFill>
              </a:rPr>
              <a:t>Sources</a:t>
            </a:r>
            <a:r>
              <a:rPr lang="en-US" sz="800" b="0" dirty="0" smtClean="0">
                <a:solidFill>
                  <a:srgbClr val="808080">
                    <a:lumMod val="75000"/>
                  </a:srgbClr>
                </a:solidFill>
              </a:rPr>
              <a:t>: </a:t>
            </a:r>
            <a:r>
              <a:rPr lang="en-US" sz="800" b="0" dirty="0">
                <a:solidFill>
                  <a:srgbClr val="808080">
                    <a:lumMod val="75000"/>
                  </a:srgbClr>
                </a:solidFill>
              </a:rPr>
              <a:t>Elliot Health System. Elliot CareBundles offer high quality care at the lowest price with no bills [press release]. February 26, </a:t>
            </a:r>
            <a:r>
              <a:rPr lang="en-US" sz="800" b="0" dirty="0" smtClean="0">
                <a:solidFill>
                  <a:srgbClr val="808080">
                    <a:lumMod val="75000"/>
                  </a:srgbClr>
                </a:solidFill>
              </a:rPr>
              <a:t>2014; </a:t>
            </a:r>
            <a:br>
              <a:rPr lang="en-US" sz="800" b="0" dirty="0" smtClean="0">
                <a:solidFill>
                  <a:srgbClr val="808080">
                    <a:lumMod val="75000"/>
                  </a:srgbClr>
                </a:solidFill>
              </a:rPr>
            </a:br>
            <a:r>
              <a:rPr lang="en-US" sz="800" b="0" dirty="0" smtClean="0">
                <a:solidFill>
                  <a:srgbClr val="808080">
                    <a:lumMod val="75000"/>
                  </a:srgbClr>
                </a:solidFill>
              </a:rPr>
              <a:t>Sg2 Interview With Change Healthcare, 2014.</a:t>
            </a:r>
            <a:endParaRPr lang="en-US" sz="800" b="0" dirty="0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616" y="1581912"/>
            <a:ext cx="537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350"/>
              </a:spcBef>
              <a:spcAft>
                <a:spcPct val="0"/>
              </a:spcAft>
              <a:buClr>
                <a:srgbClr val="FF9400"/>
              </a:buClr>
            </a:pPr>
            <a:r>
              <a:rPr lang="en-US" sz="1800" b="1" dirty="0" smtClean="0">
                <a:solidFill>
                  <a:srgbClr val="73A534"/>
                </a:solidFill>
              </a:rPr>
              <a:t>Change Healthcare Transparency Matrix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11250" y="2079625"/>
            <a:ext cx="1790700" cy="1790700"/>
            <a:chOff x="571500" y="3023870"/>
            <a:chExt cx="1790700" cy="1790700"/>
          </a:xfrm>
          <a:effectLst>
            <a:outerShdw blurRad="1143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" name="Oval 10"/>
            <p:cNvSpPr/>
            <p:nvPr/>
          </p:nvSpPr>
          <p:spPr bwMode="auto">
            <a:xfrm>
              <a:off x="571500" y="3023870"/>
              <a:ext cx="1790700" cy="1790700"/>
            </a:xfrm>
            <a:prstGeom prst="ellipse">
              <a:avLst/>
            </a:prstGeom>
            <a:solidFill>
              <a:schemeClr val="bg2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600" y="3251200"/>
              <a:ext cx="169545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ts val="350"/>
                </a:spcBef>
                <a:spcAft>
                  <a:spcPct val="0"/>
                </a:spcAft>
                <a:buClr>
                  <a:srgbClr val="FF9400"/>
                </a:buClr>
              </a:pPr>
              <a:r>
                <a:rPr lang="en-US" sz="1700" dirty="0" smtClean="0">
                  <a:solidFill>
                    <a:srgbClr val="FFFFFF"/>
                  </a:solidFill>
                </a:rPr>
                <a:t>Ultrasound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600" y="4011613"/>
              <a:ext cx="169545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ts val="350"/>
                </a:spcBef>
                <a:spcAft>
                  <a:spcPct val="0"/>
                </a:spcAft>
                <a:buClr>
                  <a:srgbClr val="FF9400"/>
                </a:buClr>
              </a:pPr>
              <a:r>
                <a:rPr lang="en-US" sz="1600" dirty="0" smtClean="0">
                  <a:solidFill>
                    <a:srgbClr val="FFFFFF"/>
                  </a:solidFill>
                </a:rPr>
                <a:t>variability</a:t>
              </a:r>
              <a:r>
                <a:rPr lang="en-US" dirty="0" smtClean="0">
                  <a:solidFill>
                    <a:srgbClr val="FFFFFF"/>
                  </a:solidFill>
                </a:rPr>
                <a:t/>
              </a:r>
              <a:br>
                <a:rPr lang="en-US" dirty="0" smtClean="0">
                  <a:solidFill>
                    <a:srgbClr val="FFFFFF"/>
                  </a:solidFill>
                </a:rPr>
              </a:br>
              <a:r>
                <a:rPr lang="en-US" sz="2000" baseline="9000" dirty="0" smtClean="0">
                  <a:solidFill>
                    <a:srgbClr val="FFFFFF"/>
                  </a:solidFill>
                </a:rPr>
                <a:t>$</a:t>
              </a:r>
              <a:r>
                <a:rPr lang="en-US" sz="1600" dirty="0" smtClean="0">
                  <a:solidFill>
                    <a:srgbClr val="FFFFFF"/>
                  </a:solidFill>
                </a:rPr>
                <a:t>100</a:t>
              </a:r>
              <a:r>
                <a:rPr lang="en-US" dirty="0" smtClean="0">
                  <a:solidFill>
                    <a:srgbClr val="FFFFFF"/>
                  </a:solidFill>
                </a:rPr>
                <a:t>–</a:t>
              </a:r>
              <a:r>
                <a:rPr lang="en-US" sz="2000" baseline="9000" dirty="0">
                  <a:solidFill>
                    <a:srgbClr val="FFFFFF"/>
                  </a:solidFill>
                </a:rPr>
                <a:t>$</a:t>
              </a:r>
              <a:r>
                <a:rPr lang="en-US" sz="1600" dirty="0" smtClean="0">
                  <a:solidFill>
                    <a:srgbClr val="FFFFFF"/>
                  </a:solidFill>
                </a:rPr>
                <a:t>572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7400" y="3433733"/>
              <a:ext cx="120173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ts val="350"/>
                </a:spcBef>
                <a:spcAft>
                  <a:spcPct val="0"/>
                </a:spcAft>
                <a:buClr>
                  <a:srgbClr val="FF9400"/>
                </a:buClr>
              </a:pPr>
              <a:r>
                <a:rPr lang="en-US" sz="4400" dirty="0" smtClean="0">
                  <a:solidFill>
                    <a:srgbClr val="FFFFFF"/>
                  </a:solidFill>
                </a:rPr>
                <a:t>472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95450" y="3471833"/>
              <a:ext cx="6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ts val="350"/>
                </a:spcBef>
                <a:spcAft>
                  <a:spcPct val="0"/>
                </a:spcAft>
                <a:buClr>
                  <a:srgbClr val="FF9400"/>
                </a:buClr>
              </a:pPr>
              <a:r>
                <a:rPr lang="en-US" sz="3200" dirty="0" smtClean="0">
                  <a:solidFill>
                    <a:srgbClr val="FFFFFF"/>
                  </a:solidFill>
                </a:rPr>
                <a:t>%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51125" y="2365375"/>
            <a:ext cx="1790700" cy="1790700"/>
            <a:chOff x="571500" y="3023870"/>
            <a:chExt cx="1790700" cy="1790700"/>
          </a:xfrm>
          <a:effectLst>
            <a:outerShdw blurRad="1143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Oval 16"/>
            <p:cNvSpPr/>
            <p:nvPr/>
          </p:nvSpPr>
          <p:spPr bwMode="auto">
            <a:xfrm>
              <a:off x="571500" y="3023870"/>
              <a:ext cx="1790700" cy="1790700"/>
            </a:xfrm>
            <a:prstGeom prst="ellipse">
              <a:avLst/>
            </a:prstGeom>
            <a:solidFill>
              <a:srgbClr val="73A534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9600" y="3251200"/>
              <a:ext cx="169545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ts val="350"/>
                </a:spcBef>
                <a:spcAft>
                  <a:spcPct val="0"/>
                </a:spcAft>
                <a:buClr>
                  <a:srgbClr val="FF9400"/>
                </a:buClr>
              </a:pPr>
              <a:r>
                <a:rPr lang="en-US" sz="1700" dirty="0" smtClean="0">
                  <a:solidFill>
                    <a:srgbClr val="FFFFFF"/>
                  </a:solidFill>
                </a:rPr>
                <a:t>CT Scan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9600" y="4011613"/>
              <a:ext cx="169545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ts val="350"/>
                </a:spcBef>
                <a:spcAft>
                  <a:spcPct val="0"/>
                </a:spcAft>
                <a:buClr>
                  <a:srgbClr val="FF9400"/>
                </a:buClr>
              </a:pPr>
              <a:r>
                <a:rPr lang="en-US" sz="1600" dirty="0" smtClean="0">
                  <a:solidFill>
                    <a:srgbClr val="FFFFFF"/>
                  </a:solidFill>
                </a:rPr>
                <a:t>variability</a:t>
              </a:r>
              <a:r>
                <a:rPr lang="en-US" dirty="0" smtClean="0">
                  <a:solidFill>
                    <a:srgbClr val="FFFFFF"/>
                  </a:solidFill>
                </a:rPr>
                <a:t/>
              </a:r>
              <a:br>
                <a:rPr lang="en-US" dirty="0" smtClean="0">
                  <a:solidFill>
                    <a:srgbClr val="FFFFFF"/>
                  </a:solidFill>
                </a:rPr>
              </a:br>
              <a:r>
                <a:rPr lang="en-US" sz="2000" baseline="9000" dirty="0" smtClean="0">
                  <a:solidFill>
                    <a:srgbClr val="FFFFFF"/>
                  </a:solidFill>
                </a:rPr>
                <a:t>$</a:t>
              </a:r>
              <a:r>
                <a:rPr lang="en-US" sz="1600" dirty="0" smtClean="0">
                  <a:solidFill>
                    <a:srgbClr val="FFFFFF"/>
                  </a:solidFill>
                </a:rPr>
                <a:t>300</a:t>
              </a:r>
              <a:r>
                <a:rPr lang="en-US" dirty="0" smtClean="0">
                  <a:solidFill>
                    <a:srgbClr val="FFFFFF"/>
                  </a:solidFill>
                </a:rPr>
                <a:t>–</a:t>
              </a:r>
              <a:r>
                <a:rPr lang="en-US" sz="2000" baseline="9000" dirty="0" smtClean="0">
                  <a:solidFill>
                    <a:srgbClr val="FFFFFF"/>
                  </a:solidFill>
                </a:rPr>
                <a:t>$</a:t>
              </a:r>
              <a:r>
                <a:rPr lang="en-US" sz="1600" dirty="0" smtClean="0">
                  <a:solidFill>
                    <a:srgbClr val="FFFFFF"/>
                  </a:solidFill>
                </a:rPr>
                <a:t>2,681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7400" y="3433733"/>
              <a:ext cx="120173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ts val="350"/>
                </a:spcBef>
                <a:spcAft>
                  <a:spcPct val="0"/>
                </a:spcAft>
                <a:buClr>
                  <a:srgbClr val="FF9400"/>
                </a:buClr>
              </a:pPr>
              <a:r>
                <a:rPr lang="en-US" sz="4400" dirty="0" smtClean="0">
                  <a:solidFill>
                    <a:srgbClr val="FFFFFF"/>
                  </a:solidFill>
                </a:rPr>
                <a:t>794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95450" y="3471833"/>
              <a:ext cx="6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ts val="350"/>
                </a:spcBef>
                <a:spcAft>
                  <a:spcPct val="0"/>
                </a:spcAft>
                <a:buClr>
                  <a:srgbClr val="FF9400"/>
                </a:buClr>
              </a:pPr>
              <a:r>
                <a:rPr lang="en-US" sz="3200" dirty="0" smtClean="0">
                  <a:solidFill>
                    <a:srgbClr val="FFFFFF"/>
                  </a:solidFill>
                </a:rPr>
                <a:t>%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37860" y="2040254"/>
            <a:ext cx="2923540" cy="3783405"/>
            <a:chOff x="5737860" y="2028824"/>
            <a:chExt cx="2923540" cy="3783405"/>
          </a:xfrm>
        </p:grpSpPr>
        <p:sp>
          <p:nvSpPr>
            <p:cNvPr id="22" name="Rectangle 21"/>
            <p:cNvSpPr/>
            <p:nvPr/>
          </p:nvSpPr>
          <p:spPr bwMode="auto">
            <a:xfrm>
              <a:off x="5737860" y="2028824"/>
              <a:ext cx="2923540" cy="378340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737860" y="2089785"/>
              <a:ext cx="292354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ts val="350"/>
                </a:spcBef>
                <a:spcAft>
                  <a:spcPct val="0"/>
                </a:spcAft>
                <a:buClr>
                  <a:srgbClr val="FF9400"/>
                </a:buClr>
              </a:pPr>
              <a:r>
                <a:rPr lang="en-US" sz="1600" b="1" dirty="0">
                  <a:solidFill>
                    <a:srgbClr val="808080">
                      <a:lumMod val="75000"/>
                    </a:srgbClr>
                  </a:solidFill>
                </a:rPr>
                <a:t>ELLIOT </a:t>
              </a:r>
              <a:r>
                <a:rPr lang="en-US" sz="1600" b="1" dirty="0" smtClean="0">
                  <a:solidFill>
                    <a:srgbClr val="808080">
                      <a:lumMod val="75000"/>
                    </a:srgbClr>
                  </a:solidFill>
                </a:rPr>
                <a:t>CAREBUNDLES </a:t>
              </a:r>
              <a:r>
                <a:rPr lang="en-US" sz="1600" b="1" dirty="0">
                  <a:solidFill>
                    <a:srgbClr val="808080">
                      <a:lumMod val="75000"/>
                    </a:srgbClr>
                  </a:solidFill>
                </a:rPr>
                <a:t>OFFER </a:t>
              </a:r>
              <a:r>
                <a:rPr lang="en-US" sz="1600" b="1" dirty="0" smtClean="0">
                  <a:solidFill>
                    <a:srgbClr val="808080">
                      <a:lumMod val="75000"/>
                    </a:srgbClr>
                  </a:solidFill>
                </a:rPr>
                <a:t>HIGH-QUALITY  </a:t>
              </a:r>
              <a:r>
                <a:rPr lang="en-US" sz="1600" b="1" dirty="0">
                  <a:solidFill>
                    <a:srgbClr val="808080">
                      <a:lumMod val="75000"/>
                    </a:srgbClr>
                  </a:solidFill>
                </a:rPr>
                <a:t>CARE AT LOWEST PRICE WITH NO BILLS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16320" y="3346321"/>
              <a:ext cx="216662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9400"/>
                  </a:solidFill>
                </a:rPr>
                <a:t>$</a:t>
              </a:r>
              <a:r>
                <a:rPr lang="en-US" sz="2400" dirty="0" smtClean="0">
                  <a:solidFill>
                    <a:srgbClr val="FF9400"/>
                  </a:solidFill>
                </a:rPr>
                <a:t>1,995</a:t>
              </a:r>
              <a:br>
                <a:rPr lang="en-US" sz="2400" dirty="0" smtClean="0">
                  <a:solidFill>
                    <a:srgbClr val="FF9400"/>
                  </a:solidFill>
                </a:rPr>
              </a:br>
              <a:r>
                <a:rPr lang="en-US" sz="1600" b="0" dirty="0" smtClean="0">
                  <a:solidFill>
                    <a:srgbClr val="808080">
                      <a:lumMod val="75000"/>
                    </a:srgbClr>
                  </a:solidFill>
                </a:rPr>
                <a:t>Colonoscopy</a:t>
              </a: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9400"/>
                  </a:solidFill>
                </a:rPr>
                <a:t>$</a:t>
              </a:r>
              <a:r>
                <a:rPr lang="en-US" sz="2400" dirty="0" smtClean="0">
                  <a:solidFill>
                    <a:srgbClr val="FF9400"/>
                  </a:solidFill>
                </a:rPr>
                <a:t>4,995</a:t>
              </a:r>
              <a:br>
                <a:rPr lang="en-US" sz="2400" dirty="0" smtClean="0">
                  <a:solidFill>
                    <a:srgbClr val="FF9400"/>
                  </a:solidFill>
                </a:rPr>
              </a:br>
              <a:r>
                <a:rPr lang="en-US" sz="1600" b="0" dirty="0" smtClean="0">
                  <a:solidFill>
                    <a:srgbClr val="808080">
                      <a:lumMod val="75000"/>
                    </a:srgbClr>
                  </a:solidFill>
                </a:rPr>
                <a:t>Hernia </a:t>
              </a:r>
              <a:r>
                <a:rPr lang="en-US" sz="1600" b="0" dirty="0">
                  <a:solidFill>
                    <a:srgbClr val="808080">
                      <a:lumMod val="75000"/>
                    </a:srgbClr>
                  </a:solidFill>
                </a:rPr>
                <a:t>Repair </a:t>
              </a:r>
              <a:endParaRPr lang="en-US" sz="1600" b="0" dirty="0" smtClean="0">
                <a:solidFill>
                  <a:srgbClr val="808080">
                    <a:lumMod val="75000"/>
                  </a:srgbClr>
                </a:solidFill>
              </a:endParaRP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9400"/>
                  </a:solidFill>
                </a:rPr>
                <a:t>$</a:t>
              </a:r>
              <a:r>
                <a:rPr lang="en-US" sz="2400" dirty="0" smtClean="0">
                  <a:solidFill>
                    <a:srgbClr val="FF9400"/>
                  </a:solidFill>
                </a:rPr>
                <a:t>5,995</a:t>
              </a:r>
              <a:br>
                <a:rPr lang="en-US" sz="2400" dirty="0" smtClean="0">
                  <a:solidFill>
                    <a:srgbClr val="FF9400"/>
                  </a:solidFill>
                </a:rPr>
              </a:br>
              <a:r>
                <a:rPr lang="en-US" sz="1600" b="0" dirty="0" smtClean="0">
                  <a:solidFill>
                    <a:srgbClr val="808080">
                      <a:lumMod val="75000"/>
                    </a:srgbClr>
                  </a:solidFill>
                </a:rPr>
                <a:t>Knee Arthroscopy</a:t>
              </a:r>
              <a:endParaRPr lang="en-US" sz="1600" b="0" dirty="0">
                <a:solidFill>
                  <a:srgbClr val="808080">
                    <a:lumMod val="75000"/>
                  </a:srgbClr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>
              <a:off x="5950268" y="3223260"/>
              <a:ext cx="2498725" cy="0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0807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34025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925208"/>
              </p:ext>
            </p:extLst>
          </p:nvPr>
        </p:nvGraphicFramePr>
        <p:xfrm>
          <a:off x="457979" y="2057400"/>
          <a:ext cx="5949537" cy="36060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43576"/>
                <a:gridCol w="1405961"/>
              </a:tblGrid>
              <a:tr h="412710">
                <a:tc gridSpan="2">
                  <a:txBody>
                    <a:bodyPr/>
                    <a:lstStyle/>
                    <a:p>
                      <a:pPr fontAlgn="base">
                        <a:spcAft>
                          <a:spcPct val="0"/>
                        </a:spcAft>
                        <a:buClr>
                          <a:srgbClr val="FF9400"/>
                        </a:buClr>
                        <a:buFontTx/>
                        <a:buNone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Blue Cross Blue Shield Estimated Treatment Costs:</a:t>
                      </a:r>
                    </a:p>
                    <a:p>
                      <a:pPr fontAlgn="base">
                        <a:spcAft>
                          <a:spcPct val="0"/>
                        </a:spcAft>
                        <a:buClr>
                          <a:srgbClr val="FF9400"/>
                        </a:buClr>
                        <a:buFontTx/>
                        <a:buNone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Upper GI Endoscopy*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5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4332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350"/>
                        </a:spcBef>
                        <a:buClr>
                          <a:schemeClr val="accent5"/>
                        </a:buClr>
                        <a:buFontTx/>
                        <a:buNone/>
                      </a:pPr>
                      <a:r>
                        <a:rPr lang="en-US" sz="1600" dirty="0" smtClean="0">
                          <a:solidFill>
                            <a:srgbClr val="73A534"/>
                          </a:solidFill>
                        </a:rPr>
                        <a:t>Anil Tumbapura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600" baseline="30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$</a:t>
                      </a:r>
                      <a:r>
                        <a:rPr lang="en-US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708</a:t>
                      </a:r>
                      <a:endParaRPr lang="en-US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4332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600" dirty="0" smtClean="0">
                          <a:solidFill>
                            <a:srgbClr val="73A534"/>
                          </a:solidFill>
                        </a:rPr>
                        <a:t>Ronald Schwarz</a:t>
                      </a:r>
                      <a:endParaRPr lang="en-US" sz="1600" dirty="0">
                        <a:solidFill>
                          <a:srgbClr val="73A53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30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$</a:t>
                      </a:r>
                      <a:r>
                        <a:rPr lang="en-US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829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4332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600" dirty="0" smtClean="0">
                          <a:solidFill>
                            <a:srgbClr val="73A534"/>
                          </a:solidFill>
                        </a:rPr>
                        <a:t>Rex Surgery Center of Cary</a:t>
                      </a:r>
                      <a:endParaRPr lang="en-US" sz="1600" dirty="0">
                        <a:solidFill>
                          <a:srgbClr val="73A53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600" baseline="30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$</a:t>
                      </a:r>
                      <a:r>
                        <a:rPr lang="en-US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1,829</a:t>
                      </a:r>
                      <a:endParaRPr lang="en-US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4332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600" dirty="0" smtClean="0">
                          <a:solidFill>
                            <a:srgbClr val="73A534"/>
                          </a:solidFill>
                        </a:rPr>
                        <a:t>Duke Raleigh Hospital</a:t>
                      </a:r>
                      <a:endParaRPr lang="en-US" sz="1600" dirty="0">
                        <a:solidFill>
                          <a:srgbClr val="73A53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600" baseline="30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$</a:t>
                      </a:r>
                      <a:r>
                        <a:rPr lang="en-US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2,062</a:t>
                      </a:r>
                      <a:endParaRPr lang="en-US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4332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600" dirty="0" smtClean="0">
                          <a:solidFill>
                            <a:srgbClr val="73A534"/>
                          </a:solidFill>
                        </a:rPr>
                        <a:t>Rex Hospital</a:t>
                      </a:r>
                      <a:endParaRPr lang="en-US" sz="1600" dirty="0">
                        <a:solidFill>
                          <a:srgbClr val="73A53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30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$</a:t>
                      </a:r>
                      <a:r>
                        <a:rPr lang="en-US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3,112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4332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600" dirty="0" smtClean="0">
                          <a:solidFill>
                            <a:srgbClr val="73A534"/>
                          </a:solidFill>
                        </a:rPr>
                        <a:t>WakeMed</a:t>
                      </a:r>
                      <a:endParaRPr lang="en-US" sz="1600" dirty="0">
                        <a:solidFill>
                          <a:srgbClr val="73A53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30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$</a:t>
                      </a:r>
                      <a:r>
                        <a:rPr lang="en-US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3,274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-812800" y="3316513"/>
            <a:ext cx="10185400" cy="1698173"/>
            <a:chOff x="-812800" y="3338285"/>
            <a:chExt cx="10185400" cy="1698173"/>
          </a:xfrm>
        </p:grpSpPr>
        <p:grpSp>
          <p:nvGrpSpPr>
            <p:cNvPr id="8" name="Group 7"/>
            <p:cNvGrpSpPr/>
            <p:nvPr/>
          </p:nvGrpSpPr>
          <p:grpSpPr>
            <a:xfrm>
              <a:off x="-266700" y="3338285"/>
              <a:ext cx="9639300" cy="1698173"/>
              <a:chOff x="-266700" y="3397247"/>
              <a:chExt cx="9639300" cy="1698173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-266700" y="3397247"/>
                <a:ext cx="9639300" cy="1698173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143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4950" marR="0" indent="-23495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1215642" y="3679029"/>
                <a:ext cx="1709268" cy="1199462"/>
                <a:chOff x="3096908" y="3322796"/>
                <a:chExt cx="1709268" cy="1199462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3421859" y="3999038"/>
                  <a:ext cx="105936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Bef>
                      <a:spcPts val="350"/>
                    </a:spcBef>
                    <a:buClr>
                      <a:schemeClr val="accent5"/>
                    </a:buClr>
                  </a:pPr>
                  <a:r>
                    <a:rPr lang="en-US" sz="2800" b="0" dirty="0" smtClean="0">
                      <a:solidFill>
                        <a:srgbClr val="73A534"/>
                      </a:solidFill>
                    </a:rPr>
                    <a:t>3</a:t>
                  </a:r>
                  <a:r>
                    <a:rPr lang="en-US" sz="2000" b="0" dirty="0" smtClean="0">
                      <a:solidFill>
                        <a:srgbClr val="73A534"/>
                      </a:solidFill>
                    </a:rPr>
                    <a:t>X</a:t>
                  </a: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3096908" y="3322796"/>
                  <a:ext cx="1709268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200" b="0" dirty="0" smtClean="0">
                      <a:solidFill>
                        <a:schemeClr val="bg2">
                          <a:lumMod val="75000"/>
                        </a:schemeClr>
                      </a:solidFill>
                    </a:rPr>
                    <a:t>Breast </a:t>
                  </a:r>
                  <a:br>
                    <a:rPr lang="en-US" sz="2200" b="0" dirty="0" smtClean="0">
                      <a:solidFill>
                        <a:schemeClr val="bg2">
                          <a:lumMod val="75000"/>
                        </a:schemeClr>
                      </a:solidFill>
                    </a:rPr>
                  </a:br>
                  <a:r>
                    <a:rPr lang="en-US" sz="2200" b="0" dirty="0" smtClean="0">
                      <a:solidFill>
                        <a:schemeClr val="bg2">
                          <a:lumMod val="75000"/>
                        </a:schemeClr>
                      </a:solidFill>
                    </a:rPr>
                    <a:t>MRI</a:t>
                  </a:r>
                  <a:endParaRPr lang="en-US" sz="2200" dirty="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31" name="Right Arrow 30"/>
            <p:cNvSpPr/>
            <p:nvPr/>
          </p:nvSpPr>
          <p:spPr bwMode="auto">
            <a:xfrm>
              <a:off x="-812800" y="3853089"/>
              <a:ext cx="2336800" cy="615043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chemeClr val="accent5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marR="0" indent="-23495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1086">
            <a:off x="5600406" y="1862344"/>
            <a:ext cx="2885958" cy="13254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46304"/>
            <a:ext cx="8318500" cy="958850"/>
          </a:xfrm>
        </p:spPr>
        <p:txBody>
          <a:bodyPr/>
          <a:lstStyle/>
          <a:p>
            <a:r>
              <a:rPr lang="en-US" dirty="0" smtClean="0"/>
              <a:t>Payers Opening Up Price Data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 bwMode="auto">
          <a:xfrm>
            <a:off x="7624575" y="2374153"/>
            <a:ext cx="106142" cy="106144"/>
          </a:xfrm>
          <a:prstGeom prst="ellipse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1713" y="2279800"/>
            <a:ext cx="868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350"/>
              </a:spcBef>
              <a:spcAft>
                <a:spcPts val="0"/>
              </a:spcAft>
              <a:buClr>
                <a:srgbClr val="FF9400"/>
              </a:buClr>
            </a:pPr>
            <a:r>
              <a:rPr lang="en-US" sz="1400" b="0" dirty="0" smtClean="0">
                <a:solidFill>
                  <a:srgbClr val="FFFFFF"/>
                </a:solidFill>
                <a:latin typeface="Arial"/>
              </a:rPr>
              <a:t>Raleigh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616" y="6217920"/>
            <a:ext cx="6202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9400"/>
              </a:buClr>
            </a:pPr>
            <a:r>
              <a:rPr lang="en-US" sz="800" b="0" dirty="0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*Selective </a:t>
            </a:r>
            <a:r>
              <a:rPr lang="en-US" sz="800" b="0" dirty="0">
                <a:solidFill>
                  <a:schemeClr val="bg2">
                    <a:lumMod val="75000"/>
                  </a:schemeClr>
                </a:solidFill>
                <a:latin typeface="Arial"/>
              </a:rPr>
              <a:t>providers within </a:t>
            </a:r>
            <a:r>
              <a:rPr lang="en-US" sz="800" b="0" dirty="0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20-mile </a:t>
            </a:r>
            <a:r>
              <a:rPr lang="en-US" sz="800" b="0" dirty="0">
                <a:solidFill>
                  <a:schemeClr val="bg2">
                    <a:lumMod val="75000"/>
                  </a:schemeClr>
                </a:solidFill>
                <a:latin typeface="Arial"/>
              </a:rPr>
              <a:t>radius of Raleigh, NC.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9400"/>
              </a:buClr>
            </a:pPr>
            <a:r>
              <a:rPr lang="en-US" sz="800" dirty="0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Source: </a:t>
            </a:r>
            <a:r>
              <a:rPr lang="en-US" sz="800" b="0" dirty="0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Blue Cross and Blue Shield (BCBS) of North Carolina. Estimated treatment cost results web page. Accessed January 2015.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753439" y="3593189"/>
            <a:ext cx="2038394" cy="1209675"/>
            <a:chOff x="5753439" y="2705100"/>
            <a:chExt cx="2038394" cy="1209675"/>
          </a:xfrm>
        </p:grpSpPr>
        <p:grpSp>
          <p:nvGrpSpPr>
            <p:cNvPr id="22" name="Group 21"/>
            <p:cNvGrpSpPr/>
            <p:nvPr/>
          </p:nvGrpSpPr>
          <p:grpSpPr>
            <a:xfrm>
              <a:off x="6082565" y="2710206"/>
              <a:ext cx="1709268" cy="1199462"/>
              <a:chOff x="3096908" y="3148628"/>
              <a:chExt cx="1709268" cy="1199462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421859" y="3824870"/>
                <a:ext cx="10593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350"/>
                  </a:spcBef>
                  <a:buClr>
                    <a:schemeClr val="accent5"/>
                  </a:buClr>
                </a:pPr>
                <a:r>
                  <a:rPr lang="en-US" sz="2800" b="0" dirty="0" smtClean="0">
                    <a:solidFill>
                      <a:schemeClr val="accent4"/>
                    </a:solidFill>
                  </a:rPr>
                  <a:t>10</a:t>
                </a:r>
                <a:r>
                  <a:rPr lang="en-US" sz="2000" b="0" dirty="0" smtClean="0">
                    <a:solidFill>
                      <a:schemeClr val="accent4"/>
                    </a:solidFill>
                  </a:rPr>
                  <a:t>X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96908" y="3148628"/>
                <a:ext cx="170926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b="0" dirty="0">
                    <a:solidFill>
                      <a:schemeClr val="bg2">
                        <a:lumMod val="75000"/>
                      </a:schemeClr>
                    </a:solidFill>
                  </a:rPr>
                  <a:t>Knee Arthroscopy </a:t>
                </a:r>
                <a:endParaRPr lang="en-US" sz="22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23" name="Straight Connector 22"/>
            <p:cNvCxnSpPr/>
            <p:nvPr/>
          </p:nvCxnSpPr>
          <p:spPr bwMode="auto">
            <a:xfrm>
              <a:off x="5753439" y="2705100"/>
              <a:ext cx="0" cy="1209675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3254037" y="3593189"/>
            <a:ext cx="2170275" cy="1209675"/>
            <a:chOff x="3254037" y="2705100"/>
            <a:chExt cx="2170275" cy="1209675"/>
          </a:xfrm>
        </p:grpSpPr>
        <p:grpSp>
          <p:nvGrpSpPr>
            <p:cNvPr id="27" name="Group 26"/>
            <p:cNvGrpSpPr/>
            <p:nvPr/>
          </p:nvGrpSpPr>
          <p:grpSpPr>
            <a:xfrm>
              <a:off x="3583164" y="2710206"/>
              <a:ext cx="1841148" cy="1199462"/>
              <a:chOff x="3096908" y="3148628"/>
              <a:chExt cx="1841148" cy="1199462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3487799" y="3824870"/>
                <a:ext cx="10593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350"/>
                  </a:spcBef>
                  <a:buClr>
                    <a:schemeClr val="accent5"/>
                  </a:buClr>
                </a:pPr>
                <a:r>
                  <a:rPr lang="en-US" sz="2800" b="0" dirty="0" smtClean="0">
                    <a:solidFill>
                      <a:schemeClr val="accent5"/>
                    </a:solidFill>
                  </a:rPr>
                  <a:t>0.5</a:t>
                </a:r>
                <a:r>
                  <a:rPr lang="en-US" sz="2000" b="0" dirty="0" smtClean="0">
                    <a:solidFill>
                      <a:schemeClr val="accent5"/>
                    </a:solidFill>
                  </a:rPr>
                  <a:t>X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096908" y="3148628"/>
                <a:ext cx="184114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b="0" dirty="0">
                    <a:solidFill>
                      <a:schemeClr val="bg2">
                        <a:lumMod val="75000"/>
                      </a:schemeClr>
                    </a:solidFill>
                  </a:rPr>
                  <a:t>Knee Replacement </a:t>
                </a:r>
                <a:endParaRPr lang="en-US" sz="22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 bwMode="auto">
            <a:xfrm>
              <a:off x="3254037" y="2705100"/>
              <a:ext cx="0" cy="1209675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9705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The “Old” Model of Growth?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447477" y="2448860"/>
            <a:ext cx="7072821" cy="1517640"/>
            <a:chOff x="-447477" y="2448860"/>
            <a:chExt cx="7072821" cy="1517640"/>
          </a:xfrm>
        </p:grpSpPr>
        <p:sp>
          <p:nvSpPr>
            <p:cNvPr id="60" name="Pentagon 59"/>
            <p:cNvSpPr/>
            <p:nvPr/>
          </p:nvSpPr>
          <p:spPr bwMode="auto">
            <a:xfrm rot="20694794">
              <a:off x="-447477" y="2511516"/>
              <a:ext cx="7072821" cy="876117"/>
            </a:xfrm>
            <a:prstGeom prst="homePlate">
              <a:avLst>
                <a:gd name="adj" fmla="val 37824"/>
              </a:avLst>
            </a:prstGeom>
            <a:solidFill>
              <a:srgbClr val="73A534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marR="0" indent="-23495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234950" marR="0" indent="-23495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/>
            </a:p>
            <a:p>
              <a:pPr marL="234950" marR="0" indent="-23495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7" name="Group 26"/>
            <p:cNvGrpSpPr>
              <a:grpSpLocks noChangeAspect="1"/>
            </p:cNvGrpSpPr>
            <p:nvPr/>
          </p:nvGrpSpPr>
          <p:grpSpPr>
            <a:xfrm>
              <a:off x="830396" y="2869220"/>
              <a:ext cx="1097280" cy="1097280"/>
              <a:chOff x="1209604" y="2077824"/>
              <a:chExt cx="1451295" cy="1451295"/>
            </a:xfrm>
          </p:grpSpPr>
          <p:sp>
            <p:nvSpPr>
              <p:cNvPr id="9" name="Oval 8"/>
              <p:cNvSpPr/>
              <p:nvPr/>
            </p:nvSpPr>
            <p:spPr bwMode="auto">
              <a:xfrm>
                <a:off x="1209604" y="2077824"/>
                <a:ext cx="1451295" cy="1451295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4950" marR="0" indent="-23495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7051" y="2082135"/>
                <a:ext cx="1436400" cy="1442673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64" name="TextBox 63"/>
            <p:cNvSpPr txBox="1"/>
            <p:nvPr/>
          </p:nvSpPr>
          <p:spPr>
            <a:xfrm rot="20679896">
              <a:off x="1845676" y="2448860"/>
              <a:ext cx="4101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50"/>
                </a:spcBef>
                <a:buClr>
                  <a:schemeClr val="accent5"/>
                </a:buClr>
              </a:pPr>
              <a:r>
                <a:rPr lang="en-US" sz="2800" b="0" dirty="0" smtClean="0">
                  <a:solidFill>
                    <a:schemeClr val="bg1"/>
                  </a:solidFill>
                </a:rPr>
                <a:t>  BUILD CAPACITY</a:t>
              </a:r>
              <a:endParaRPr lang="en-US" sz="2800" b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486011" y="4327575"/>
            <a:ext cx="9308852" cy="1539857"/>
            <a:chOff x="-486011" y="4327575"/>
            <a:chExt cx="9308852" cy="1539857"/>
          </a:xfrm>
        </p:grpSpPr>
        <p:sp>
          <p:nvSpPr>
            <p:cNvPr id="65" name="Pentagon 64"/>
            <p:cNvSpPr/>
            <p:nvPr/>
          </p:nvSpPr>
          <p:spPr bwMode="auto">
            <a:xfrm rot="20694794">
              <a:off x="-486011" y="4582717"/>
              <a:ext cx="9308852" cy="876117"/>
            </a:xfrm>
            <a:prstGeom prst="homePlate">
              <a:avLst>
                <a:gd name="adj" fmla="val 37824"/>
              </a:avLst>
            </a:prstGeom>
            <a:solidFill>
              <a:schemeClr val="accent5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marR="0" indent="-23495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1" name="Group 40"/>
            <p:cNvGrpSpPr>
              <a:grpSpLocks noChangeAspect="1"/>
            </p:cNvGrpSpPr>
            <p:nvPr/>
          </p:nvGrpSpPr>
          <p:grpSpPr>
            <a:xfrm>
              <a:off x="2608397" y="4770152"/>
              <a:ext cx="1097280" cy="1097280"/>
              <a:chOff x="3003435" y="4018360"/>
              <a:chExt cx="1451295" cy="1451295"/>
            </a:xfrm>
          </p:grpSpPr>
          <p:sp>
            <p:nvSpPr>
              <p:cNvPr id="43" name="Oval 42"/>
              <p:cNvSpPr/>
              <p:nvPr/>
            </p:nvSpPr>
            <p:spPr bwMode="auto">
              <a:xfrm>
                <a:off x="3003435" y="4018360"/>
                <a:ext cx="1451295" cy="1451295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4950" marR="0" indent="-23495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847" y="4021631"/>
                <a:ext cx="1438470" cy="1444752"/>
              </a:xfrm>
              <a:prstGeom prst="rect">
                <a:avLst/>
              </a:prstGeom>
            </p:spPr>
          </p:pic>
        </p:grpSp>
        <p:sp>
          <p:nvSpPr>
            <p:cNvPr id="69" name="TextBox 68"/>
            <p:cNvSpPr txBox="1"/>
            <p:nvPr/>
          </p:nvSpPr>
          <p:spPr>
            <a:xfrm rot="20692498">
              <a:off x="3610677" y="4327575"/>
              <a:ext cx="4101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50"/>
                </a:spcBef>
                <a:buClr>
                  <a:schemeClr val="accent5"/>
                </a:buClr>
              </a:pPr>
              <a:r>
                <a:rPr lang="en-US" sz="2800" b="0" dirty="0" smtClean="0">
                  <a:solidFill>
                    <a:schemeClr val="bg1"/>
                  </a:solidFill>
                </a:rPr>
                <a:t>  SIGN </a:t>
              </a:r>
              <a:r>
                <a:rPr lang="en-US" sz="2800" b="0" dirty="0">
                  <a:solidFill>
                    <a:schemeClr val="bg1"/>
                  </a:solidFill>
                </a:rPr>
                <a:t>CONTRACTS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-467678" y="3287137"/>
            <a:ext cx="8258712" cy="1624127"/>
            <a:chOff x="-467678" y="3287137"/>
            <a:chExt cx="8258712" cy="1624127"/>
          </a:xfrm>
        </p:grpSpPr>
        <p:sp>
          <p:nvSpPr>
            <p:cNvPr id="45" name="Pentagon 44"/>
            <p:cNvSpPr/>
            <p:nvPr/>
          </p:nvSpPr>
          <p:spPr bwMode="auto">
            <a:xfrm rot="20694794">
              <a:off x="-467678" y="3540131"/>
              <a:ext cx="8244969" cy="876117"/>
            </a:xfrm>
            <a:prstGeom prst="homePlate">
              <a:avLst>
                <a:gd name="adj" fmla="val 37824"/>
              </a:avLst>
            </a:prstGeom>
            <a:solidFill>
              <a:schemeClr val="accent4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marR="0" indent="-23495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234950" marR="0" indent="-23495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/>
            </a:p>
            <a:p>
              <a:pPr marL="234950" marR="0" indent="-23495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20683192">
              <a:off x="2697234" y="3287137"/>
              <a:ext cx="5093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50"/>
                </a:spcBef>
                <a:buClr>
                  <a:schemeClr val="accent5"/>
                </a:buClr>
              </a:pPr>
              <a:r>
                <a:rPr lang="en-US" sz="2800" b="0" dirty="0" smtClean="0">
                  <a:solidFill>
                    <a:schemeClr val="bg1"/>
                  </a:solidFill>
                </a:rPr>
                <a:t>  RECRUIT </a:t>
              </a:r>
              <a:r>
                <a:rPr lang="en-US" sz="2800" b="0" dirty="0">
                  <a:solidFill>
                    <a:schemeClr val="bg1"/>
                  </a:solidFill>
                </a:rPr>
                <a:t>PHYSICIANS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719397" y="3813984"/>
              <a:ext cx="1097280" cy="1097280"/>
              <a:chOff x="1942158" y="3813984"/>
              <a:chExt cx="1097280" cy="1097280"/>
            </a:xfrm>
          </p:grpSpPr>
          <p:sp>
            <p:nvSpPr>
              <p:cNvPr id="47" name="Oval 46"/>
              <p:cNvSpPr/>
              <p:nvPr/>
            </p:nvSpPr>
            <p:spPr bwMode="auto">
              <a:xfrm>
                <a:off x="1942158" y="3813984"/>
                <a:ext cx="1097280" cy="1097280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4950" marR="0" indent="-23495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2158" y="3813984"/>
                <a:ext cx="1097280" cy="10972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0837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Changed?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2854" y="2563360"/>
            <a:ext cx="2164822" cy="628408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>
                <a:solidFill>
                  <a:schemeClr val="accent5"/>
                </a:solidFill>
              </a:rPr>
              <a:t>38</a:t>
            </a:r>
            <a:r>
              <a:rPr lang="en-US" sz="4800" baseline="30000" dirty="0" smtClean="0">
                <a:solidFill>
                  <a:schemeClr val="accent5"/>
                </a:solidFill>
              </a:rPr>
              <a:t>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6616" y="6217920"/>
            <a:ext cx="7169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dirty="0" smtClean="0">
                <a:solidFill>
                  <a:schemeClr val="bg2">
                    <a:lumMod val="75000"/>
                  </a:schemeClr>
                </a:solidFill>
              </a:rPr>
              <a:t>Apps = applications; IP = inpatient; OOP = out-of-pocket; OP =outpatient.</a:t>
            </a:r>
            <a:r>
              <a:rPr lang="en-US" sz="8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8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800" dirty="0" smtClean="0">
                <a:solidFill>
                  <a:schemeClr val="bg2">
                    <a:lumMod val="75000"/>
                  </a:schemeClr>
                </a:solidFill>
              </a:rPr>
              <a:t>Sources: </a:t>
            </a:r>
            <a:r>
              <a:rPr lang="en-US" sz="800" b="0" dirty="0" smtClean="0">
                <a:solidFill>
                  <a:schemeClr val="bg2">
                    <a:lumMod val="75000"/>
                  </a:schemeClr>
                </a:solidFill>
              </a:rPr>
              <a:t>Kaiser/HRET </a:t>
            </a:r>
            <a:r>
              <a:rPr lang="en-US" sz="800" b="0" dirty="0">
                <a:solidFill>
                  <a:schemeClr val="bg2">
                    <a:lumMod val="75000"/>
                  </a:schemeClr>
                </a:solidFill>
              </a:rPr>
              <a:t>Survey of Employer Health Benefits, </a:t>
            </a:r>
            <a:r>
              <a:rPr lang="en-US" sz="800" b="0" dirty="0" smtClean="0">
                <a:solidFill>
                  <a:schemeClr val="bg2">
                    <a:lumMod val="75000"/>
                  </a:schemeClr>
                </a:solidFill>
              </a:rPr>
              <a:t>2013; 2014 Milliman </a:t>
            </a:r>
            <a:r>
              <a:rPr lang="en-US" sz="800" b="0" dirty="0">
                <a:solidFill>
                  <a:schemeClr val="bg2">
                    <a:lumMod val="75000"/>
                  </a:schemeClr>
                </a:solidFill>
              </a:rPr>
              <a:t>Medical </a:t>
            </a:r>
            <a:r>
              <a:rPr lang="en-US" sz="800" b="0" dirty="0" smtClean="0">
                <a:solidFill>
                  <a:schemeClr val="bg2">
                    <a:lumMod val="75000"/>
                  </a:schemeClr>
                </a:solidFill>
              </a:rPr>
              <a:t>Index; Application Search on iTunes, May 2014.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3017178" y="1816910"/>
            <a:ext cx="0" cy="4109854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6" name="Group 15"/>
          <p:cNvGrpSpPr/>
          <p:nvPr/>
        </p:nvGrpSpPr>
        <p:grpSpPr>
          <a:xfrm>
            <a:off x="379007" y="2066251"/>
            <a:ext cx="2459566" cy="3148976"/>
            <a:chOff x="379007" y="2066251"/>
            <a:chExt cx="2459566" cy="3148976"/>
          </a:xfrm>
        </p:grpSpPr>
        <p:grpSp>
          <p:nvGrpSpPr>
            <p:cNvPr id="39" name="Group 38"/>
            <p:cNvGrpSpPr/>
            <p:nvPr/>
          </p:nvGrpSpPr>
          <p:grpSpPr>
            <a:xfrm>
              <a:off x="379007" y="2066251"/>
              <a:ext cx="2459566" cy="1447595"/>
              <a:chOff x="379007" y="1892587"/>
              <a:chExt cx="2459566" cy="1447595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628024" y="2324519"/>
                <a:ext cx="2028681" cy="1015663"/>
                <a:chOff x="551824" y="2438819"/>
                <a:chExt cx="2028681" cy="1015663"/>
              </a:xfrm>
            </p:grpSpPr>
            <p:sp>
              <p:nvSpPr>
                <p:cNvPr id="12" name="Down Arrow 11"/>
                <p:cNvSpPr/>
                <p:nvPr/>
              </p:nvSpPr>
              <p:spPr bwMode="auto">
                <a:xfrm rot="10800000">
                  <a:off x="551824" y="2608096"/>
                  <a:ext cx="497169" cy="622217"/>
                </a:xfrm>
                <a:prstGeom prst="downArrow">
                  <a:avLst/>
                </a:prstGeom>
                <a:solidFill>
                  <a:srgbClr val="73A534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234950" marR="0" indent="-23495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864786" y="2438819"/>
                  <a:ext cx="1715719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Bef>
                      <a:spcPts val="350"/>
                    </a:spcBef>
                    <a:buClr>
                      <a:schemeClr val="accent5"/>
                    </a:buClr>
                  </a:pPr>
                  <a:r>
                    <a:rPr lang="en-US" sz="6000" b="0" spc="-300" dirty="0" smtClean="0">
                      <a:solidFill>
                        <a:srgbClr val="73A534"/>
                      </a:solidFill>
                    </a:rPr>
                    <a:t>21</a:t>
                  </a:r>
                  <a:r>
                    <a:rPr lang="en-US" sz="6000" b="0" spc="-300" baseline="30000" dirty="0">
                      <a:solidFill>
                        <a:srgbClr val="73A534"/>
                      </a:solidFill>
                    </a:rPr>
                    <a:t>%</a:t>
                  </a:r>
                  <a:endParaRPr lang="en-US" sz="6000" spc="-300" baseline="30000" dirty="0" smtClean="0">
                    <a:solidFill>
                      <a:srgbClr val="73A534"/>
                    </a:solidFill>
                  </a:endParaRP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379007" y="1892587"/>
                <a:ext cx="2459566" cy="40011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350"/>
                  </a:spcBef>
                  <a:buClr>
                    <a:schemeClr val="accent5"/>
                  </a:buClr>
                </a:pPr>
                <a:r>
                  <a:rPr lang="en-US" sz="2000" b="0" dirty="0">
                    <a:solidFill>
                      <a:schemeClr val="bg1"/>
                    </a:solidFill>
                  </a:rPr>
                  <a:t>OP Growth</a:t>
                </a:r>
                <a:endParaRPr lang="en-US" sz="2000" b="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379007" y="3767632"/>
              <a:ext cx="2459566" cy="1447595"/>
              <a:chOff x="379007" y="3835268"/>
              <a:chExt cx="2459566" cy="1447595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379007" y="3835268"/>
                <a:ext cx="2459566" cy="40011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350"/>
                  </a:spcBef>
                  <a:buClr>
                    <a:schemeClr val="accent5"/>
                  </a:buClr>
                </a:pPr>
                <a:r>
                  <a:rPr lang="en-US" sz="2000" b="0" dirty="0">
                    <a:solidFill>
                      <a:schemeClr val="bg1"/>
                    </a:solidFill>
                  </a:rPr>
                  <a:t>I</a:t>
                </a:r>
                <a:r>
                  <a:rPr lang="en-US" sz="2000" b="0" dirty="0" smtClean="0">
                    <a:solidFill>
                      <a:schemeClr val="bg1"/>
                    </a:solidFill>
                  </a:rPr>
                  <a:t>P </a:t>
                </a:r>
                <a:r>
                  <a:rPr lang="en-US" sz="2000" b="0" dirty="0">
                    <a:solidFill>
                      <a:schemeClr val="bg1"/>
                    </a:solidFill>
                  </a:rPr>
                  <a:t>Growth</a:t>
                </a:r>
                <a:endParaRPr lang="en-US" sz="20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Down Arrow 44"/>
              <p:cNvSpPr/>
              <p:nvPr/>
            </p:nvSpPr>
            <p:spPr bwMode="auto">
              <a:xfrm>
                <a:off x="628024" y="4436477"/>
                <a:ext cx="497169" cy="622217"/>
              </a:xfrm>
              <a:prstGeom prst="downArrow">
                <a:avLst/>
              </a:prstGeom>
              <a:solidFill>
                <a:schemeClr val="accent5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4950" marR="0" indent="-23495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978058" y="4267200"/>
                <a:ext cx="161686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350"/>
                  </a:spcBef>
                  <a:buClr>
                    <a:schemeClr val="accent5"/>
                  </a:buClr>
                </a:pPr>
                <a:r>
                  <a:rPr lang="en-US" sz="6000" b="0" dirty="0" smtClean="0">
                    <a:solidFill>
                      <a:schemeClr val="accent5"/>
                    </a:solidFill>
                  </a:rPr>
                  <a:t>-4</a:t>
                </a:r>
                <a:r>
                  <a:rPr lang="en-US" sz="6000" b="0" baseline="30000" dirty="0" smtClean="0">
                    <a:solidFill>
                      <a:schemeClr val="accent5"/>
                    </a:solidFill>
                  </a:rPr>
                  <a:t>%</a:t>
                </a:r>
                <a:endParaRPr lang="en-US" sz="6000" baseline="30000" dirty="0">
                  <a:solidFill>
                    <a:schemeClr val="accent5"/>
                  </a:solidFill>
                </a:endParaRPr>
              </a:p>
            </p:txBody>
          </p:sp>
        </p:grpSp>
      </p:grpSp>
      <p:sp>
        <p:nvSpPr>
          <p:cNvPr id="41" name="Content Placeholder 2"/>
          <p:cNvSpPr txBox="1">
            <a:spLocks/>
          </p:cNvSpPr>
          <p:nvPr/>
        </p:nvSpPr>
        <p:spPr bwMode="gray">
          <a:xfrm>
            <a:off x="3628443" y="3216185"/>
            <a:ext cx="1753645" cy="54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5"/>
              </a:buClr>
              <a:buSzPct val="100000"/>
              <a:buFont typeface="Wingdings 2" pitchFamily="18" charset="2"/>
              <a:buChar char="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2763" indent="-17145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 2" pitchFamily="18" charset="2"/>
              <a:buChar char=""/>
              <a:defRPr>
                <a:solidFill>
                  <a:schemeClr val="tx1"/>
                </a:solidFill>
                <a:latin typeface="+mn-lt"/>
              </a:defRPr>
            </a:lvl2pPr>
            <a:lvl3pPr marL="801688" indent="-174625" algn="l" rtl="0" eaLnBrk="1" fontAlgn="base" hangingPunct="1">
              <a:spcBef>
                <a:spcPts val="350"/>
              </a:spcBef>
              <a:spcAft>
                <a:spcPct val="0"/>
              </a:spcAft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+mn-lt"/>
              </a:defRPr>
            </a:lvl3pPr>
            <a:lvl4pPr marL="1082675" indent="-166688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1371600" indent="-168275" algn="l" rtl="0" eaLnBrk="1" fontAlgn="base" hangingPunct="1">
              <a:spcBef>
                <a:spcPts val="35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182880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28600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274320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20040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sz="1500" b="0" kern="0" dirty="0" smtClean="0">
                <a:solidFill>
                  <a:schemeClr val="bg2">
                    <a:lumMod val="75000"/>
                  </a:schemeClr>
                </a:solidFill>
              </a:rPr>
              <a:t>of covered </a:t>
            </a:r>
            <a:r>
              <a:rPr lang="en-US" sz="1500" b="0" kern="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500" b="0" kern="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500" b="0" kern="0" dirty="0" smtClean="0">
                <a:solidFill>
                  <a:schemeClr val="bg2">
                    <a:lumMod val="75000"/>
                  </a:schemeClr>
                </a:solidFill>
              </a:rPr>
              <a:t>workers offered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gray">
          <a:xfrm>
            <a:off x="3204290" y="3672335"/>
            <a:ext cx="2601950" cy="57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5"/>
              </a:buClr>
              <a:buSzPct val="100000"/>
              <a:buFont typeface="Wingdings 2" pitchFamily="18" charset="2"/>
              <a:buChar char="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2763" indent="-17145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 2" pitchFamily="18" charset="2"/>
              <a:buChar char=""/>
              <a:defRPr>
                <a:solidFill>
                  <a:schemeClr val="tx1"/>
                </a:solidFill>
                <a:latin typeface="+mn-lt"/>
              </a:defRPr>
            </a:lvl2pPr>
            <a:lvl3pPr marL="801688" indent="-174625" algn="l" rtl="0" eaLnBrk="1" fontAlgn="base" hangingPunct="1">
              <a:spcBef>
                <a:spcPts val="350"/>
              </a:spcBef>
              <a:spcAft>
                <a:spcPct val="0"/>
              </a:spcAft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+mn-lt"/>
              </a:defRPr>
            </a:lvl3pPr>
            <a:lvl4pPr marL="1082675" indent="-166688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1371600" indent="-168275" algn="l" rtl="0" eaLnBrk="1" fontAlgn="base" hangingPunct="1">
              <a:spcBef>
                <a:spcPts val="35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182880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28600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274320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20040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4800" b="0" kern="0" dirty="0" smtClean="0">
                <a:solidFill>
                  <a:schemeClr val="accent5"/>
                </a:solidFill>
              </a:rPr>
              <a:t>≥ </a:t>
            </a:r>
            <a:r>
              <a:rPr lang="en-US" sz="4800" b="0" spc="-400" baseline="30000" dirty="0">
                <a:solidFill>
                  <a:schemeClr val="accent5"/>
                </a:solidFill>
              </a:rPr>
              <a:t>$</a:t>
            </a:r>
            <a:r>
              <a:rPr lang="en-US" sz="4800" b="0" spc="-300" baseline="30000" dirty="0"/>
              <a:t> </a:t>
            </a:r>
            <a:r>
              <a:rPr lang="en-US" sz="4800" b="0" kern="0" spc="-300" dirty="0" smtClean="0">
                <a:solidFill>
                  <a:schemeClr val="accent5"/>
                </a:solidFill>
              </a:rPr>
              <a:t>1,</a:t>
            </a:r>
            <a:r>
              <a:rPr lang="en-US" sz="4800" b="0" kern="0" dirty="0" smtClean="0">
                <a:solidFill>
                  <a:schemeClr val="accent5"/>
                </a:solidFill>
              </a:rPr>
              <a:t>000 </a:t>
            </a:r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gray">
          <a:xfrm>
            <a:off x="3611414" y="4376724"/>
            <a:ext cx="1787703" cy="3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5"/>
              </a:buClr>
              <a:buSzPct val="100000"/>
              <a:buFont typeface="Wingdings 2" pitchFamily="18" charset="2"/>
              <a:buChar char="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2763" indent="-17145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 2" pitchFamily="18" charset="2"/>
              <a:buChar char=""/>
              <a:defRPr>
                <a:solidFill>
                  <a:schemeClr val="tx1"/>
                </a:solidFill>
                <a:latin typeface="+mn-lt"/>
              </a:defRPr>
            </a:lvl2pPr>
            <a:lvl3pPr marL="801688" indent="-174625" algn="l" rtl="0" eaLnBrk="1" fontAlgn="base" hangingPunct="1">
              <a:spcBef>
                <a:spcPts val="350"/>
              </a:spcBef>
              <a:spcAft>
                <a:spcPct val="0"/>
              </a:spcAft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+mn-lt"/>
              </a:defRPr>
            </a:lvl3pPr>
            <a:lvl4pPr marL="1082675" indent="-166688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1371600" indent="-168275" algn="l" rtl="0" eaLnBrk="1" fontAlgn="base" hangingPunct="1">
              <a:spcBef>
                <a:spcPts val="35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182880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28600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274320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20040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sz="1500" b="0" kern="0" dirty="0" smtClean="0">
                <a:solidFill>
                  <a:schemeClr val="bg2">
                    <a:lumMod val="75000"/>
                  </a:schemeClr>
                </a:solidFill>
              </a:rPr>
              <a:t>deductible plan</a:t>
            </a:r>
            <a:endParaRPr lang="en-US" sz="1500" b="0" kern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43617" y="2066251"/>
            <a:ext cx="2606040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1"/>
                </a:solidFill>
              </a:rPr>
              <a:t>Family</a:t>
            </a:r>
            <a:endParaRPr lang="en-US" sz="2000" b="0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557995" y="2529571"/>
            <a:ext cx="1733384" cy="812223"/>
            <a:chOff x="6557995" y="2490156"/>
            <a:chExt cx="1733384" cy="812223"/>
          </a:xfrm>
        </p:grpSpPr>
        <p:sp>
          <p:nvSpPr>
            <p:cNvPr id="53" name="TextBox 52"/>
            <p:cNvSpPr txBox="1"/>
            <p:nvPr/>
          </p:nvSpPr>
          <p:spPr>
            <a:xfrm>
              <a:off x="6566686" y="2490156"/>
              <a:ext cx="16697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0" spc="-300" baseline="30000" dirty="0">
                  <a:solidFill>
                    <a:srgbClr val="73A534"/>
                  </a:solidFill>
                </a:rPr>
                <a:t>$ </a:t>
              </a:r>
              <a:r>
                <a:rPr lang="en-US" sz="3600" b="0" dirty="0" smtClean="0">
                  <a:solidFill>
                    <a:srgbClr val="73A534"/>
                  </a:solidFill>
                </a:rPr>
                <a:t>9,695</a:t>
              </a:r>
              <a:endParaRPr lang="en-US" sz="1200" b="0" dirty="0">
                <a:solidFill>
                  <a:srgbClr val="73A534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57995" y="2994602"/>
              <a:ext cx="17333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50"/>
                </a:spcBef>
                <a:buClr>
                  <a:schemeClr val="accent5"/>
                </a:buClr>
              </a:pPr>
              <a:r>
                <a:rPr lang="en-US" sz="1400" b="0" dirty="0">
                  <a:solidFill>
                    <a:schemeClr val="bg2">
                      <a:lumMod val="75000"/>
                    </a:schemeClr>
                  </a:solidFill>
                </a:rPr>
                <a:t>(family OOP cost</a:t>
              </a:r>
              <a:r>
                <a:rPr lang="en-US" sz="1400" b="0" dirty="0" smtClean="0">
                  <a:solidFill>
                    <a:schemeClr val="bg2">
                      <a:lumMod val="75000"/>
                    </a:schemeClr>
                  </a:solidFill>
                </a:rPr>
                <a:t>)</a:t>
              </a:r>
              <a:endParaRPr lang="en-US" sz="1400" b="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557995" y="3788216"/>
            <a:ext cx="1640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50"/>
              </a:spcBef>
              <a:buClr>
                <a:schemeClr val="accent5"/>
              </a:buClr>
            </a:pPr>
            <a:r>
              <a:rPr lang="en-US" sz="1400" b="0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sz="1400" b="0" dirty="0">
                <a:solidFill>
                  <a:schemeClr val="bg2">
                    <a:lumMod val="75000"/>
                  </a:schemeClr>
                </a:solidFill>
              </a:rPr>
              <a:t>employer </a:t>
            </a:r>
            <a:r>
              <a:rPr lang="en-US" sz="1400" b="0" dirty="0" smtClean="0">
                <a:solidFill>
                  <a:schemeClr val="bg2">
                    <a:lumMod val="75000"/>
                  </a:schemeClr>
                </a:solidFill>
              </a:rPr>
              <a:t>cost)</a:t>
            </a:r>
            <a:endParaRPr lang="en-US" sz="1400" b="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05435" y="3284955"/>
            <a:ext cx="2215028" cy="668112"/>
            <a:chOff x="6205435" y="3253423"/>
            <a:chExt cx="2215028" cy="668112"/>
          </a:xfrm>
        </p:grpSpPr>
        <p:sp>
          <p:nvSpPr>
            <p:cNvPr id="55" name="TextBox 54"/>
            <p:cNvSpPr txBox="1"/>
            <p:nvPr/>
          </p:nvSpPr>
          <p:spPr>
            <a:xfrm>
              <a:off x="6566686" y="3253423"/>
              <a:ext cx="18537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0" spc="-300" baseline="30000" dirty="0" smtClean="0">
                  <a:solidFill>
                    <a:srgbClr val="73A534"/>
                  </a:solidFill>
                </a:rPr>
                <a:t>$</a:t>
              </a:r>
              <a:r>
                <a:rPr lang="en-US" sz="3600" b="0" dirty="0" smtClean="0">
                  <a:solidFill>
                    <a:srgbClr val="73A534"/>
                  </a:solidFill>
                </a:rPr>
                <a:t>13,520</a:t>
              </a:r>
              <a:endParaRPr lang="en-US" sz="3600" b="0" dirty="0">
                <a:solidFill>
                  <a:srgbClr val="73A534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05435" y="3275204"/>
              <a:ext cx="4065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50"/>
                </a:spcBef>
                <a:buClr>
                  <a:schemeClr val="accent5"/>
                </a:buClr>
              </a:pPr>
              <a:r>
                <a:rPr lang="en-US" sz="3600" b="0" dirty="0">
                  <a:solidFill>
                    <a:schemeClr val="bg2">
                      <a:lumMod val="75000"/>
                    </a:schemeClr>
                  </a:solidFill>
                </a:rPr>
                <a:t>+</a:t>
              </a:r>
              <a:endParaRPr lang="en-US" sz="3600" b="0" dirty="0" smtClean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566685" y="4100243"/>
            <a:ext cx="185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spc="-300" baseline="30000" dirty="0">
                <a:solidFill>
                  <a:srgbClr val="73A534"/>
                </a:solidFill>
              </a:rPr>
              <a:t>$ </a:t>
            </a:r>
            <a:r>
              <a:rPr lang="en-US" sz="3600" b="0" dirty="0" smtClean="0">
                <a:solidFill>
                  <a:srgbClr val="73A534"/>
                </a:solidFill>
              </a:rPr>
              <a:t>23,215</a:t>
            </a:r>
            <a:endParaRPr lang="en-US" sz="3600" b="0" dirty="0">
              <a:solidFill>
                <a:srgbClr val="73A534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557995" y="4608430"/>
            <a:ext cx="225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50"/>
              </a:spcBef>
              <a:buClr>
                <a:schemeClr val="accent5"/>
              </a:buClr>
            </a:pPr>
            <a:r>
              <a:rPr lang="en-US" sz="1400" b="0" dirty="0">
                <a:solidFill>
                  <a:schemeClr val="bg2">
                    <a:lumMod val="75000"/>
                  </a:schemeClr>
                </a:solidFill>
              </a:rPr>
              <a:t>(year coverage for family)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05435" y="4100243"/>
            <a:ext cx="406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50"/>
              </a:spcBef>
              <a:buClr>
                <a:schemeClr val="accent5"/>
              </a:buClr>
            </a:pPr>
            <a:r>
              <a:rPr lang="en-US" sz="3600" b="0" dirty="0" smtClean="0">
                <a:solidFill>
                  <a:schemeClr val="bg2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204290" y="2066251"/>
            <a:ext cx="2601950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1"/>
                </a:solidFill>
              </a:rPr>
              <a:t>Employee</a:t>
            </a:r>
            <a:endParaRPr lang="en-US" sz="2000" b="0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H="1">
            <a:off x="6277510" y="4132488"/>
            <a:ext cx="2142953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9" name="Group 18"/>
          <p:cNvGrpSpPr/>
          <p:nvPr/>
        </p:nvGrpSpPr>
        <p:grpSpPr>
          <a:xfrm>
            <a:off x="3204290" y="4982970"/>
            <a:ext cx="5445367" cy="967255"/>
            <a:chOff x="3204290" y="4982970"/>
            <a:chExt cx="5445367" cy="967255"/>
          </a:xfrm>
        </p:grpSpPr>
        <p:sp>
          <p:nvSpPr>
            <p:cNvPr id="40" name="TextBox 39"/>
            <p:cNvSpPr txBox="1"/>
            <p:nvPr/>
          </p:nvSpPr>
          <p:spPr>
            <a:xfrm>
              <a:off x="6939833" y="5119228"/>
              <a:ext cx="1264915" cy="83099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50"/>
                </a:spcBef>
                <a:buClr>
                  <a:schemeClr val="accent5"/>
                </a:buClr>
              </a:pPr>
              <a:r>
                <a:rPr lang="en-US" sz="4800" b="0" dirty="0" smtClean="0">
                  <a:solidFill>
                    <a:schemeClr val="bg1"/>
                  </a:solidFill>
                </a:rPr>
                <a:t>944</a:t>
              </a:r>
              <a:endParaRPr lang="en-US" sz="4800" b="0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83640" y="5338662"/>
              <a:ext cx="33283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50"/>
                </a:spcBef>
                <a:buClr>
                  <a:schemeClr val="accent5"/>
                </a:buClr>
              </a:pPr>
              <a:r>
                <a:rPr lang="en-US" sz="2200" b="0" dirty="0" smtClean="0">
                  <a:solidFill>
                    <a:schemeClr val="accent4"/>
                  </a:solidFill>
                </a:rPr>
                <a:t>Diabetes Apps on iTunes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3204290" y="4982970"/>
              <a:ext cx="5445367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Isosceles Triangle 25"/>
            <p:cNvSpPr/>
            <p:nvPr/>
          </p:nvSpPr>
          <p:spPr bwMode="auto">
            <a:xfrm rot="5400000">
              <a:off x="6521864" y="5471965"/>
              <a:ext cx="343640" cy="164280"/>
            </a:xfrm>
            <a:prstGeom prst="triangle">
              <a:avLst/>
            </a:prstGeom>
            <a:solidFill>
              <a:schemeClr val="bg2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marR="0" indent="-23495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199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1" grpId="0"/>
      <p:bldP spid="42" grpId="0"/>
      <p:bldP spid="43" grpId="0"/>
      <p:bldP spid="44" grpId="0" animBg="1"/>
      <p:bldP spid="56" grpId="0"/>
      <p:bldP spid="54" grpId="0"/>
      <p:bldP spid="57" grpId="0"/>
      <p:bldP spid="58" grpId="0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 bwMode="gray">
          <a:xfrm>
            <a:off x="5144010" y="3557019"/>
            <a:ext cx="2854863" cy="1466075"/>
          </a:xfrm>
          <a:custGeom>
            <a:avLst/>
            <a:gdLst>
              <a:gd name="connsiteX0" fmla="*/ 2095500 w 2095500"/>
              <a:gd name="connsiteY0" fmla="*/ 942975 h 952500"/>
              <a:gd name="connsiteX1" fmla="*/ 2095500 w 2095500"/>
              <a:gd name="connsiteY1" fmla="*/ 0 h 952500"/>
              <a:gd name="connsiteX2" fmla="*/ 1095375 w 2095500"/>
              <a:gd name="connsiteY2" fmla="*/ 238125 h 952500"/>
              <a:gd name="connsiteX3" fmla="*/ 0 w 2095500"/>
              <a:gd name="connsiteY3" fmla="*/ 504825 h 952500"/>
              <a:gd name="connsiteX4" fmla="*/ 1047750 w 2095500"/>
              <a:gd name="connsiteY4" fmla="*/ 952500 h 952500"/>
              <a:gd name="connsiteX5" fmla="*/ 2095500 w 2095500"/>
              <a:gd name="connsiteY5" fmla="*/ 942975 h 952500"/>
              <a:gd name="connsiteX0" fmla="*/ 2095500 w 2095500"/>
              <a:gd name="connsiteY0" fmla="*/ 942975 h 952500"/>
              <a:gd name="connsiteX1" fmla="*/ 2095500 w 2095500"/>
              <a:gd name="connsiteY1" fmla="*/ 0 h 952500"/>
              <a:gd name="connsiteX2" fmla="*/ 1095375 w 2095500"/>
              <a:gd name="connsiteY2" fmla="*/ 294667 h 952500"/>
              <a:gd name="connsiteX3" fmla="*/ 0 w 2095500"/>
              <a:gd name="connsiteY3" fmla="*/ 504825 h 952500"/>
              <a:gd name="connsiteX4" fmla="*/ 1047750 w 2095500"/>
              <a:gd name="connsiteY4" fmla="*/ 952500 h 952500"/>
              <a:gd name="connsiteX5" fmla="*/ 2095500 w 2095500"/>
              <a:gd name="connsiteY5" fmla="*/ 942975 h 952500"/>
              <a:gd name="connsiteX0" fmla="*/ 2095500 w 2095500"/>
              <a:gd name="connsiteY0" fmla="*/ 942975 h 952500"/>
              <a:gd name="connsiteX1" fmla="*/ 2095500 w 2095500"/>
              <a:gd name="connsiteY1" fmla="*/ 0 h 952500"/>
              <a:gd name="connsiteX2" fmla="*/ 1097070 w 2095500"/>
              <a:gd name="connsiteY2" fmla="*/ 270746 h 952500"/>
              <a:gd name="connsiteX3" fmla="*/ 0 w 2095500"/>
              <a:gd name="connsiteY3" fmla="*/ 504825 h 952500"/>
              <a:gd name="connsiteX4" fmla="*/ 1047750 w 2095500"/>
              <a:gd name="connsiteY4" fmla="*/ 952500 h 952500"/>
              <a:gd name="connsiteX5" fmla="*/ 2095500 w 2095500"/>
              <a:gd name="connsiteY5" fmla="*/ 942975 h 952500"/>
              <a:gd name="connsiteX0" fmla="*/ 2095500 w 2095500"/>
              <a:gd name="connsiteY0" fmla="*/ 945149 h 954674"/>
              <a:gd name="connsiteX1" fmla="*/ 2095500 w 2095500"/>
              <a:gd name="connsiteY1" fmla="*/ 0 h 954674"/>
              <a:gd name="connsiteX2" fmla="*/ 1097070 w 2095500"/>
              <a:gd name="connsiteY2" fmla="*/ 272920 h 954674"/>
              <a:gd name="connsiteX3" fmla="*/ 0 w 2095500"/>
              <a:gd name="connsiteY3" fmla="*/ 506999 h 954674"/>
              <a:gd name="connsiteX4" fmla="*/ 1047750 w 2095500"/>
              <a:gd name="connsiteY4" fmla="*/ 954674 h 954674"/>
              <a:gd name="connsiteX5" fmla="*/ 2095500 w 2095500"/>
              <a:gd name="connsiteY5" fmla="*/ 945149 h 954674"/>
              <a:gd name="connsiteX0" fmla="*/ 2098891 w 2098891"/>
              <a:gd name="connsiteY0" fmla="*/ 945149 h 954674"/>
              <a:gd name="connsiteX1" fmla="*/ 2098891 w 2098891"/>
              <a:gd name="connsiteY1" fmla="*/ 0 h 954674"/>
              <a:gd name="connsiteX2" fmla="*/ 1100461 w 2098891"/>
              <a:gd name="connsiteY2" fmla="*/ 272920 h 954674"/>
              <a:gd name="connsiteX3" fmla="*/ 0 w 2098891"/>
              <a:gd name="connsiteY3" fmla="*/ 548317 h 954674"/>
              <a:gd name="connsiteX4" fmla="*/ 1051141 w 2098891"/>
              <a:gd name="connsiteY4" fmla="*/ 954674 h 954674"/>
              <a:gd name="connsiteX5" fmla="*/ 2098891 w 2098891"/>
              <a:gd name="connsiteY5" fmla="*/ 945149 h 954674"/>
              <a:gd name="connsiteX0" fmla="*/ 2098891 w 2098891"/>
              <a:gd name="connsiteY0" fmla="*/ 945149 h 954674"/>
              <a:gd name="connsiteX1" fmla="*/ 2098891 w 2098891"/>
              <a:gd name="connsiteY1" fmla="*/ 0 h 954674"/>
              <a:gd name="connsiteX2" fmla="*/ 1654288 w 2098891"/>
              <a:gd name="connsiteY2" fmla="*/ 81551 h 954674"/>
              <a:gd name="connsiteX3" fmla="*/ 0 w 2098891"/>
              <a:gd name="connsiteY3" fmla="*/ 548317 h 954674"/>
              <a:gd name="connsiteX4" fmla="*/ 1051141 w 2098891"/>
              <a:gd name="connsiteY4" fmla="*/ 954674 h 954674"/>
              <a:gd name="connsiteX5" fmla="*/ 2098891 w 2098891"/>
              <a:gd name="connsiteY5" fmla="*/ 945149 h 954674"/>
              <a:gd name="connsiteX0" fmla="*/ 1929352 w 1929352"/>
              <a:gd name="connsiteY0" fmla="*/ 945149 h 954674"/>
              <a:gd name="connsiteX1" fmla="*/ 1929352 w 1929352"/>
              <a:gd name="connsiteY1" fmla="*/ 0 h 954674"/>
              <a:gd name="connsiteX2" fmla="*/ 1484749 w 1929352"/>
              <a:gd name="connsiteY2" fmla="*/ 81551 h 954674"/>
              <a:gd name="connsiteX3" fmla="*/ 0 w 1929352"/>
              <a:gd name="connsiteY3" fmla="*/ 951353 h 954674"/>
              <a:gd name="connsiteX4" fmla="*/ 881602 w 1929352"/>
              <a:gd name="connsiteY4" fmla="*/ 954674 h 954674"/>
              <a:gd name="connsiteX5" fmla="*/ 1929352 w 1929352"/>
              <a:gd name="connsiteY5" fmla="*/ 945149 h 954674"/>
              <a:gd name="connsiteX0" fmla="*/ 1929352 w 1929352"/>
              <a:gd name="connsiteY0" fmla="*/ 945149 h 954674"/>
              <a:gd name="connsiteX1" fmla="*/ 1929352 w 1929352"/>
              <a:gd name="connsiteY1" fmla="*/ 0 h 954674"/>
              <a:gd name="connsiteX2" fmla="*/ 1484749 w 1929352"/>
              <a:gd name="connsiteY2" fmla="*/ 81551 h 954674"/>
              <a:gd name="connsiteX3" fmla="*/ 689458 w 1929352"/>
              <a:gd name="connsiteY3" fmla="*/ 546146 h 954674"/>
              <a:gd name="connsiteX4" fmla="*/ 0 w 1929352"/>
              <a:gd name="connsiteY4" fmla="*/ 951353 h 954674"/>
              <a:gd name="connsiteX5" fmla="*/ 881602 w 1929352"/>
              <a:gd name="connsiteY5" fmla="*/ 954674 h 954674"/>
              <a:gd name="connsiteX6" fmla="*/ 1929352 w 1929352"/>
              <a:gd name="connsiteY6" fmla="*/ 945149 h 954674"/>
              <a:gd name="connsiteX0" fmla="*/ 1929352 w 1929352"/>
              <a:gd name="connsiteY0" fmla="*/ 945149 h 954674"/>
              <a:gd name="connsiteX1" fmla="*/ 1929352 w 1929352"/>
              <a:gd name="connsiteY1" fmla="*/ 0 h 954674"/>
              <a:gd name="connsiteX2" fmla="*/ 1484749 w 1929352"/>
              <a:gd name="connsiteY2" fmla="*/ 81551 h 954674"/>
              <a:gd name="connsiteX3" fmla="*/ 377506 w 1929352"/>
              <a:gd name="connsiteY3" fmla="*/ 578041 h 954674"/>
              <a:gd name="connsiteX4" fmla="*/ 0 w 1929352"/>
              <a:gd name="connsiteY4" fmla="*/ 951353 h 954674"/>
              <a:gd name="connsiteX5" fmla="*/ 881602 w 1929352"/>
              <a:gd name="connsiteY5" fmla="*/ 954674 h 954674"/>
              <a:gd name="connsiteX6" fmla="*/ 1929352 w 1929352"/>
              <a:gd name="connsiteY6" fmla="*/ 945149 h 954674"/>
              <a:gd name="connsiteX0" fmla="*/ 1929352 w 1929352"/>
              <a:gd name="connsiteY0" fmla="*/ 945149 h 954674"/>
              <a:gd name="connsiteX1" fmla="*/ 1929352 w 1929352"/>
              <a:gd name="connsiteY1" fmla="*/ 0 h 954674"/>
              <a:gd name="connsiteX2" fmla="*/ 1484749 w 1929352"/>
              <a:gd name="connsiteY2" fmla="*/ 81551 h 954674"/>
              <a:gd name="connsiteX3" fmla="*/ 935854 w 1929352"/>
              <a:gd name="connsiteY3" fmla="*/ 322881 h 954674"/>
              <a:gd name="connsiteX4" fmla="*/ 377506 w 1929352"/>
              <a:gd name="connsiteY4" fmla="*/ 578041 h 954674"/>
              <a:gd name="connsiteX5" fmla="*/ 0 w 1929352"/>
              <a:gd name="connsiteY5" fmla="*/ 951353 h 954674"/>
              <a:gd name="connsiteX6" fmla="*/ 881602 w 1929352"/>
              <a:gd name="connsiteY6" fmla="*/ 954674 h 954674"/>
              <a:gd name="connsiteX7" fmla="*/ 1929352 w 1929352"/>
              <a:gd name="connsiteY7" fmla="*/ 945149 h 954674"/>
              <a:gd name="connsiteX0" fmla="*/ 1929352 w 1929352"/>
              <a:gd name="connsiteY0" fmla="*/ 945149 h 954674"/>
              <a:gd name="connsiteX1" fmla="*/ 1929352 w 1929352"/>
              <a:gd name="connsiteY1" fmla="*/ 0 h 954674"/>
              <a:gd name="connsiteX2" fmla="*/ 1484749 w 1929352"/>
              <a:gd name="connsiteY2" fmla="*/ 81551 h 954674"/>
              <a:gd name="connsiteX3" fmla="*/ 1026275 w 1929352"/>
              <a:gd name="connsiteY3" fmla="*/ 235895 h 954674"/>
              <a:gd name="connsiteX4" fmla="*/ 377506 w 1929352"/>
              <a:gd name="connsiteY4" fmla="*/ 578041 h 954674"/>
              <a:gd name="connsiteX5" fmla="*/ 0 w 1929352"/>
              <a:gd name="connsiteY5" fmla="*/ 951353 h 954674"/>
              <a:gd name="connsiteX6" fmla="*/ 881602 w 1929352"/>
              <a:gd name="connsiteY6" fmla="*/ 954674 h 954674"/>
              <a:gd name="connsiteX7" fmla="*/ 1929352 w 1929352"/>
              <a:gd name="connsiteY7" fmla="*/ 945149 h 954674"/>
              <a:gd name="connsiteX0" fmla="*/ 1929352 w 1929352"/>
              <a:gd name="connsiteY0" fmla="*/ 1262648 h 1272173"/>
              <a:gd name="connsiteX1" fmla="*/ 1919532 w 1929352"/>
              <a:gd name="connsiteY1" fmla="*/ 0 h 1272173"/>
              <a:gd name="connsiteX2" fmla="*/ 1484749 w 1929352"/>
              <a:gd name="connsiteY2" fmla="*/ 399050 h 1272173"/>
              <a:gd name="connsiteX3" fmla="*/ 1026275 w 1929352"/>
              <a:gd name="connsiteY3" fmla="*/ 553394 h 1272173"/>
              <a:gd name="connsiteX4" fmla="*/ 377506 w 1929352"/>
              <a:gd name="connsiteY4" fmla="*/ 895540 h 1272173"/>
              <a:gd name="connsiteX5" fmla="*/ 0 w 1929352"/>
              <a:gd name="connsiteY5" fmla="*/ 1268852 h 1272173"/>
              <a:gd name="connsiteX6" fmla="*/ 881602 w 1929352"/>
              <a:gd name="connsiteY6" fmla="*/ 1272173 h 1272173"/>
              <a:gd name="connsiteX7" fmla="*/ 1929352 w 1929352"/>
              <a:gd name="connsiteY7" fmla="*/ 1262648 h 1272173"/>
              <a:gd name="connsiteX0" fmla="*/ 1929352 w 1929352"/>
              <a:gd name="connsiteY0" fmla="*/ 1262648 h 1272173"/>
              <a:gd name="connsiteX1" fmla="*/ 1926078 w 1929352"/>
              <a:gd name="connsiteY1" fmla="*/ 0 h 1272173"/>
              <a:gd name="connsiteX2" fmla="*/ 1484749 w 1929352"/>
              <a:gd name="connsiteY2" fmla="*/ 399050 h 1272173"/>
              <a:gd name="connsiteX3" fmla="*/ 1026275 w 1929352"/>
              <a:gd name="connsiteY3" fmla="*/ 553394 h 1272173"/>
              <a:gd name="connsiteX4" fmla="*/ 377506 w 1929352"/>
              <a:gd name="connsiteY4" fmla="*/ 895540 h 1272173"/>
              <a:gd name="connsiteX5" fmla="*/ 0 w 1929352"/>
              <a:gd name="connsiteY5" fmla="*/ 1268852 h 1272173"/>
              <a:gd name="connsiteX6" fmla="*/ 881602 w 1929352"/>
              <a:gd name="connsiteY6" fmla="*/ 1272173 h 1272173"/>
              <a:gd name="connsiteX7" fmla="*/ 1929352 w 1929352"/>
              <a:gd name="connsiteY7" fmla="*/ 1262648 h 1272173"/>
              <a:gd name="connsiteX0" fmla="*/ 1929352 w 1929352"/>
              <a:gd name="connsiteY0" fmla="*/ 1262648 h 1272173"/>
              <a:gd name="connsiteX1" fmla="*/ 1926078 w 1929352"/>
              <a:gd name="connsiteY1" fmla="*/ 0 h 1272173"/>
              <a:gd name="connsiteX2" fmla="*/ 1510935 w 1929352"/>
              <a:gd name="connsiteY2" fmla="*/ 290317 h 1272173"/>
              <a:gd name="connsiteX3" fmla="*/ 1026275 w 1929352"/>
              <a:gd name="connsiteY3" fmla="*/ 553394 h 1272173"/>
              <a:gd name="connsiteX4" fmla="*/ 377506 w 1929352"/>
              <a:gd name="connsiteY4" fmla="*/ 895540 h 1272173"/>
              <a:gd name="connsiteX5" fmla="*/ 0 w 1929352"/>
              <a:gd name="connsiteY5" fmla="*/ 1268852 h 1272173"/>
              <a:gd name="connsiteX6" fmla="*/ 881602 w 1929352"/>
              <a:gd name="connsiteY6" fmla="*/ 1272173 h 1272173"/>
              <a:gd name="connsiteX7" fmla="*/ 1929352 w 1929352"/>
              <a:gd name="connsiteY7" fmla="*/ 1262648 h 1272173"/>
              <a:gd name="connsiteX0" fmla="*/ 1929352 w 1929352"/>
              <a:gd name="connsiteY0" fmla="*/ 1262648 h 1272173"/>
              <a:gd name="connsiteX1" fmla="*/ 1926078 w 1929352"/>
              <a:gd name="connsiteY1" fmla="*/ 0 h 1272173"/>
              <a:gd name="connsiteX2" fmla="*/ 1510935 w 1929352"/>
              <a:gd name="connsiteY2" fmla="*/ 290317 h 1272173"/>
              <a:gd name="connsiteX3" fmla="*/ 1055734 w 1929352"/>
              <a:gd name="connsiteY3" fmla="*/ 653428 h 1272173"/>
              <a:gd name="connsiteX4" fmla="*/ 377506 w 1929352"/>
              <a:gd name="connsiteY4" fmla="*/ 895540 h 1272173"/>
              <a:gd name="connsiteX5" fmla="*/ 0 w 1929352"/>
              <a:gd name="connsiteY5" fmla="*/ 1268852 h 1272173"/>
              <a:gd name="connsiteX6" fmla="*/ 881602 w 1929352"/>
              <a:gd name="connsiteY6" fmla="*/ 1272173 h 1272173"/>
              <a:gd name="connsiteX7" fmla="*/ 1929352 w 1929352"/>
              <a:gd name="connsiteY7" fmla="*/ 1262648 h 1272173"/>
              <a:gd name="connsiteX0" fmla="*/ 1929352 w 1929352"/>
              <a:gd name="connsiteY0" fmla="*/ 1262648 h 1272173"/>
              <a:gd name="connsiteX1" fmla="*/ 1926078 w 1929352"/>
              <a:gd name="connsiteY1" fmla="*/ 0 h 1272173"/>
              <a:gd name="connsiteX2" fmla="*/ 1510935 w 1929352"/>
              <a:gd name="connsiteY2" fmla="*/ 290317 h 1272173"/>
              <a:gd name="connsiteX3" fmla="*/ 1075373 w 1929352"/>
              <a:gd name="connsiteY3" fmla="*/ 570791 h 1272173"/>
              <a:gd name="connsiteX4" fmla="*/ 377506 w 1929352"/>
              <a:gd name="connsiteY4" fmla="*/ 895540 h 1272173"/>
              <a:gd name="connsiteX5" fmla="*/ 0 w 1929352"/>
              <a:gd name="connsiteY5" fmla="*/ 1268852 h 1272173"/>
              <a:gd name="connsiteX6" fmla="*/ 881602 w 1929352"/>
              <a:gd name="connsiteY6" fmla="*/ 1272173 h 1272173"/>
              <a:gd name="connsiteX7" fmla="*/ 1929352 w 1929352"/>
              <a:gd name="connsiteY7" fmla="*/ 1262648 h 1272173"/>
              <a:gd name="connsiteX0" fmla="*/ 1929352 w 1929352"/>
              <a:gd name="connsiteY0" fmla="*/ 1262648 h 1272173"/>
              <a:gd name="connsiteX1" fmla="*/ 1926078 w 1929352"/>
              <a:gd name="connsiteY1" fmla="*/ 0 h 1272173"/>
              <a:gd name="connsiteX2" fmla="*/ 1510935 w 1929352"/>
              <a:gd name="connsiteY2" fmla="*/ 290317 h 1272173"/>
              <a:gd name="connsiteX3" fmla="*/ 1075373 w 1929352"/>
              <a:gd name="connsiteY3" fmla="*/ 570791 h 1272173"/>
              <a:gd name="connsiteX4" fmla="*/ 485521 w 1929352"/>
              <a:gd name="connsiteY4" fmla="*/ 1039067 h 1272173"/>
              <a:gd name="connsiteX5" fmla="*/ 0 w 1929352"/>
              <a:gd name="connsiteY5" fmla="*/ 1268852 h 1272173"/>
              <a:gd name="connsiteX6" fmla="*/ 881602 w 1929352"/>
              <a:gd name="connsiteY6" fmla="*/ 1272173 h 1272173"/>
              <a:gd name="connsiteX7" fmla="*/ 1929352 w 1929352"/>
              <a:gd name="connsiteY7" fmla="*/ 1262648 h 1272173"/>
              <a:gd name="connsiteX0" fmla="*/ 1929352 w 1929352"/>
              <a:gd name="connsiteY0" fmla="*/ 1262648 h 1272173"/>
              <a:gd name="connsiteX1" fmla="*/ 1926078 w 1929352"/>
              <a:gd name="connsiteY1" fmla="*/ 0 h 1272173"/>
              <a:gd name="connsiteX2" fmla="*/ 1510935 w 1929352"/>
              <a:gd name="connsiteY2" fmla="*/ 290317 h 1272173"/>
              <a:gd name="connsiteX3" fmla="*/ 1075373 w 1929352"/>
              <a:gd name="connsiteY3" fmla="*/ 570791 h 1272173"/>
              <a:gd name="connsiteX4" fmla="*/ 478974 w 1929352"/>
              <a:gd name="connsiteY4" fmla="*/ 965129 h 1272173"/>
              <a:gd name="connsiteX5" fmla="*/ 0 w 1929352"/>
              <a:gd name="connsiteY5" fmla="*/ 1268852 h 1272173"/>
              <a:gd name="connsiteX6" fmla="*/ 881602 w 1929352"/>
              <a:gd name="connsiteY6" fmla="*/ 1272173 h 1272173"/>
              <a:gd name="connsiteX7" fmla="*/ 1929352 w 1929352"/>
              <a:gd name="connsiteY7" fmla="*/ 1262648 h 1272173"/>
              <a:gd name="connsiteX0" fmla="*/ 1929352 w 1929352"/>
              <a:gd name="connsiteY0" fmla="*/ 1262648 h 1403681"/>
              <a:gd name="connsiteX1" fmla="*/ 1926078 w 1929352"/>
              <a:gd name="connsiteY1" fmla="*/ 0 h 1403681"/>
              <a:gd name="connsiteX2" fmla="*/ 1510935 w 1929352"/>
              <a:gd name="connsiteY2" fmla="*/ 290317 h 1403681"/>
              <a:gd name="connsiteX3" fmla="*/ 1075373 w 1929352"/>
              <a:gd name="connsiteY3" fmla="*/ 570791 h 1403681"/>
              <a:gd name="connsiteX4" fmla="*/ 478974 w 1929352"/>
              <a:gd name="connsiteY4" fmla="*/ 965129 h 1403681"/>
              <a:gd name="connsiteX5" fmla="*/ 0 w 1929352"/>
              <a:gd name="connsiteY5" fmla="*/ 1403681 h 1403681"/>
              <a:gd name="connsiteX6" fmla="*/ 881602 w 1929352"/>
              <a:gd name="connsiteY6" fmla="*/ 1272173 h 1403681"/>
              <a:gd name="connsiteX7" fmla="*/ 1929352 w 1929352"/>
              <a:gd name="connsiteY7" fmla="*/ 1262648 h 1403681"/>
              <a:gd name="connsiteX0" fmla="*/ 1929352 w 1929352"/>
              <a:gd name="connsiteY0" fmla="*/ 1262648 h 1403681"/>
              <a:gd name="connsiteX1" fmla="*/ 1926078 w 1929352"/>
              <a:gd name="connsiteY1" fmla="*/ 0 h 1403681"/>
              <a:gd name="connsiteX2" fmla="*/ 1510935 w 1929352"/>
              <a:gd name="connsiteY2" fmla="*/ 290317 h 1403681"/>
              <a:gd name="connsiteX3" fmla="*/ 1075373 w 1929352"/>
              <a:gd name="connsiteY3" fmla="*/ 570791 h 1403681"/>
              <a:gd name="connsiteX4" fmla="*/ 187660 w 1929352"/>
              <a:gd name="connsiteY4" fmla="*/ 1147800 h 1403681"/>
              <a:gd name="connsiteX5" fmla="*/ 0 w 1929352"/>
              <a:gd name="connsiteY5" fmla="*/ 1403681 h 1403681"/>
              <a:gd name="connsiteX6" fmla="*/ 881602 w 1929352"/>
              <a:gd name="connsiteY6" fmla="*/ 1272173 h 1403681"/>
              <a:gd name="connsiteX7" fmla="*/ 1929352 w 1929352"/>
              <a:gd name="connsiteY7" fmla="*/ 1262648 h 1403681"/>
              <a:gd name="connsiteX0" fmla="*/ 1929352 w 1929352"/>
              <a:gd name="connsiteY0" fmla="*/ 1262648 h 1403681"/>
              <a:gd name="connsiteX1" fmla="*/ 1926078 w 1929352"/>
              <a:gd name="connsiteY1" fmla="*/ 0 h 1403681"/>
              <a:gd name="connsiteX2" fmla="*/ 1510935 w 1929352"/>
              <a:gd name="connsiteY2" fmla="*/ 290317 h 1403681"/>
              <a:gd name="connsiteX3" fmla="*/ 685862 w 1929352"/>
              <a:gd name="connsiteY3" fmla="*/ 775209 h 1403681"/>
              <a:gd name="connsiteX4" fmla="*/ 187660 w 1929352"/>
              <a:gd name="connsiteY4" fmla="*/ 1147800 h 1403681"/>
              <a:gd name="connsiteX5" fmla="*/ 0 w 1929352"/>
              <a:gd name="connsiteY5" fmla="*/ 1403681 h 1403681"/>
              <a:gd name="connsiteX6" fmla="*/ 881602 w 1929352"/>
              <a:gd name="connsiteY6" fmla="*/ 1272173 h 1403681"/>
              <a:gd name="connsiteX7" fmla="*/ 1929352 w 1929352"/>
              <a:gd name="connsiteY7" fmla="*/ 1262648 h 1403681"/>
              <a:gd name="connsiteX0" fmla="*/ 1929352 w 1929352"/>
              <a:gd name="connsiteY0" fmla="*/ 1262648 h 1403681"/>
              <a:gd name="connsiteX1" fmla="*/ 1926078 w 1929352"/>
              <a:gd name="connsiteY1" fmla="*/ 0 h 1403681"/>
              <a:gd name="connsiteX2" fmla="*/ 1452017 w 1929352"/>
              <a:gd name="connsiteY2" fmla="*/ 268570 h 1403681"/>
              <a:gd name="connsiteX3" fmla="*/ 685862 w 1929352"/>
              <a:gd name="connsiteY3" fmla="*/ 775209 h 1403681"/>
              <a:gd name="connsiteX4" fmla="*/ 187660 w 1929352"/>
              <a:gd name="connsiteY4" fmla="*/ 1147800 h 1403681"/>
              <a:gd name="connsiteX5" fmla="*/ 0 w 1929352"/>
              <a:gd name="connsiteY5" fmla="*/ 1403681 h 1403681"/>
              <a:gd name="connsiteX6" fmla="*/ 881602 w 1929352"/>
              <a:gd name="connsiteY6" fmla="*/ 1272173 h 1403681"/>
              <a:gd name="connsiteX7" fmla="*/ 1929352 w 1929352"/>
              <a:gd name="connsiteY7" fmla="*/ 1262648 h 1403681"/>
              <a:gd name="connsiteX0" fmla="*/ 1929352 w 1929352"/>
              <a:gd name="connsiteY0" fmla="*/ 1262648 h 1403681"/>
              <a:gd name="connsiteX1" fmla="*/ 1926078 w 1929352"/>
              <a:gd name="connsiteY1" fmla="*/ 0 h 1403681"/>
              <a:gd name="connsiteX2" fmla="*/ 1452017 w 1929352"/>
              <a:gd name="connsiteY2" fmla="*/ 268570 h 1403681"/>
              <a:gd name="connsiteX3" fmla="*/ 1075433 w 1929352"/>
              <a:gd name="connsiteY3" fmla="*/ 522948 h 1403681"/>
              <a:gd name="connsiteX4" fmla="*/ 685862 w 1929352"/>
              <a:gd name="connsiteY4" fmla="*/ 775209 h 1403681"/>
              <a:gd name="connsiteX5" fmla="*/ 187660 w 1929352"/>
              <a:gd name="connsiteY5" fmla="*/ 1147800 h 1403681"/>
              <a:gd name="connsiteX6" fmla="*/ 0 w 1929352"/>
              <a:gd name="connsiteY6" fmla="*/ 1403681 h 1403681"/>
              <a:gd name="connsiteX7" fmla="*/ 881602 w 1929352"/>
              <a:gd name="connsiteY7" fmla="*/ 1272173 h 1403681"/>
              <a:gd name="connsiteX8" fmla="*/ 1929352 w 1929352"/>
              <a:gd name="connsiteY8" fmla="*/ 1262648 h 1403681"/>
              <a:gd name="connsiteX0" fmla="*/ 1929352 w 1929352"/>
              <a:gd name="connsiteY0" fmla="*/ 1262648 h 1403681"/>
              <a:gd name="connsiteX1" fmla="*/ 1926078 w 1929352"/>
              <a:gd name="connsiteY1" fmla="*/ 0 h 1403681"/>
              <a:gd name="connsiteX2" fmla="*/ 1452017 w 1929352"/>
              <a:gd name="connsiteY2" fmla="*/ 268570 h 1403681"/>
              <a:gd name="connsiteX3" fmla="*/ 1039429 w 1929352"/>
              <a:gd name="connsiteY3" fmla="*/ 501202 h 1403681"/>
              <a:gd name="connsiteX4" fmla="*/ 685862 w 1929352"/>
              <a:gd name="connsiteY4" fmla="*/ 775209 h 1403681"/>
              <a:gd name="connsiteX5" fmla="*/ 187660 w 1929352"/>
              <a:gd name="connsiteY5" fmla="*/ 1147800 h 1403681"/>
              <a:gd name="connsiteX6" fmla="*/ 0 w 1929352"/>
              <a:gd name="connsiteY6" fmla="*/ 1403681 h 1403681"/>
              <a:gd name="connsiteX7" fmla="*/ 881602 w 1929352"/>
              <a:gd name="connsiteY7" fmla="*/ 1272173 h 1403681"/>
              <a:gd name="connsiteX8" fmla="*/ 1929352 w 1929352"/>
              <a:gd name="connsiteY8" fmla="*/ 1262648 h 1403681"/>
              <a:gd name="connsiteX0" fmla="*/ 1930988 w 1930988"/>
              <a:gd name="connsiteY0" fmla="*/ 1262648 h 1565864"/>
              <a:gd name="connsiteX1" fmla="*/ 1927714 w 1930988"/>
              <a:gd name="connsiteY1" fmla="*/ 0 h 1565864"/>
              <a:gd name="connsiteX2" fmla="*/ 1453653 w 1930988"/>
              <a:gd name="connsiteY2" fmla="*/ 268570 h 1565864"/>
              <a:gd name="connsiteX3" fmla="*/ 1041065 w 1930988"/>
              <a:gd name="connsiteY3" fmla="*/ 501202 h 1565864"/>
              <a:gd name="connsiteX4" fmla="*/ 687498 w 1930988"/>
              <a:gd name="connsiteY4" fmla="*/ 775209 h 1565864"/>
              <a:gd name="connsiteX5" fmla="*/ 189296 w 1930988"/>
              <a:gd name="connsiteY5" fmla="*/ 1147800 h 1565864"/>
              <a:gd name="connsiteX6" fmla="*/ 0 w 1930988"/>
              <a:gd name="connsiteY6" fmla="*/ 1565864 h 1565864"/>
              <a:gd name="connsiteX7" fmla="*/ 883238 w 1930988"/>
              <a:gd name="connsiteY7" fmla="*/ 1272173 h 1565864"/>
              <a:gd name="connsiteX8" fmla="*/ 1930988 w 1930988"/>
              <a:gd name="connsiteY8" fmla="*/ 1262648 h 1565864"/>
              <a:gd name="connsiteX0" fmla="*/ 1930988 w 1930988"/>
              <a:gd name="connsiteY0" fmla="*/ 1262648 h 1565864"/>
              <a:gd name="connsiteX1" fmla="*/ 1927714 w 1930988"/>
              <a:gd name="connsiteY1" fmla="*/ 0 h 1565864"/>
              <a:gd name="connsiteX2" fmla="*/ 1453653 w 1930988"/>
              <a:gd name="connsiteY2" fmla="*/ 268570 h 1565864"/>
              <a:gd name="connsiteX3" fmla="*/ 1041065 w 1930988"/>
              <a:gd name="connsiteY3" fmla="*/ 501202 h 1565864"/>
              <a:gd name="connsiteX4" fmla="*/ 687498 w 1930988"/>
              <a:gd name="connsiteY4" fmla="*/ 775209 h 1565864"/>
              <a:gd name="connsiteX5" fmla="*/ 223665 w 1930988"/>
              <a:gd name="connsiteY5" fmla="*/ 1289342 h 1565864"/>
              <a:gd name="connsiteX6" fmla="*/ 0 w 1930988"/>
              <a:gd name="connsiteY6" fmla="*/ 1565864 h 1565864"/>
              <a:gd name="connsiteX7" fmla="*/ 883238 w 1930988"/>
              <a:gd name="connsiteY7" fmla="*/ 1272173 h 1565864"/>
              <a:gd name="connsiteX8" fmla="*/ 1930988 w 1930988"/>
              <a:gd name="connsiteY8" fmla="*/ 1262648 h 1565864"/>
              <a:gd name="connsiteX0" fmla="*/ 1930988 w 1930988"/>
              <a:gd name="connsiteY0" fmla="*/ 1262648 h 1565864"/>
              <a:gd name="connsiteX1" fmla="*/ 1927714 w 1930988"/>
              <a:gd name="connsiteY1" fmla="*/ 0 h 1565864"/>
              <a:gd name="connsiteX2" fmla="*/ 1453653 w 1930988"/>
              <a:gd name="connsiteY2" fmla="*/ 268570 h 1565864"/>
              <a:gd name="connsiteX3" fmla="*/ 1041065 w 1930988"/>
              <a:gd name="connsiteY3" fmla="*/ 501202 h 1565864"/>
              <a:gd name="connsiteX4" fmla="*/ 687498 w 1930988"/>
              <a:gd name="connsiteY4" fmla="*/ 775209 h 1565864"/>
              <a:gd name="connsiteX5" fmla="*/ 190933 w 1930988"/>
              <a:gd name="connsiteY5" fmla="*/ 1280495 h 1565864"/>
              <a:gd name="connsiteX6" fmla="*/ 0 w 1930988"/>
              <a:gd name="connsiteY6" fmla="*/ 1565864 h 1565864"/>
              <a:gd name="connsiteX7" fmla="*/ 883238 w 1930988"/>
              <a:gd name="connsiteY7" fmla="*/ 1272173 h 1565864"/>
              <a:gd name="connsiteX8" fmla="*/ 1930988 w 1930988"/>
              <a:gd name="connsiteY8" fmla="*/ 1262648 h 1565864"/>
              <a:gd name="connsiteX0" fmla="*/ 1930988 w 1930988"/>
              <a:gd name="connsiteY0" fmla="*/ 1262648 h 1565864"/>
              <a:gd name="connsiteX1" fmla="*/ 1927714 w 1930988"/>
              <a:gd name="connsiteY1" fmla="*/ 0 h 1565864"/>
              <a:gd name="connsiteX2" fmla="*/ 1453653 w 1930988"/>
              <a:gd name="connsiteY2" fmla="*/ 268570 h 1565864"/>
              <a:gd name="connsiteX3" fmla="*/ 1041065 w 1930988"/>
              <a:gd name="connsiteY3" fmla="*/ 501202 h 1565864"/>
              <a:gd name="connsiteX4" fmla="*/ 705501 w 1930988"/>
              <a:gd name="connsiteY4" fmla="*/ 1028803 h 1565864"/>
              <a:gd name="connsiteX5" fmla="*/ 190933 w 1930988"/>
              <a:gd name="connsiteY5" fmla="*/ 1280495 h 1565864"/>
              <a:gd name="connsiteX6" fmla="*/ 0 w 1930988"/>
              <a:gd name="connsiteY6" fmla="*/ 1565864 h 1565864"/>
              <a:gd name="connsiteX7" fmla="*/ 883238 w 1930988"/>
              <a:gd name="connsiteY7" fmla="*/ 1272173 h 1565864"/>
              <a:gd name="connsiteX8" fmla="*/ 1930988 w 1930988"/>
              <a:gd name="connsiteY8" fmla="*/ 1262648 h 1565864"/>
              <a:gd name="connsiteX0" fmla="*/ 1930988 w 1930988"/>
              <a:gd name="connsiteY0" fmla="*/ 1262648 h 1565864"/>
              <a:gd name="connsiteX1" fmla="*/ 1927714 w 1930988"/>
              <a:gd name="connsiteY1" fmla="*/ 0 h 1565864"/>
              <a:gd name="connsiteX2" fmla="*/ 1453653 w 1930988"/>
              <a:gd name="connsiteY2" fmla="*/ 268570 h 1565864"/>
              <a:gd name="connsiteX3" fmla="*/ 1041065 w 1930988"/>
              <a:gd name="connsiteY3" fmla="*/ 501202 h 1565864"/>
              <a:gd name="connsiteX4" fmla="*/ 682588 w 1930988"/>
              <a:gd name="connsiteY4" fmla="*/ 851877 h 1565864"/>
              <a:gd name="connsiteX5" fmla="*/ 190933 w 1930988"/>
              <a:gd name="connsiteY5" fmla="*/ 1280495 h 1565864"/>
              <a:gd name="connsiteX6" fmla="*/ 0 w 1930988"/>
              <a:gd name="connsiteY6" fmla="*/ 1565864 h 1565864"/>
              <a:gd name="connsiteX7" fmla="*/ 883238 w 1930988"/>
              <a:gd name="connsiteY7" fmla="*/ 1272173 h 1565864"/>
              <a:gd name="connsiteX8" fmla="*/ 1930988 w 1930988"/>
              <a:gd name="connsiteY8" fmla="*/ 1262648 h 1565864"/>
              <a:gd name="connsiteX0" fmla="*/ 1930988 w 1930988"/>
              <a:gd name="connsiteY0" fmla="*/ 1262648 h 1565864"/>
              <a:gd name="connsiteX1" fmla="*/ 1927714 w 1930988"/>
              <a:gd name="connsiteY1" fmla="*/ 0 h 1565864"/>
              <a:gd name="connsiteX2" fmla="*/ 1453653 w 1930988"/>
              <a:gd name="connsiteY2" fmla="*/ 268570 h 1565864"/>
              <a:gd name="connsiteX3" fmla="*/ 1052521 w 1930988"/>
              <a:gd name="connsiteY3" fmla="*/ 539536 h 1565864"/>
              <a:gd name="connsiteX4" fmla="*/ 682588 w 1930988"/>
              <a:gd name="connsiteY4" fmla="*/ 851877 h 1565864"/>
              <a:gd name="connsiteX5" fmla="*/ 190933 w 1930988"/>
              <a:gd name="connsiteY5" fmla="*/ 1280495 h 1565864"/>
              <a:gd name="connsiteX6" fmla="*/ 0 w 1930988"/>
              <a:gd name="connsiteY6" fmla="*/ 1565864 h 1565864"/>
              <a:gd name="connsiteX7" fmla="*/ 883238 w 1930988"/>
              <a:gd name="connsiteY7" fmla="*/ 1272173 h 1565864"/>
              <a:gd name="connsiteX8" fmla="*/ 1930988 w 1930988"/>
              <a:gd name="connsiteY8" fmla="*/ 1262648 h 1565864"/>
              <a:gd name="connsiteX0" fmla="*/ 1930988 w 1930988"/>
              <a:gd name="connsiteY0" fmla="*/ 1262648 h 1565864"/>
              <a:gd name="connsiteX1" fmla="*/ 1927714 w 1930988"/>
              <a:gd name="connsiteY1" fmla="*/ 0 h 1565864"/>
              <a:gd name="connsiteX2" fmla="*/ 1453653 w 1930988"/>
              <a:gd name="connsiteY2" fmla="*/ 268570 h 1565864"/>
              <a:gd name="connsiteX3" fmla="*/ 1041610 w 1930988"/>
              <a:gd name="connsiteY3" fmla="*/ 291839 h 1565864"/>
              <a:gd name="connsiteX4" fmla="*/ 682588 w 1930988"/>
              <a:gd name="connsiteY4" fmla="*/ 851877 h 1565864"/>
              <a:gd name="connsiteX5" fmla="*/ 190933 w 1930988"/>
              <a:gd name="connsiteY5" fmla="*/ 1280495 h 1565864"/>
              <a:gd name="connsiteX6" fmla="*/ 0 w 1930988"/>
              <a:gd name="connsiteY6" fmla="*/ 1565864 h 1565864"/>
              <a:gd name="connsiteX7" fmla="*/ 883238 w 1930988"/>
              <a:gd name="connsiteY7" fmla="*/ 1272173 h 1565864"/>
              <a:gd name="connsiteX8" fmla="*/ 1930988 w 1930988"/>
              <a:gd name="connsiteY8" fmla="*/ 1262648 h 1565864"/>
              <a:gd name="connsiteX0" fmla="*/ 1930988 w 1930988"/>
              <a:gd name="connsiteY0" fmla="*/ 1262648 h 1565864"/>
              <a:gd name="connsiteX1" fmla="*/ 1927714 w 1930988"/>
              <a:gd name="connsiteY1" fmla="*/ 0 h 1565864"/>
              <a:gd name="connsiteX2" fmla="*/ 1527846 w 1930988"/>
              <a:gd name="connsiteY2" fmla="*/ 79849 h 1565864"/>
              <a:gd name="connsiteX3" fmla="*/ 1041610 w 1930988"/>
              <a:gd name="connsiteY3" fmla="*/ 291839 h 1565864"/>
              <a:gd name="connsiteX4" fmla="*/ 682588 w 1930988"/>
              <a:gd name="connsiteY4" fmla="*/ 851877 h 1565864"/>
              <a:gd name="connsiteX5" fmla="*/ 190933 w 1930988"/>
              <a:gd name="connsiteY5" fmla="*/ 1280495 h 1565864"/>
              <a:gd name="connsiteX6" fmla="*/ 0 w 1930988"/>
              <a:gd name="connsiteY6" fmla="*/ 1565864 h 1565864"/>
              <a:gd name="connsiteX7" fmla="*/ 883238 w 1930988"/>
              <a:gd name="connsiteY7" fmla="*/ 1272173 h 1565864"/>
              <a:gd name="connsiteX8" fmla="*/ 1930988 w 1930988"/>
              <a:gd name="connsiteY8" fmla="*/ 1262648 h 1565864"/>
              <a:gd name="connsiteX0" fmla="*/ 1930988 w 1930988"/>
              <a:gd name="connsiteY0" fmla="*/ 1282306 h 1585522"/>
              <a:gd name="connsiteX1" fmla="*/ 1927714 w 1930988"/>
              <a:gd name="connsiteY1" fmla="*/ 0 h 1585522"/>
              <a:gd name="connsiteX2" fmla="*/ 1527846 w 1930988"/>
              <a:gd name="connsiteY2" fmla="*/ 99507 h 1585522"/>
              <a:gd name="connsiteX3" fmla="*/ 1041610 w 1930988"/>
              <a:gd name="connsiteY3" fmla="*/ 311497 h 1585522"/>
              <a:gd name="connsiteX4" fmla="*/ 682588 w 1930988"/>
              <a:gd name="connsiteY4" fmla="*/ 871535 h 1585522"/>
              <a:gd name="connsiteX5" fmla="*/ 190933 w 1930988"/>
              <a:gd name="connsiteY5" fmla="*/ 1300153 h 1585522"/>
              <a:gd name="connsiteX6" fmla="*/ 0 w 1930988"/>
              <a:gd name="connsiteY6" fmla="*/ 1585522 h 1585522"/>
              <a:gd name="connsiteX7" fmla="*/ 883238 w 1930988"/>
              <a:gd name="connsiteY7" fmla="*/ 1291831 h 1585522"/>
              <a:gd name="connsiteX8" fmla="*/ 1930988 w 1930988"/>
              <a:gd name="connsiteY8" fmla="*/ 1282306 h 1585522"/>
              <a:gd name="connsiteX0" fmla="*/ 1930988 w 1930988"/>
              <a:gd name="connsiteY0" fmla="*/ 1282306 h 1585522"/>
              <a:gd name="connsiteX1" fmla="*/ 1927714 w 1930988"/>
              <a:gd name="connsiteY1" fmla="*/ 0 h 1585522"/>
              <a:gd name="connsiteX2" fmla="*/ 1527846 w 1930988"/>
              <a:gd name="connsiteY2" fmla="*/ 99507 h 1585522"/>
              <a:gd name="connsiteX3" fmla="*/ 1041610 w 1930988"/>
              <a:gd name="connsiteY3" fmla="*/ 311497 h 1585522"/>
              <a:gd name="connsiteX4" fmla="*/ 641128 w 1930988"/>
              <a:gd name="connsiteY4" fmla="*/ 635634 h 1585522"/>
              <a:gd name="connsiteX5" fmla="*/ 190933 w 1930988"/>
              <a:gd name="connsiteY5" fmla="*/ 1300153 h 1585522"/>
              <a:gd name="connsiteX6" fmla="*/ 0 w 1930988"/>
              <a:gd name="connsiteY6" fmla="*/ 1585522 h 1585522"/>
              <a:gd name="connsiteX7" fmla="*/ 883238 w 1930988"/>
              <a:gd name="connsiteY7" fmla="*/ 1291831 h 1585522"/>
              <a:gd name="connsiteX8" fmla="*/ 1930988 w 1930988"/>
              <a:gd name="connsiteY8" fmla="*/ 1282306 h 1585522"/>
              <a:gd name="connsiteX0" fmla="*/ 1930988 w 1930988"/>
              <a:gd name="connsiteY0" fmla="*/ 1282306 h 1585522"/>
              <a:gd name="connsiteX1" fmla="*/ 1927714 w 1930988"/>
              <a:gd name="connsiteY1" fmla="*/ 0 h 1585522"/>
              <a:gd name="connsiteX2" fmla="*/ 1527846 w 1930988"/>
              <a:gd name="connsiteY2" fmla="*/ 99507 h 1585522"/>
              <a:gd name="connsiteX3" fmla="*/ 1041610 w 1930988"/>
              <a:gd name="connsiteY3" fmla="*/ 311497 h 1585522"/>
              <a:gd name="connsiteX4" fmla="*/ 641128 w 1930988"/>
              <a:gd name="connsiteY4" fmla="*/ 635634 h 1585522"/>
              <a:gd name="connsiteX5" fmla="*/ 204026 w 1930988"/>
              <a:gd name="connsiteY5" fmla="*/ 1087842 h 1585522"/>
              <a:gd name="connsiteX6" fmla="*/ 0 w 1930988"/>
              <a:gd name="connsiteY6" fmla="*/ 1585522 h 1585522"/>
              <a:gd name="connsiteX7" fmla="*/ 883238 w 1930988"/>
              <a:gd name="connsiteY7" fmla="*/ 1291831 h 1585522"/>
              <a:gd name="connsiteX8" fmla="*/ 1930988 w 1930988"/>
              <a:gd name="connsiteY8" fmla="*/ 1282306 h 1585522"/>
              <a:gd name="connsiteX0" fmla="*/ 1928806 w 1928806"/>
              <a:gd name="connsiteY0" fmla="*/ 1282306 h 1424323"/>
              <a:gd name="connsiteX1" fmla="*/ 1925532 w 1928806"/>
              <a:gd name="connsiteY1" fmla="*/ 0 h 1424323"/>
              <a:gd name="connsiteX2" fmla="*/ 1525664 w 1928806"/>
              <a:gd name="connsiteY2" fmla="*/ 99507 h 1424323"/>
              <a:gd name="connsiteX3" fmla="*/ 1039428 w 1928806"/>
              <a:gd name="connsiteY3" fmla="*/ 311497 h 1424323"/>
              <a:gd name="connsiteX4" fmla="*/ 638946 w 1928806"/>
              <a:gd name="connsiteY4" fmla="*/ 635634 h 1424323"/>
              <a:gd name="connsiteX5" fmla="*/ 201844 w 1928806"/>
              <a:gd name="connsiteY5" fmla="*/ 1087842 h 1424323"/>
              <a:gd name="connsiteX6" fmla="*/ 0 w 1928806"/>
              <a:gd name="connsiteY6" fmla="*/ 1424323 h 1424323"/>
              <a:gd name="connsiteX7" fmla="*/ 881056 w 1928806"/>
              <a:gd name="connsiteY7" fmla="*/ 1291831 h 1424323"/>
              <a:gd name="connsiteX8" fmla="*/ 1928806 w 1928806"/>
              <a:gd name="connsiteY8" fmla="*/ 1282306 h 1424323"/>
              <a:gd name="connsiteX0" fmla="*/ 1928806 w 1928806"/>
              <a:gd name="connsiteY0" fmla="*/ 1282306 h 1501025"/>
              <a:gd name="connsiteX1" fmla="*/ 1925532 w 1928806"/>
              <a:gd name="connsiteY1" fmla="*/ 0 h 1501025"/>
              <a:gd name="connsiteX2" fmla="*/ 1525664 w 1928806"/>
              <a:gd name="connsiteY2" fmla="*/ 99507 h 1501025"/>
              <a:gd name="connsiteX3" fmla="*/ 1039428 w 1928806"/>
              <a:gd name="connsiteY3" fmla="*/ 311497 h 1501025"/>
              <a:gd name="connsiteX4" fmla="*/ 638946 w 1928806"/>
              <a:gd name="connsiteY4" fmla="*/ 635634 h 1501025"/>
              <a:gd name="connsiteX5" fmla="*/ 201844 w 1928806"/>
              <a:gd name="connsiteY5" fmla="*/ 1087842 h 1501025"/>
              <a:gd name="connsiteX6" fmla="*/ 0 w 1928806"/>
              <a:gd name="connsiteY6" fmla="*/ 1424323 h 1501025"/>
              <a:gd name="connsiteX7" fmla="*/ 12279 w 1928806"/>
              <a:gd name="connsiteY7" fmla="*/ 1500990 h 1501025"/>
              <a:gd name="connsiteX8" fmla="*/ 881056 w 1928806"/>
              <a:gd name="connsiteY8" fmla="*/ 1291831 h 1501025"/>
              <a:gd name="connsiteX9" fmla="*/ 1928806 w 1928806"/>
              <a:gd name="connsiteY9" fmla="*/ 1282306 h 1501025"/>
              <a:gd name="connsiteX0" fmla="*/ 1918108 w 1918108"/>
              <a:gd name="connsiteY0" fmla="*/ 1282306 h 1501003"/>
              <a:gd name="connsiteX1" fmla="*/ 1914834 w 1918108"/>
              <a:gd name="connsiteY1" fmla="*/ 0 h 1501003"/>
              <a:gd name="connsiteX2" fmla="*/ 1514966 w 1918108"/>
              <a:gd name="connsiteY2" fmla="*/ 99507 h 1501003"/>
              <a:gd name="connsiteX3" fmla="*/ 1028730 w 1918108"/>
              <a:gd name="connsiteY3" fmla="*/ 311497 h 1501003"/>
              <a:gd name="connsiteX4" fmla="*/ 628248 w 1918108"/>
              <a:gd name="connsiteY4" fmla="*/ 635634 h 1501003"/>
              <a:gd name="connsiteX5" fmla="*/ 191146 w 1918108"/>
              <a:gd name="connsiteY5" fmla="*/ 1087842 h 1501003"/>
              <a:gd name="connsiteX6" fmla="*/ 0 w 1918108"/>
              <a:gd name="connsiteY6" fmla="*/ 1298509 h 1501003"/>
              <a:gd name="connsiteX7" fmla="*/ 1581 w 1918108"/>
              <a:gd name="connsiteY7" fmla="*/ 1500990 h 1501003"/>
              <a:gd name="connsiteX8" fmla="*/ 870358 w 1918108"/>
              <a:gd name="connsiteY8" fmla="*/ 1291831 h 1501003"/>
              <a:gd name="connsiteX9" fmla="*/ 1918108 w 1918108"/>
              <a:gd name="connsiteY9" fmla="*/ 1282306 h 1501003"/>
              <a:gd name="connsiteX0" fmla="*/ 1918108 w 1918108"/>
              <a:gd name="connsiteY0" fmla="*/ 1282306 h 1501003"/>
              <a:gd name="connsiteX1" fmla="*/ 1914834 w 1918108"/>
              <a:gd name="connsiteY1" fmla="*/ 0 h 1501003"/>
              <a:gd name="connsiteX2" fmla="*/ 1514966 w 1918108"/>
              <a:gd name="connsiteY2" fmla="*/ 99507 h 1501003"/>
              <a:gd name="connsiteX3" fmla="*/ 1028730 w 1918108"/>
              <a:gd name="connsiteY3" fmla="*/ 311497 h 1501003"/>
              <a:gd name="connsiteX4" fmla="*/ 628248 w 1918108"/>
              <a:gd name="connsiteY4" fmla="*/ 635634 h 1501003"/>
              <a:gd name="connsiteX5" fmla="*/ 338785 w 1918108"/>
              <a:gd name="connsiteY5" fmla="*/ 918779 h 1501003"/>
              <a:gd name="connsiteX6" fmla="*/ 0 w 1918108"/>
              <a:gd name="connsiteY6" fmla="*/ 1298509 h 1501003"/>
              <a:gd name="connsiteX7" fmla="*/ 1581 w 1918108"/>
              <a:gd name="connsiteY7" fmla="*/ 1500990 h 1501003"/>
              <a:gd name="connsiteX8" fmla="*/ 870358 w 1918108"/>
              <a:gd name="connsiteY8" fmla="*/ 1291831 h 1501003"/>
              <a:gd name="connsiteX9" fmla="*/ 1918108 w 1918108"/>
              <a:gd name="connsiteY9" fmla="*/ 1282306 h 1501003"/>
              <a:gd name="connsiteX0" fmla="*/ 1918108 w 1918108"/>
              <a:gd name="connsiteY0" fmla="*/ 1282306 h 1501003"/>
              <a:gd name="connsiteX1" fmla="*/ 1914834 w 1918108"/>
              <a:gd name="connsiteY1" fmla="*/ 0 h 1501003"/>
              <a:gd name="connsiteX2" fmla="*/ 1514966 w 1918108"/>
              <a:gd name="connsiteY2" fmla="*/ 99507 h 1501003"/>
              <a:gd name="connsiteX3" fmla="*/ 1028730 w 1918108"/>
              <a:gd name="connsiteY3" fmla="*/ 311497 h 1501003"/>
              <a:gd name="connsiteX4" fmla="*/ 643226 w 1918108"/>
              <a:gd name="connsiteY4" fmla="*/ 663156 h 1501003"/>
              <a:gd name="connsiteX5" fmla="*/ 338785 w 1918108"/>
              <a:gd name="connsiteY5" fmla="*/ 918779 h 1501003"/>
              <a:gd name="connsiteX6" fmla="*/ 0 w 1918108"/>
              <a:gd name="connsiteY6" fmla="*/ 1298509 h 1501003"/>
              <a:gd name="connsiteX7" fmla="*/ 1581 w 1918108"/>
              <a:gd name="connsiteY7" fmla="*/ 1500990 h 1501003"/>
              <a:gd name="connsiteX8" fmla="*/ 870358 w 1918108"/>
              <a:gd name="connsiteY8" fmla="*/ 1291831 h 1501003"/>
              <a:gd name="connsiteX9" fmla="*/ 1918108 w 1918108"/>
              <a:gd name="connsiteY9" fmla="*/ 1282306 h 1501003"/>
              <a:gd name="connsiteX0" fmla="*/ 1918108 w 1918108"/>
              <a:gd name="connsiteY0" fmla="*/ 1282306 h 1501003"/>
              <a:gd name="connsiteX1" fmla="*/ 1914834 w 1918108"/>
              <a:gd name="connsiteY1" fmla="*/ 0 h 1501003"/>
              <a:gd name="connsiteX2" fmla="*/ 1514966 w 1918108"/>
              <a:gd name="connsiteY2" fmla="*/ 99507 h 1501003"/>
              <a:gd name="connsiteX3" fmla="*/ 1028730 w 1918108"/>
              <a:gd name="connsiteY3" fmla="*/ 460901 h 1501003"/>
              <a:gd name="connsiteX4" fmla="*/ 643226 w 1918108"/>
              <a:gd name="connsiteY4" fmla="*/ 663156 h 1501003"/>
              <a:gd name="connsiteX5" fmla="*/ 338785 w 1918108"/>
              <a:gd name="connsiteY5" fmla="*/ 918779 h 1501003"/>
              <a:gd name="connsiteX6" fmla="*/ 0 w 1918108"/>
              <a:gd name="connsiteY6" fmla="*/ 1298509 h 1501003"/>
              <a:gd name="connsiteX7" fmla="*/ 1581 w 1918108"/>
              <a:gd name="connsiteY7" fmla="*/ 1500990 h 1501003"/>
              <a:gd name="connsiteX8" fmla="*/ 870358 w 1918108"/>
              <a:gd name="connsiteY8" fmla="*/ 1291831 h 1501003"/>
              <a:gd name="connsiteX9" fmla="*/ 1918108 w 1918108"/>
              <a:gd name="connsiteY9" fmla="*/ 1282306 h 1501003"/>
              <a:gd name="connsiteX0" fmla="*/ 1918108 w 1918108"/>
              <a:gd name="connsiteY0" fmla="*/ 1282306 h 1501003"/>
              <a:gd name="connsiteX1" fmla="*/ 1914834 w 1918108"/>
              <a:gd name="connsiteY1" fmla="*/ 0 h 1501003"/>
              <a:gd name="connsiteX2" fmla="*/ 1514966 w 1918108"/>
              <a:gd name="connsiteY2" fmla="*/ 99507 h 1501003"/>
              <a:gd name="connsiteX3" fmla="*/ 1033009 w 1918108"/>
              <a:gd name="connsiteY3" fmla="*/ 429447 h 1501003"/>
              <a:gd name="connsiteX4" fmla="*/ 643226 w 1918108"/>
              <a:gd name="connsiteY4" fmla="*/ 663156 h 1501003"/>
              <a:gd name="connsiteX5" fmla="*/ 338785 w 1918108"/>
              <a:gd name="connsiteY5" fmla="*/ 918779 h 1501003"/>
              <a:gd name="connsiteX6" fmla="*/ 0 w 1918108"/>
              <a:gd name="connsiteY6" fmla="*/ 1298509 h 1501003"/>
              <a:gd name="connsiteX7" fmla="*/ 1581 w 1918108"/>
              <a:gd name="connsiteY7" fmla="*/ 1500990 h 1501003"/>
              <a:gd name="connsiteX8" fmla="*/ 870358 w 1918108"/>
              <a:gd name="connsiteY8" fmla="*/ 1291831 h 1501003"/>
              <a:gd name="connsiteX9" fmla="*/ 1918108 w 1918108"/>
              <a:gd name="connsiteY9" fmla="*/ 1282306 h 1501003"/>
              <a:gd name="connsiteX0" fmla="*/ 1918108 w 1918108"/>
              <a:gd name="connsiteY0" fmla="*/ 1282306 h 1501003"/>
              <a:gd name="connsiteX1" fmla="*/ 1914834 w 1918108"/>
              <a:gd name="connsiteY1" fmla="*/ 0 h 1501003"/>
              <a:gd name="connsiteX2" fmla="*/ 1521385 w 1918108"/>
              <a:gd name="connsiteY2" fmla="*/ 248912 h 1501003"/>
              <a:gd name="connsiteX3" fmla="*/ 1033009 w 1918108"/>
              <a:gd name="connsiteY3" fmla="*/ 429447 h 1501003"/>
              <a:gd name="connsiteX4" fmla="*/ 643226 w 1918108"/>
              <a:gd name="connsiteY4" fmla="*/ 663156 h 1501003"/>
              <a:gd name="connsiteX5" fmla="*/ 338785 w 1918108"/>
              <a:gd name="connsiteY5" fmla="*/ 918779 h 1501003"/>
              <a:gd name="connsiteX6" fmla="*/ 0 w 1918108"/>
              <a:gd name="connsiteY6" fmla="*/ 1298509 h 1501003"/>
              <a:gd name="connsiteX7" fmla="*/ 1581 w 1918108"/>
              <a:gd name="connsiteY7" fmla="*/ 1500990 h 1501003"/>
              <a:gd name="connsiteX8" fmla="*/ 870358 w 1918108"/>
              <a:gd name="connsiteY8" fmla="*/ 1291831 h 1501003"/>
              <a:gd name="connsiteX9" fmla="*/ 1918108 w 1918108"/>
              <a:gd name="connsiteY9" fmla="*/ 1282306 h 1501003"/>
              <a:gd name="connsiteX0" fmla="*/ 1918108 w 1918108"/>
              <a:gd name="connsiteY0" fmla="*/ 1282306 h 1501003"/>
              <a:gd name="connsiteX1" fmla="*/ 1914834 w 1918108"/>
              <a:gd name="connsiteY1" fmla="*/ 0 h 1501003"/>
              <a:gd name="connsiteX2" fmla="*/ 1521385 w 1918108"/>
              <a:gd name="connsiteY2" fmla="*/ 178141 h 1501003"/>
              <a:gd name="connsiteX3" fmla="*/ 1033009 w 1918108"/>
              <a:gd name="connsiteY3" fmla="*/ 429447 h 1501003"/>
              <a:gd name="connsiteX4" fmla="*/ 643226 w 1918108"/>
              <a:gd name="connsiteY4" fmla="*/ 663156 h 1501003"/>
              <a:gd name="connsiteX5" fmla="*/ 338785 w 1918108"/>
              <a:gd name="connsiteY5" fmla="*/ 918779 h 1501003"/>
              <a:gd name="connsiteX6" fmla="*/ 0 w 1918108"/>
              <a:gd name="connsiteY6" fmla="*/ 1298509 h 1501003"/>
              <a:gd name="connsiteX7" fmla="*/ 1581 w 1918108"/>
              <a:gd name="connsiteY7" fmla="*/ 1500990 h 1501003"/>
              <a:gd name="connsiteX8" fmla="*/ 870358 w 1918108"/>
              <a:gd name="connsiteY8" fmla="*/ 1291831 h 1501003"/>
              <a:gd name="connsiteX9" fmla="*/ 1918108 w 1918108"/>
              <a:gd name="connsiteY9" fmla="*/ 1282306 h 1501003"/>
              <a:gd name="connsiteX0" fmla="*/ 1918108 w 1918108"/>
              <a:gd name="connsiteY0" fmla="*/ 1282306 h 1501003"/>
              <a:gd name="connsiteX1" fmla="*/ 1916974 w 1918108"/>
              <a:gd name="connsiteY1" fmla="*/ 0 h 1501003"/>
              <a:gd name="connsiteX2" fmla="*/ 1521385 w 1918108"/>
              <a:gd name="connsiteY2" fmla="*/ 178141 h 1501003"/>
              <a:gd name="connsiteX3" fmla="*/ 1033009 w 1918108"/>
              <a:gd name="connsiteY3" fmla="*/ 429447 h 1501003"/>
              <a:gd name="connsiteX4" fmla="*/ 643226 w 1918108"/>
              <a:gd name="connsiteY4" fmla="*/ 663156 h 1501003"/>
              <a:gd name="connsiteX5" fmla="*/ 338785 w 1918108"/>
              <a:gd name="connsiteY5" fmla="*/ 918779 h 1501003"/>
              <a:gd name="connsiteX6" fmla="*/ 0 w 1918108"/>
              <a:gd name="connsiteY6" fmla="*/ 1298509 h 1501003"/>
              <a:gd name="connsiteX7" fmla="*/ 1581 w 1918108"/>
              <a:gd name="connsiteY7" fmla="*/ 1500990 h 1501003"/>
              <a:gd name="connsiteX8" fmla="*/ 870358 w 1918108"/>
              <a:gd name="connsiteY8" fmla="*/ 1291831 h 1501003"/>
              <a:gd name="connsiteX9" fmla="*/ 1918108 w 1918108"/>
              <a:gd name="connsiteY9" fmla="*/ 1282306 h 1501003"/>
              <a:gd name="connsiteX0" fmla="*/ 1918108 w 1918108"/>
              <a:gd name="connsiteY0" fmla="*/ 1282306 h 1501010"/>
              <a:gd name="connsiteX1" fmla="*/ 1916974 w 1918108"/>
              <a:gd name="connsiteY1" fmla="*/ 0 h 1501010"/>
              <a:gd name="connsiteX2" fmla="*/ 1521385 w 1918108"/>
              <a:gd name="connsiteY2" fmla="*/ 178141 h 1501010"/>
              <a:gd name="connsiteX3" fmla="*/ 1033009 w 1918108"/>
              <a:gd name="connsiteY3" fmla="*/ 429447 h 1501010"/>
              <a:gd name="connsiteX4" fmla="*/ 643226 w 1918108"/>
              <a:gd name="connsiteY4" fmla="*/ 663156 h 1501010"/>
              <a:gd name="connsiteX5" fmla="*/ 338785 w 1918108"/>
              <a:gd name="connsiteY5" fmla="*/ 918779 h 1501010"/>
              <a:gd name="connsiteX6" fmla="*/ 0 w 1918108"/>
              <a:gd name="connsiteY6" fmla="*/ 1365415 h 1501010"/>
              <a:gd name="connsiteX7" fmla="*/ 1581 w 1918108"/>
              <a:gd name="connsiteY7" fmla="*/ 1500990 h 1501010"/>
              <a:gd name="connsiteX8" fmla="*/ 870358 w 1918108"/>
              <a:gd name="connsiteY8" fmla="*/ 1291831 h 1501010"/>
              <a:gd name="connsiteX9" fmla="*/ 1918108 w 1918108"/>
              <a:gd name="connsiteY9" fmla="*/ 1282306 h 1501010"/>
              <a:gd name="connsiteX0" fmla="*/ 1918108 w 1918108"/>
              <a:gd name="connsiteY0" fmla="*/ 1282306 h 1501010"/>
              <a:gd name="connsiteX1" fmla="*/ 1916974 w 1918108"/>
              <a:gd name="connsiteY1" fmla="*/ 0 h 1501010"/>
              <a:gd name="connsiteX2" fmla="*/ 1521385 w 1918108"/>
              <a:gd name="connsiteY2" fmla="*/ 178141 h 1501010"/>
              <a:gd name="connsiteX3" fmla="*/ 1033009 w 1918108"/>
              <a:gd name="connsiteY3" fmla="*/ 429447 h 1501010"/>
              <a:gd name="connsiteX4" fmla="*/ 643226 w 1918108"/>
              <a:gd name="connsiteY4" fmla="*/ 663156 h 1501010"/>
              <a:gd name="connsiteX5" fmla="*/ 364462 w 1918108"/>
              <a:gd name="connsiteY5" fmla="*/ 1052591 h 1501010"/>
              <a:gd name="connsiteX6" fmla="*/ 0 w 1918108"/>
              <a:gd name="connsiteY6" fmla="*/ 1365415 h 1501010"/>
              <a:gd name="connsiteX7" fmla="*/ 1581 w 1918108"/>
              <a:gd name="connsiteY7" fmla="*/ 1500990 h 1501010"/>
              <a:gd name="connsiteX8" fmla="*/ 870358 w 1918108"/>
              <a:gd name="connsiteY8" fmla="*/ 1291831 h 1501010"/>
              <a:gd name="connsiteX9" fmla="*/ 1918108 w 1918108"/>
              <a:gd name="connsiteY9" fmla="*/ 1282306 h 1501010"/>
              <a:gd name="connsiteX0" fmla="*/ 1918108 w 1918108"/>
              <a:gd name="connsiteY0" fmla="*/ 1282306 h 1501010"/>
              <a:gd name="connsiteX1" fmla="*/ 1916974 w 1918108"/>
              <a:gd name="connsiteY1" fmla="*/ 0 h 1501010"/>
              <a:gd name="connsiteX2" fmla="*/ 1521385 w 1918108"/>
              <a:gd name="connsiteY2" fmla="*/ 178141 h 1501010"/>
              <a:gd name="connsiteX3" fmla="*/ 1033009 w 1918108"/>
              <a:gd name="connsiteY3" fmla="*/ 429447 h 1501010"/>
              <a:gd name="connsiteX4" fmla="*/ 643226 w 1918108"/>
              <a:gd name="connsiteY4" fmla="*/ 663156 h 1501010"/>
              <a:gd name="connsiteX5" fmla="*/ 364462 w 1918108"/>
              <a:gd name="connsiteY5" fmla="*/ 1052591 h 1501010"/>
              <a:gd name="connsiteX6" fmla="*/ 0 w 1918108"/>
              <a:gd name="connsiteY6" fmla="*/ 1365415 h 1501010"/>
              <a:gd name="connsiteX7" fmla="*/ 1581 w 1918108"/>
              <a:gd name="connsiteY7" fmla="*/ 1500990 h 1501010"/>
              <a:gd name="connsiteX8" fmla="*/ 870358 w 1918108"/>
              <a:gd name="connsiteY8" fmla="*/ 1291831 h 1501010"/>
              <a:gd name="connsiteX9" fmla="*/ 1918108 w 1918108"/>
              <a:gd name="connsiteY9" fmla="*/ 1282306 h 1501010"/>
              <a:gd name="connsiteX0" fmla="*/ 1918108 w 1918108"/>
              <a:gd name="connsiteY0" fmla="*/ 1282306 h 1501010"/>
              <a:gd name="connsiteX1" fmla="*/ 1916974 w 1918108"/>
              <a:gd name="connsiteY1" fmla="*/ 0 h 1501010"/>
              <a:gd name="connsiteX2" fmla="*/ 1521385 w 1918108"/>
              <a:gd name="connsiteY2" fmla="*/ 178141 h 1501010"/>
              <a:gd name="connsiteX3" fmla="*/ 1033009 w 1918108"/>
              <a:gd name="connsiteY3" fmla="*/ 429447 h 1501010"/>
              <a:gd name="connsiteX4" fmla="*/ 681740 w 1918108"/>
              <a:gd name="connsiteY4" fmla="*/ 810350 h 1501010"/>
              <a:gd name="connsiteX5" fmla="*/ 364462 w 1918108"/>
              <a:gd name="connsiteY5" fmla="*/ 1052591 h 1501010"/>
              <a:gd name="connsiteX6" fmla="*/ 0 w 1918108"/>
              <a:gd name="connsiteY6" fmla="*/ 1365415 h 1501010"/>
              <a:gd name="connsiteX7" fmla="*/ 1581 w 1918108"/>
              <a:gd name="connsiteY7" fmla="*/ 1500990 h 1501010"/>
              <a:gd name="connsiteX8" fmla="*/ 870358 w 1918108"/>
              <a:gd name="connsiteY8" fmla="*/ 1291831 h 1501010"/>
              <a:gd name="connsiteX9" fmla="*/ 1918108 w 1918108"/>
              <a:gd name="connsiteY9" fmla="*/ 1282306 h 1501010"/>
              <a:gd name="connsiteX0" fmla="*/ 1918108 w 1918108"/>
              <a:gd name="connsiteY0" fmla="*/ 1282306 h 1501010"/>
              <a:gd name="connsiteX1" fmla="*/ 1916974 w 1918108"/>
              <a:gd name="connsiteY1" fmla="*/ 0 h 1501010"/>
              <a:gd name="connsiteX2" fmla="*/ 1521385 w 1918108"/>
              <a:gd name="connsiteY2" fmla="*/ 178141 h 1501010"/>
              <a:gd name="connsiteX3" fmla="*/ 1065105 w 1918108"/>
              <a:gd name="connsiteY3" fmla="*/ 603402 h 1501010"/>
              <a:gd name="connsiteX4" fmla="*/ 681740 w 1918108"/>
              <a:gd name="connsiteY4" fmla="*/ 810350 h 1501010"/>
              <a:gd name="connsiteX5" fmla="*/ 364462 w 1918108"/>
              <a:gd name="connsiteY5" fmla="*/ 1052591 h 1501010"/>
              <a:gd name="connsiteX6" fmla="*/ 0 w 1918108"/>
              <a:gd name="connsiteY6" fmla="*/ 1365415 h 1501010"/>
              <a:gd name="connsiteX7" fmla="*/ 1581 w 1918108"/>
              <a:gd name="connsiteY7" fmla="*/ 1500990 h 1501010"/>
              <a:gd name="connsiteX8" fmla="*/ 870358 w 1918108"/>
              <a:gd name="connsiteY8" fmla="*/ 1291831 h 1501010"/>
              <a:gd name="connsiteX9" fmla="*/ 1918108 w 1918108"/>
              <a:gd name="connsiteY9" fmla="*/ 1282306 h 1501010"/>
              <a:gd name="connsiteX0" fmla="*/ 1918108 w 1918108"/>
              <a:gd name="connsiteY0" fmla="*/ 1282306 h 1501010"/>
              <a:gd name="connsiteX1" fmla="*/ 1916974 w 1918108"/>
              <a:gd name="connsiteY1" fmla="*/ 0 h 1501010"/>
              <a:gd name="connsiteX2" fmla="*/ 1547061 w 1918108"/>
              <a:gd name="connsiteY2" fmla="*/ 378859 h 1501010"/>
              <a:gd name="connsiteX3" fmla="*/ 1065105 w 1918108"/>
              <a:gd name="connsiteY3" fmla="*/ 603402 h 1501010"/>
              <a:gd name="connsiteX4" fmla="*/ 681740 w 1918108"/>
              <a:gd name="connsiteY4" fmla="*/ 810350 h 1501010"/>
              <a:gd name="connsiteX5" fmla="*/ 364462 w 1918108"/>
              <a:gd name="connsiteY5" fmla="*/ 1052591 h 1501010"/>
              <a:gd name="connsiteX6" fmla="*/ 0 w 1918108"/>
              <a:gd name="connsiteY6" fmla="*/ 1365415 h 1501010"/>
              <a:gd name="connsiteX7" fmla="*/ 1581 w 1918108"/>
              <a:gd name="connsiteY7" fmla="*/ 1500990 h 1501010"/>
              <a:gd name="connsiteX8" fmla="*/ 870358 w 1918108"/>
              <a:gd name="connsiteY8" fmla="*/ 1291831 h 1501010"/>
              <a:gd name="connsiteX9" fmla="*/ 1918108 w 1918108"/>
              <a:gd name="connsiteY9" fmla="*/ 1282306 h 1501010"/>
              <a:gd name="connsiteX0" fmla="*/ 1918108 w 1918108"/>
              <a:gd name="connsiteY0" fmla="*/ 1081588 h 1300292"/>
              <a:gd name="connsiteX1" fmla="*/ 1910555 w 1918108"/>
              <a:gd name="connsiteY1" fmla="*/ 0 h 1300292"/>
              <a:gd name="connsiteX2" fmla="*/ 1547061 w 1918108"/>
              <a:gd name="connsiteY2" fmla="*/ 178141 h 1300292"/>
              <a:gd name="connsiteX3" fmla="*/ 1065105 w 1918108"/>
              <a:gd name="connsiteY3" fmla="*/ 402684 h 1300292"/>
              <a:gd name="connsiteX4" fmla="*/ 681740 w 1918108"/>
              <a:gd name="connsiteY4" fmla="*/ 609632 h 1300292"/>
              <a:gd name="connsiteX5" fmla="*/ 364462 w 1918108"/>
              <a:gd name="connsiteY5" fmla="*/ 851873 h 1300292"/>
              <a:gd name="connsiteX6" fmla="*/ 0 w 1918108"/>
              <a:gd name="connsiteY6" fmla="*/ 1164697 h 1300292"/>
              <a:gd name="connsiteX7" fmla="*/ 1581 w 1918108"/>
              <a:gd name="connsiteY7" fmla="*/ 1300272 h 1300292"/>
              <a:gd name="connsiteX8" fmla="*/ 870358 w 1918108"/>
              <a:gd name="connsiteY8" fmla="*/ 1091113 h 1300292"/>
              <a:gd name="connsiteX9" fmla="*/ 1918108 w 1918108"/>
              <a:gd name="connsiteY9" fmla="*/ 1081588 h 1300292"/>
              <a:gd name="connsiteX0" fmla="*/ 1918108 w 1919454"/>
              <a:gd name="connsiteY0" fmla="*/ 1098272 h 1316976"/>
              <a:gd name="connsiteX1" fmla="*/ 1918559 w 1919454"/>
              <a:gd name="connsiteY1" fmla="*/ 0 h 1316976"/>
              <a:gd name="connsiteX2" fmla="*/ 1547061 w 1919454"/>
              <a:gd name="connsiteY2" fmla="*/ 194825 h 1316976"/>
              <a:gd name="connsiteX3" fmla="*/ 1065105 w 1919454"/>
              <a:gd name="connsiteY3" fmla="*/ 419368 h 1316976"/>
              <a:gd name="connsiteX4" fmla="*/ 681740 w 1919454"/>
              <a:gd name="connsiteY4" fmla="*/ 626316 h 1316976"/>
              <a:gd name="connsiteX5" fmla="*/ 364462 w 1919454"/>
              <a:gd name="connsiteY5" fmla="*/ 868557 h 1316976"/>
              <a:gd name="connsiteX6" fmla="*/ 0 w 1919454"/>
              <a:gd name="connsiteY6" fmla="*/ 1181381 h 1316976"/>
              <a:gd name="connsiteX7" fmla="*/ 1581 w 1919454"/>
              <a:gd name="connsiteY7" fmla="*/ 1316956 h 1316976"/>
              <a:gd name="connsiteX8" fmla="*/ 870358 w 1919454"/>
              <a:gd name="connsiteY8" fmla="*/ 1107797 h 1316976"/>
              <a:gd name="connsiteX9" fmla="*/ 1918108 w 1919454"/>
              <a:gd name="connsiteY9" fmla="*/ 1098272 h 1316976"/>
              <a:gd name="connsiteX0" fmla="*/ 1920555 w 1921901"/>
              <a:gd name="connsiteY0" fmla="*/ 1098272 h 2059617"/>
              <a:gd name="connsiteX1" fmla="*/ 1921006 w 1921901"/>
              <a:gd name="connsiteY1" fmla="*/ 0 h 2059617"/>
              <a:gd name="connsiteX2" fmla="*/ 1549508 w 1921901"/>
              <a:gd name="connsiteY2" fmla="*/ 194825 h 2059617"/>
              <a:gd name="connsiteX3" fmla="*/ 1067552 w 1921901"/>
              <a:gd name="connsiteY3" fmla="*/ 419368 h 2059617"/>
              <a:gd name="connsiteX4" fmla="*/ 684187 w 1921901"/>
              <a:gd name="connsiteY4" fmla="*/ 626316 h 2059617"/>
              <a:gd name="connsiteX5" fmla="*/ 366909 w 1921901"/>
              <a:gd name="connsiteY5" fmla="*/ 868557 h 2059617"/>
              <a:gd name="connsiteX6" fmla="*/ 2447 w 1921901"/>
              <a:gd name="connsiteY6" fmla="*/ 1181381 h 2059617"/>
              <a:gd name="connsiteX7" fmla="*/ 819 w 1921901"/>
              <a:gd name="connsiteY7" fmla="*/ 2059615 h 2059617"/>
              <a:gd name="connsiteX8" fmla="*/ 872805 w 1921901"/>
              <a:gd name="connsiteY8" fmla="*/ 1107797 h 2059617"/>
              <a:gd name="connsiteX9" fmla="*/ 1920555 w 1921901"/>
              <a:gd name="connsiteY9" fmla="*/ 1098272 h 2059617"/>
              <a:gd name="connsiteX0" fmla="*/ 1930946 w 1932292"/>
              <a:gd name="connsiteY0" fmla="*/ 1098272 h 2059624"/>
              <a:gd name="connsiteX1" fmla="*/ 1931397 w 1932292"/>
              <a:gd name="connsiteY1" fmla="*/ 0 h 2059624"/>
              <a:gd name="connsiteX2" fmla="*/ 1559899 w 1932292"/>
              <a:gd name="connsiteY2" fmla="*/ 194825 h 2059624"/>
              <a:gd name="connsiteX3" fmla="*/ 1077943 w 1932292"/>
              <a:gd name="connsiteY3" fmla="*/ 419368 h 2059624"/>
              <a:gd name="connsiteX4" fmla="*/ 694578 w 1932292"/>
              <a:gd name="connsiteY4" fmla="*/ 626316 h 2059624"/>
              <a:gd name="connsiteX5" fmla="*/ 377300 w 1932292"/>
              <a:gd name="connsiteY5" fmla="*/ 868557 h 2059624"/>
              <a:gd name="connsiteX6" fmla="*/ 0 w 1932292"/>
              <a:gd name="connsiteY6" fmla="*/ 1756773 h 2059624"/>
              <a:gd name="connsiteX7" fmla="*/ 11210 w 1932292"/>
              <a:gd name="connsiteY7" fmla="*/ 2059615 h 2059624"/>
              <a:gd name="connsiteX8" fmla="*/ 883196 w 1932292"/>
              <a:gd name="connsiteY8" fmla="*/ 1107797 h 2059624"/>
              <a:gd name="connsiteX9" fmla="*/ 1930946 w 1932292"/>
              <a:gd name="connsiteY9" fmla="*/ 1098272 h 2059624"/>
              <a:gd name="connsiteX0" fmla="*/ 1924527 w 1925873"/>
              <a:gd name="connsiteY0" fmla="*/ 1098272 h 2059631"/>
              <a:gd name="connsiteX1" fmla="*/ 1924978 w 1925873"/>
              <a:gd name="connsiteY1" fmla="*/ 0 h 2059631"/>
              <a:gd name="connsiteX2" fmla="*/ 1553480 w 1925873"/>
              <a:gd name="connsiteY2" fmla="*/ 194825 h 2059631"/>
              <a:gd name="connsiteX3" fmla="*/ 1071524 w 1925873"/>
              <a:gd name="connsiteY3" fmla="*/ 419368 h 2059631"/>
              <a:gd name="connsiteX4" fmla="*/ 688159 w 1925873"/>
              <a:gd name="connsiteY4" fmla="*/ 626316 h 2059631"/>
              <a:gd name="connsiteX5" fmla="*/ 370881 w 1925873"/>
              <a:gd name="connsiteY5" fmla="*/ 868557 h 2059631"/>
              <a:gd name="connsiteX6" fmla="*/ 0 w 1925873"/>
              <a:gd name="connsiteY6" fmla="*/ 1883895 h 2059631"/>
              <a:gd name="connsiteX7" fmla="*/ 4791 w 1925873"/>
              <a:gd name="connsiteY7" fmla="*/ 2059615 h 2059631"/>
              <a:gd name="connsiteX8" fmla="*/ 876777 w 1925873"/>
              <a:gd name="connsiteY8" fmla="*/ 1107797 h 2059631"/>
              <a:gd name="connsiteX9" fmla="*/ 1924527 w 1925873"/>
              <a:gd name="connsiteY9" fmla="*/ 1098272 h 2059631"/>
              <a:gd name="connsiteX0" fmla="*/ 1927737 w 1929083"/>
              <a:gd name="connsiteY0" fmla="*/ 1098272 h 2059625"/>
              <a:gd name="connsiteX1" fmla="*/ 1928188 w 1929083"/>
              <a:gd name="connsiteY1" fmla="*/ 0 h 2059625"/>
              <a:gd name="connsiteX2" fmla="*/ 1556690 w 1929083"/>
              <a:gd name="connsiteY2" fmla="*/ 194825 h 2059625"/>
              <a:gd name="connsiteX3" fmla="*/ 1074734 w 1929083"/>
              <a:gd name="connsiteY3" fmla="*/ 419368 h 2059625"/>
              <a:gd name="connsiteX4" fmla="*/ 691369 w 1929083"/>
              <a:gd name="connsiteY4" fmla="*/ 626316 h 2059625"/>
              <a:gd name="connsiteX5" fmla="*/ 374091 w 1929083"/>
              <a:gd name="connsiteY5" fmla="*/ 868557 h 2059625"/>
              <a:gd name="connsiteX6" fmla="*/ 0 w 1929083"/>
              <a:gd name="connsiteY6" fmla="*/ 1790227 h 2059625"/>
              <a:gd name="connsiteX7" fmla="*/ 8001 w 1929083"/>
              <a:gd name="connsiteY7" fmla="*/ 2059615 h 2059625"/>
              <a:gd name="connsiteX8" fmla="*/ 879987 w 1929083"/>
              <a:gd name="connsiteY8" fmla="*/ 1107797 h 2059625"/>
              <a:gd name="connsiteX9" fmla="*/ 1927737 w 1929083"/>
              <a:gd name="connsiteY9" fmla="*/ 1098272 h 2059625"/>
              <a:gd name="connsiteX0" fmla="*/ 1927737 w 1929083"/>
              <a:gd name="connsiteY0" fmla="*/ 1098272 h 2059625"/>
              <a:gd name="connsiteX1" fmla="*/ 1928188 w 1929083"/>
              <a:gd name="connsiteY1" fmla="*/ 0 h 2059625"/>
              <a:gd name="connsiteX2" fmla="*/ 1556690 w 1929083"/>
              <a:gd name="connsiteY2" fmla="*/ 194825 h 2059625"/>
              <a:gd name="connsiteX3" fmla="*/ 1074734 w 1929083"/>
              <a:gd name="connsiteY3" fmla="*/ 419368 h 2059625"/>
              <a:gd name="connsiteX4" fmla="*/ 691369 w 1929083"/>
              <a:gd name="connsiteY4" fmla="*/ 626316 h 2059625"/>
              <a:gd name="connsiteX5" fmla="*/ 431863 w 1929083"/>
              <a:gd name="connsiteY5" fmla="*/ 1417186 h 2059625"/>
              <a:gd name="connsiteX6" fmla="*/ 0 w 1929083"/>
              <a:gd name="connsiteY6" fmla="*/ 1790227 h 2059625"/>
              <a:gd name="connsiteX7" fmla="*/ 8001 w 1929083"/>
              <a:gd name="connsiteY7" fmla="*/ 2059615 h 2059625"/>
              <a:gd name="connsiteX8" fmla="*/ 879987 w 1929083"/>
              <a:gd name="connsiteY8" fmla="*/ 1107797 h 2059625"/>
              <a:gd name="connsiteX9" fmla="*/ 1927737 w 1929083"/>
              <a:gd name="connsiteY9" fmla="*/ 1098272 h 2059625"/>
              <a:gd name="connsiteX0" fmla="*/ 1927737 w 1929083"/>
              <a:gd name="connsiteY0" fmla="*/ 1098272 h 2059625"/>
              <a:gd name="connsiteX1" fmla="*/ 1928188 w 1929083"/>
              <a:gd name="connsiteY1" fmla="*/ 0 h 2059625"/>
              <a:gd name="connsiteX2" fmla="*/ 1556690 w 1929083"/>
              <a:gd name="connsiteY2" fmla="*/ 194825 h 2059625"/>
              <a:gd name="connsiteX3" fmla="*/ 1074734 w 1929083"/>
              <a:gd name="connsiteY3" fmla="*/ 419368 h 2059625"/>
              <a:gd name="connsiteX4" fmla="*/ 691369 w 1929083"/>
              <a:gd name="connsiteY4" fmla="*/ 626316 h 2059625"/>
              <a:gd name="connsiteX5" fmla="*/ 290643 w 1929083"/>
              <a:gd name="connsiteY5" fmla="*/ 1363661 h 2059625"/>
              <a:gd name="connsiteX6" fmla="*/ 0 w 1929083"/>
              <a:gd name="connsiteY6" fmla="*/ 1790227 h 2059625"/>
              <a:gd name="connsiteX7" fmla="*/ 8001 w 1929083"/>
              <a:gd name="connsiteY7" fmla="*/ 2059615 h 2059625"/>
              <a:gd name="connsiteX8" fmla="*/ 879987 w 1929083"/>
              <a:gd name="connsiteY8" fmla="*/ 1107797 h 2059625"/>
              <a:gd name="connsiteX9" fmla="*/ 1927737 w 1929083"/>
              <a:gd name="connsiteY9" fmla="*/ 1098272 h 2059625"/>
              <a:gd name="connsiteX0" fmla="*/ 1927737 w 1929083"/>
              <a:gd name="connsiteY0" fmla="*/ 1098272 h 2059625"/>
              <a:gd name="connsiteX1" fmla="*/ 1928188 w 1929083"/>
              <a:gd name="connsiteY1" fmla="*/ 0 h 2059625"/>
              <a:gd name="connsiteX2" fmla="*/ 1556690 w 1929083"/>
              <a:gd name="connsiteY2" fmla="*/ 194825 h 2059625"/>
              <a:gd name="connsiteX3" fmla="*/ 1074734 w 1929083"/>
              <a:gd name="connsiteY3" fmla="*/ 419368 h 2059625"/>
              <a:gd name="connsiteX4" fmla="*/ 707417 w 1929083"/>
              <a:gd name="connsiteY4" fmla="*/ 1067897 h 2059625"/>
              <a:gd name="connsiteX5" fmla="*/ 290643 w 1929083"/>
              <a:gd name="connsiteY5" fmla="*/ 1363661 h 2059625"/>
              <a:gd name="connsiteX6" fmla="*/ 0 w 1929083"/>
              <a:gd name="connsiteY6" fmla="*/ 1790227 h 2059625"/>
              <a:gd name="connsiteX7" fmla="*/ 8001 w 1929083"/>
              <a:gd name="connsiteY7" fmla="*/ 2059615 h 2059625"/>
              <a:gd name="connsiteX8" fmla="*/ 879987 w 1929083"/>
              <a:gd name="connsiteY8" fmla="*/ 1107797 h 2059625"/>
              <a:gd name="connsiteX9" fmla="*/ 1927737 w 1929083"/>
              <a:gd name="connsiteY9" fmla="*/ 1098272 h 2059625"/>
              <a:gd name="connsiteX0" fmla="*/ 1927737 w 1929083"/>
              <a:gd name="connsiteY0" fmla="*/ 1098272 h 2059625"/>
              <a:gd name="connsiteX1" fmla="*/ 1928188 w 1929083"/>
              <a:gd name="connsiteY1" fmla="*/ 0 h 2059625"/>
              <a:gd name="connsiteX2" fmla="*/ 1556690 w 1929083"/>
              <a:gd name="connsiteY2" fmla="*/ 194825 h 2059625"/>
              <a:gd name="connsiteX3" fmla="*/ 1074734 w 1929083"/>
              <a:gd name="connsiteY3" fmla="*/ 419368 h 2059625"/>
              <a:gd name="connsiteX4" fmla="*/ 617550 w 1929083"/>
              <a:gd name="connsiteY4" fmla="*/ 987609 h 2059625"/>
              <a:gd name="connsiteX5" fmla="*/ 290643 w 1929083"/>
              <a:gd name="connsiteY5" fmla="*/ 1363661 h 2059625"/>
              <a:gd name="connsiteX6" fmla="*/ 0 w 1929083"/>
              <a:gd name="connsiteY6" fmla="*/ 1790227 h 2059625"/>
              <a:gd name="connsiteX7" fmla="*/ 8001 w 1929083"/>
              <a:gd name="connsiteY7" fmla="*/ 2059615 h 2059625"/>
              <a:gd name="connsiteX8" fmla="*/ 879987 w 1929083"/>
              <a:gd name="connsiteY8" fmla="*/ 1107797 h 2059625"/>
              <a:gd name="connsiteX9" fmla="*/ 1927737 w 1929083"/>
              <a:gd name="connsiteY9" fmla="*/ 1098272 h 2059625"/>
              <a:gd name="connsiteX0" fmla="*/ 1927737 w 1929083"/>
              <a:gd name="connsiteY0" fmla="*/ 1098272 h 2059625"/>
              <a:gd name="connsiteX1" fmla="*/ 1928188 w 1929083"/>
              <a:gd name="connsiteY1" fmla="*/ 0 h 2059625"/>
              <a:gd name="connsiteX2" fmla="*/ 1556690 w 1929083"/>
              <a:gd name="connsiteY2" fmla="*/ 194825 h 2059625"/>
              <a:gd name="connsiteX3" fmla="*/ 1081153 w 1929083"/>
              <a:gd name="connsiteY3" fmla="*/ 713755 h 2059625"/>
              <a:gd name="connsiteX4" fmla="*/ 617550 w 1929083"/>
              <a:gd name="connsiteY4" fmla="*/ 987609 h 2059625"/>
              <a:gd name="connsiteX5" fmla="*/ 290643 w 1929083"/>
              <a:gd name="connsiteY5" fmla="*/ 1363661 h 2059625"/>
              <a:gd name="connsiteX6" fmla="*/ 0 w 1929083"/>
              <a:gd name="connsiteY6" fmla="*/ 1790227 h 2059625"/>
              <a:gd name="connsiteX7" fmla="*/ 8001 w 1929083"/>
              <a:gd name="connsiteY7" fmla="*/ 2059615 h 2059625"/>
              <a:gd name="connsiteX8" fmla="*/ 879987 w 1929083"/>
              <a:gd name="connsiteY8" fmla="*/ 1107797 h 2059625"/>
              <a:gd name="connsiteX9" fmla="*/ 1927737 w 1929083"/>
              <a:gd name="connsiteY9" fmla="*/ 1098272 h 2059625"/>
              <a:gd name="connsiteX0" fmla="*/ 1927737 w 1929083"/>
              <a:gd name="connsiteY0" fmla="*/ 1098272 h 2059625"/>
              <a:gd name="connsiteX1" fmla="*/ 1928188 w 1929083"/>
              <a:gd name="connsiteY1" fmla="*/ 0 h 2059625"/>
              <a:gd name="connsiteX2" fmla="*/ 1556690 w 1929083"/>
              <a:gd name="connsiteY2" fmla="*/ 194825 h 2059625"/>
              <a:gd name="connsiteX3" fmla="*/ 1061896 w 1929083"/>
              <a:gd name="connsiteY3" fmla="*/ 613396 h 2059625"/>
              <a:gd name="connsiteX4" fmla="*/ 617550 w 1929083"/>
              <a:gd name="connsiteY4" fmla="*/ 987609 h 2059625"/>
              <a:gd name="connsiteX5" fmla="*/ 290643 w 1929083"/>
              <a:gd name="connsiteY5" fmla="*/ 1363661 h 2059625"/>
              <a:gd name="connsiteX6" fmla="*/ 0 w 1929083"/>
              <a:gd name="connsiteY6" fmla="*/ 1790227 h 2059625"/>
              <a:gd name="connsiteX7" fmla="*/ 8001 w 1929083"/>
              <a:gd name="connsiteY7" fmla="*/ 2059615 h 2059625"/>
              <a:gd name="connsiteX8" fmla="*/ 879987 w 1929083"/>
              <a:gd name="connsiteY8" fmla="*/ 1107797 h 2059625"/>
              <a:gd name="connsiteX9" fmla="*/ 1927737 w 1929083"/>
              <a:gd name="connsiteY9" fmla="*/ 1098272 h 2059625"/>
              <a:gd name="connsiteX0" fmla="*/ 1927737 w 1929083"/>
              <a:gd name="connsiteY0" fmla="*/ 1098272 h 2059625"/>
              <a:gd name="connsiteX1" fmla="*/ 1928188 w 1929083"/>
              <a:gd name="connsiteY1" fmla="*/ 0 h 2059625"/>
              <a:gd name="connsiteX2" fmla="*/ 1556690 w 1929083"/>
              <a:gd name="connsiteY2" fmla="*/ 261731 h 2059625"/>
              <a:gd name="connsiteX3" fmla="*/ 1061896 w 1929083"/>
              <a:gd name="connsiteY3" fmla="*/ 613396 h 2059625"/>
              <a:gd name="connsiteX4" fmla="*/ 617550 w 1929083"/>
              <a:gd name="connsiteY4" fmla="*/ 987609 h 2059625"/>
              <a:gd name="connsiteX5" fmla="*/ 290643 w 1929083"/>
              <a:gd name="connsiteY5" fmla="*/ 1363661 h 2059625"/>
              <a:gd name="connsiteX6" fmla="*/ 0 w 1929083"/>
              <a:gd name="connsiteY6" fmla="*/ 1790227 h 2059625"/>
              <a:gd name="connsiteX7" fmla="*/ 8001 w 1929083"/>
              <a:gd name="connsiteY7" fmla="*/ 2059615 h 2059625"/>
              <a:gd name="connsiteX8" fmla="*/ 879987 w 1929083"/>
              <a:gd name="connsiteY8" fmla="*/ 1107797 h 2059625"/>
              <a:gd name="connsiteX9" fmla="*/ 1927737 w 1929083"/>
              <a:gd name="connsiteY9" fmla="*/ 1098272 h 2059625"/>
              <a:gd name="connsiteX0" fmla="*/ 1927737 w 1929083"/>
              <a:gd name="connsiteY0" fmla="*/ 1098272 h 2059625"/>
              <a:gd name="connsiteX1" fmla="*/ 1928188 w 1929083"/>
              <a:gd name="connsiteY1" fmla="*/ 0 h 2059625"/>
              <a:gd name="connsiteX2" fmla="*/ 1556690 w 1929083"/>
              <a:gd name="connsiteY2" fmla="*/ 261731 h 2059625"/>
              <a:gd name="connsiteX3" fmla="*/ 1061896 w 1929083"/>
              <a:gd name="connsiteY3" fmla="*/ 613396 h 2059625"/>
              <a:gd name="connsiteX4" fmla="*/ 617550 w 1929083"/>
              <a:gd name="connsiteY4" fmla="*/ 987609 h 2059625"/>
              <a:gd name="connsiteX5" fmla="*/ 290643 w 1929083"/>
              <a:gd name="connsiteY5" fmla="*/ 1363661 h 2059625"/>
              <a:gd name="connsiteX6" fmla="*/ 0 w 1929083"/>
              <a:gd name="connsiteY6" fmla="*/ 1790227 h 2059625"/>
              <a:gd name="connsiteX7" fmla="*/ 8001 w 1929083"/>
              <a:gd name="connsiteY7" fmla="*/ 2059615 h 2059625"/>
              <a:gd name="connsiteX8" fmla="*/ 889615 w 1929083"/>
              <a:gd name="connsiteY8" fmla="*/ 1482471 h 2059625"/>
              <a:gd name="connsiteX9" fmla="*/ 1927737 w 1929083"/>
              <a:gd name="connsiteY9" fmla="*/ 1098272 h 2059625"/>
              <a:gd name="connsiteX0" fmla="*/ 1922602 w 1923948"/>
              <a:gd name="connsiteY0" fmla="*/ 1098272 h 2059618"/>
              <a:gd name="connsiteX1" fmla="*/ 1923053 w 1923948"/>
              <a:gd name="connsiteY1" fmla="*/ 0 h 2059618"/>
              <a:gd name="connsiteX2" fmla="*/ 1551555 w 1923948"/>
              <a:gd name="connsiteY2" fmla="*/ 261731 h 2059618"/>
              <a:gd name="connsiteX3" fmla="*/ 1056761 w 1923948"/>
              <a:gd name="connsiteY3" fmla="*/ 613396 h 2059618"/>
              <a:gd name="connsiteX4" fmla="*/ 612415 w 1923948"/>
              <a:gd name="connsiteY4" fmla="*/ 987609 h 2059618"/>
              <a:gd name="connsiteX5" fmla="*/ 285508 w 1923948"/>
              <a:gd name="connsiteY5" fmla="*/ 1363661 h 2059618"/>
              <a:gd name="connsiteX6" fmla="*/ 0 w 1923948"/>
              <a:gd name="connsiteY6" fmla="*/ 1105108 h 2059618"/>
              <a:gd name="connsiteX7" fmla="*/ 2866 w 1923948"/>
              <a:gd name="connsiteY7" fmla="*/ 2059615 h 2059618"/>
              <a:gd name="connsiteX8" fmla="*/ 884480 w 1923948"/>
              <a:gd name="connsiteY8" fmla="*/ 1482471 h 2059618"/>
              <a:gd name="connsiteX9" fmla="*/ 1922602 w 1923948"/>
              <a:gd name="connsiteY9" fmla="*/ 1098272 h 2059618"/>
              <a:gd name="connsiteX0" fmla="*/ 1922602 w 1923948"/>
              <a:gd name="connsiteY0" fmla="*/ 1098272 h 2059618"/>
              <a:gd name="connsiteX1" fmla="*/ 1923053 w 1923948"/>
              <a:gd name="connsiteY1" fmla="*/ 0 h 2059618"/>
              <a:gd name="connsiteX2" fmla="*/ 1551555 w 1923948"/>
              <a:gd name="connsiteY2" fmla="*/ 261731 h 2059618"/>
              <a:gd name="connsiteX3" fmla="*/ 1056761 w 1923948"/>
              <a:gd name="connsiteY3" fmla="*/ 613396 h 2059618"/>
              <a:gd name="connsiteX4" fmla="*/ 612415 w 1923948"/>
              <a:gd name="connsiteY4" fmla="*/ 987609 h 2059618"/>
              <a:gd name="connsiteX5" fmla="*/ 270102 w 1923948"/>
              <a:gd name="connsiteY5" fmla="*/ 839118 h 2059618"/>
              <a:gd name="connsiteX6" fmla="*/ 0 w 1923948"/>
              <a:gd name="connsiteY6" fmla="*/ 1105108 h 2059618"/>
              <a:gd name="connsiteX7" fmla="*/ 2866 w 1923948"/>
              <a:gd name="connsiteY7" fmla="*/ 2059615 h 2059618"/>
              <a:gd name="connsiteX8" fmla="*/ 884480 w 1923948"/>
              <a:gd name="connsiteY8" fmla="*/ 1482471 h 2059618"/>
              <a:gd name="connsiteX9" fmla="*/ 1922602 w 1923948"/>
              <a:gd name="connsiteY9" fmla="*/ 1098272 h 2059618"/>
              <a:gd name="connsiteX0" fmla="*/ 1922602 w 1923948"/>
              <a:gd name="connsiteY0" fmla="*/ 1098272 h 2059618"/>
              <a:gd name="connsiteX1" fmla="*/ 1923053 w 1923948"/>
              <a:gd name="connsiteY1" fmla="*/ 0 h 2059618"/>
              <a:gd name="connsiteX2" fmla="*/ 1551555 w 1923948"/>
              <a:gd name="connsiteY2" fmla="*/ 261731 h 2059618"/>
              <a:gd name="connsiteX3" fmla="*/ 1056761 w 1923948"/>
              <a:gd name="connsiteY3" fmla="*/ 613396 h 2059618"/>
              <a:gd name="connsiteX4" fmla="*/ 627821 w 1923948"/>
              <a:gd name="connsiteY4" fmla="*/ 591525 h 2059618"/>
              <a:gd name="connsiteX5" fmla="*/ 270102 w 1923948"/>
              <a:gd name="connsiteY5" fmla="*/ 839118 h 2059618"/>
              <a:gd name="connsiteX6" fmla="*/ 0 w 1923948"/>
              <a:gd name="connsiteY6" fmla="*/ 1105108 h 2059618"/>
              <a:gd name="connsiteX7" fmla="*/ 2866 w 1923948"/>
              <a:gd name="connsiteY7" fmla="*/ 2059615 h 2059618"/>
              <a:gd name="connsiteX8" fmla="*/ 884480 w 1923948"/>
              <a:gd name="connsiteY8" fmla="*/ 1482471 h 2059618"/>
              <a:gd name="connsiteX9" fmla="*/ 1922602 w 1923948"/>
              <a:gd name="connsiteY9" fmla="*/ 1098272 h 2059618"/>
              <a:gd name="connsiteX0" fmla="*/ 1922602 w 1923948"/>
              <a:gd name="connsiteY0" fmla="*/ 1098272 h 2059618"/>
              <a:gd name="connsiteX1" fmla="*/ 1923053 w 1923948"/>
              <a:gd name="connsiteY1" fmla="*/ 0 h 2059618"/>
              <a:gd name="connsiteX2" fmla="*/ 1551555 w 1923948"/>
              <a:gd name="connsiteY2" fmla="*/ 261731 h 2059618"/>
              <a:gd name="connsiteX3" fmla="*/ 1046491 w 1923948"/>
              <a:gd name="connsiteY3" fmla="*/ 399297 h 2059618"/>
              <a:gd name="connsiteX4" fmla="*/ 627821 w 1923948"/>
              <a:gd name="connsiteY4" fmla="*/ 591525 h 2059618"/>
              <a:gd name="connsiteX5" fmla="*/ 270102 w 1923948"/>
              <a:gd name="connsiteY5" fmla="*/ 839118 h 2059618"/>
              <a:gd name="connsiteX6" fmla="*/ 0 w 1923948"/>
              <a:gd name="connsiteY6" fmla="*/ 1105108 h 2059618"/>
              <a:gd name="connsiteX7" fmla="*/ 2866 w 1923948"/>
              <a:gd name="connsiteY7" fmla="*/ 2059615 h 2059618"/>
              <a:gd name="connsiteX8" fmla="*/ 884480 w 1923948"/>
              <a:gd name="connsiteY8" fmla="*/ 1482471 h 2059618"/>
              <a:gd name="connsiteX9" fmla="*/ 1922602 w 1923948"/>
              <a:gd name="connsiteY9" fmla="*/ 1098272 h 2059618"/>
              <a:gd name="connsiteX0" fmla="*/ 1922602 w 1923948"/>
              <a:gd name="connsiteY0" fmla="*/ 1098272 h 2059618"/>
              <a:gd name="connsiteX1" fmla="*/ 1923053 w 1923948"/>
              <a:gd name="connsiteY1" fmla="*/ 0 h 2059618"/>
              <a:gd name="connsiteX2" fmla="*/ 1546420 w 1923948"/>
              <a:gd name="connsiteY2" fmla="*/ 197501 h 2059618"/>
              <a:gd name="connsiteX3" fmla="*/ 1046491 w 1923948"/>
              <a:gd name="connsiteY3" fmla="*/ 399297 h 2059618"/>
              <a:gd name="connsiteX4" fmla="*/ 627821 w 1923948"/>
              <a:gd name="connsiteY4" fmla="*/ 591525 h 2059618"/>
              <a:gd name="connsiteX5" fmla="*/ 270102 w 1923948"/>
              <a:gd name="connsiteY5" fmla="*/ 839118 h 2059618"/>
              <a:gd name="connsiteX6" fmla="*/ 0 w 1923948"/>
              <a:gd name="connsiteY6" fmla="*/ 1105108 h 2059618"/>
              <a:gd name="connsiteX7" fmla="*/ 2866 w 1923948"/>
              <a:gd name="connsiteY7" fmla="*/ 2059615 h 2059618"/>
              <a:gd name="connsiteX8" fmla="*/ 884480 w 1923948"/>
              <a:gd name="connsiteY8" fmla="*/ 1482471 h 2059618"/>
              <a:gd name="connsiteX9" fmla="*/ 1922602 w 1923948"/>
              <a:gd name="connsiteY9" fmla="*/ 1098272 h 205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3948" h="2059618">
                <a:moveTo>
                  <a:pt x="1922602" y="1098272"/>
                </a:moveTo>
                <a:cubicBezTo>
                  <a:pt x="1919329" y="677389"/>
                  <a:pt x="1926326" y="420883"/>
                  <a:pt x="1923053" y="0"/>
                </a:cubicBezTo>
                <a:lnTo>
                  <a:pt x="1546420" y="197501"/>
                </a:lnTo>
                <a:lnTo>
                  <a:pt x="1046491" y="399297"/>
                </a:lnTo>
                <a:lnTo>
                  <a:pt x="627821" y="591525"/>
                </a:lnTo>
                <a:lnTo>
                  <a:pt x="270102" y="839118"/>
                </a:lnTo>
                <a:cubicBezTo>
                  <a:pt x="144336" y="925552"/>
                  <a:pt x="112928" y="978531"/>
                  <a:pt x="0" y="1105108"/>
                </a:cubicBezTo>
                <a:cubicBezTo>
                  <a:pt x="3380" y="1103142"/>
                  <a:pt x="-514" y="2061581"/>
                  <a:pt x="2866" y="2059615"/>
                </a:cubicBezTo>
                <a:lnTo>
                  <a:pt x="884480" y="1482471"/>
                </a:lnTo>
                <a:lnTo>
                  <a:pt x="1922602" y="1098272"/>
                </a:lnTo>
                <a:close/>
              </a:path>
            </a:pathLst>
          </a:custGeom>
          <a:solidFill>
            <a:srgbClr val="D3DF44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6" name="Freeform 35"/>
          <p:cNvSpPr/>
          <p:nvPr/>
        </p:nvSpPr>
        <p:spPr bwMode="gray">
          <a:xfrm>
            <a:off x="5143500" y="3733799"/>
            <a:ext cx="2855424" cy="1549401"/>
          </a:xfrm>
          <a:custGeom>
            <a:avLst/>
            <a:gdLst>
              <a:gd name="connsiteX0" fmla="*/ 3175 w 2282825"/>
              <a:gd name="connsiteY0" fmla="*/ 60325 h 917575"/>
              <a:gd name="connsiteX1" fmla="*/ 463550 w 2282825"/>
              <a:gd name="connsiteY1" fmla="*/ 0 h 917575"/>
              <a:gd name="connsiteX2" fmla="*/ 660400 w 2282825"/>
              <a:gd name="connsiteY2" fmla="*/ 25400 h 917575"/>
              <a:gd name="connsiteX3" fmla="*/ 1162050 w 2282825"/>
              <a:gd name="connsiteY3" fmla="*/ 111125 h 917575"/>
              <a:gd name="connsiteX4" fmla="*/ 2282825 w 2282825"/>
              <a:gd name="connsiteY4" fmla="*/ 180975 h 917575"/>
              <a:gd name="connsiteX5" fmla="*/ 2276475 w 2282825"/>
              <a:gd name="connsiteY5" fmla="*/ 914400 h 917575"/>
              <a:gd name="connsiteX6" fmla="*/ 0 w 2282825"/>
              <a:gd name="connsiteY6" fmla="*/ 917575 h 917575"/>
              <a:gd name="connsiteX7" fmla="*/ 3175 w 2282825"/>
              <a:gd name="connsiteY7" fmla="*/ 60325 h 917575"/>
              <a:gd name="connsiteX0" fmla="*/ 3175 w 2282825"/>
              <a:gd name="connsiteY0" fmla="*/ 118427 h 975677"/>
              <a:gd name="connsiteX1" fmla="*/ 463550 w 2282825"/>
              <a:gd name="connsiteY1" fmla="*/ 58102 h 975677"/>
              <a:gd name="connsiteX2" fmla="*/ 660400 w 2282825"/>
              <a:gd name="connsiteY2" fmla="*/ 83502 h 975677"/>
              <a:gd name="connsiteX3" fmla="*/ 1162050 w 2282825"/>
              <a:gd name="connsiteY3" fmla="*/ 169227 h 975677"/>
              <a:gd name="connsiteX4" fmla="*/ 2282825 w 2282825"/>
              <a:gd name="connsiteY4" fmla="*/ 1773 h 975677"/>
              <a:gd name="connsiteX5" fmla="*/ 2276475 w 2282825"/>
              <a:gd name="connsiteY5" fmla="*/ 972502 h 975677"/>
              <a:gd name="connsiteX6" fmla="*/ 0 w 2282825"/>
              <a:gd name="connsiteY6" fmla="*/ 975677 h 975677"/>
              <a:gd name="connsiteX7" fmla="*/ 3175 w 2282825"/>
              <a:gd name="connsiteY7" fmla="*/ 118427 h 975677"/>
              <a:gd name="connsiteX0" fmla="*/ 3175 w 2282825"/>
              <a:gd name="connsiteY0" fmla="*/ 118427 h 975677"/>
              <a:gd name="connsiteX1" fmla="*/ 463550 w 2282825"/>
              <a:gd name="connsiteY1" fmla="*/ 58102 h 975677"/>
              <a:gd name="connsiteX2" fmla="*/ 696473 w 2282825"/>
              <a:gd name="connsiteY2" fmla="*/ 527907 h 975677"/>
              <a:gd name="connsiteX3" fmla="*/ 1162050 w 2282825"/>
              <a:gd name="connsiteY3" fmla="*/ 169227 h 975677"/>
              <a:gd name="connsiteX4" fmla="*/ 2282825 w 2282825"/>
              <a:gd name="connsiteY4" fmla="*/ 1773 h 975677"/>
              <a:gd name="connsiteX5" fmla="*/ 2276475 w 2282825"/>
              <a:gd name="connsiteY5" fmla="*/ 972502 h 975677"/>
              <a:gd name="connsiteX6" fmla="*/ 0 w 2282825"/>
              <a:gd name="connsiteY6" fmla="*/ 975677 h 975677"/>
              <a:gd name="connsiteX7" fmla="*/ 3175 w 2282825"/>
              <a:gd name="connsiteY7" fmla="*/ 118427 h 975677"/>
              <a:gd name="connsiteX0" fmla="*/ 3175 w 2282825"/>
              <a:gd name="connsiteY0" fmla="*/ 118427 h 975677"/>
              <a:gd name="connsiteX1" fmla="*/ 427478 w 2282825"/>
              <a:gd name="connsiteY1" fmla="*/ 575856 h 975677"/>
              <a:gd name="connsiteX2" fmla="*/ 696473 w 2282825"/>
              <a:gd name="connsiteY2" fmla="*/ 527907 h 975677"/>
              <a:gd name="connsiteX3" fmla="*/ 1162050 w 2282825"/>
              <a:gd name="connsiteY3" fmla="*/ 169227 h 975677"/>
              <a:gd name="connsiteX4" fmla="*/ 2282825 w 2282825"/>
              <a:gd name="connsiteY4" fmla="*/ 1773 h 975677"/>
              <a:gd name="connsiteX5" fmla="*/ 2276475 w 2282825"/>
              <a:gd name="connsiteY5" fmla="*/ 972502 h 975677"/>
              <a:gd name="connsiteX6" fmla="*/ 0 w 2282825"/>
              <a:gd name="connsiteY6" fmla="*/ 975677 h 975677"/>
              <a:gd name="connsiteX7" fmla="*/ 3175 w 2282825"/>
              <a:gd name="connsiteY7" fmla="*/ 118427 h 975677"/>
              <a:gd name="connsiteX0" fmla="*/ 83337 w 2282825"/>
              <a:gd name="connsiteY0" fmla="*/ 675013 h 975677"/>
              <a:gd name="connsiteX1" fmla="*/ 427478 w 2282825"/>
              <a:gd name="connsiteY1" fmla="*/ 575856 h 975677"/>
              <a:gd name="connsiteX2" fmla="*/ 696473 w 2282825"/>
              <a:gd name="connsiteY2" fmla="*/ 527907 h 975677"/>
              <a:gd name="connsiteX3" fmla="*/ 1162050 w 2282825"/>
              <a:gd name="connsiteY3" fmla="*/ 169227 h 975677"/>
              <a:gd name="connsiteX4" fmla="*/ 2282825 w 2282825"/>
              <a:gd name="connsiteY4" fmla="*/ 1773 h 975677"/>
              <a:gd name="connsiteX5" fmla="*/ 2276475 w 2282825"/>
              <a:gd name="connsiteY5" fmla="*/ 972502 h 975677"/>
              <a:gd name="connsiteX6" fmla="*/ 0 w 2282825"/>
              <a:gd name="connsiteY6" fmla="*/ 975677 h 975677"/>
              <a:gd name="connsiteX7" fmla="*/ 83337 w 2282825"/>
              <a:gd name="connsiteY7" fmla="*/ 675013 h 975677"/>
              <a:gd name="connsiteX0" fmla="*/ 3175 w 2282825"/>
              <a:gd name="connsiteY0" fmla="*/ 480854 h 975677"/>
              <a:gd name="connsiteX1" fmla="*/ 427478 w 2282825"/>
              <a:gd name="connsiteY1" fmla="*/ 575856 h 975677"/>
              <a:gd name="connsiteX2" fmla="*/ 696473 w 2282825"/>
              <a:gd name="connsiteY2" fmla="*/ 527907 h 975677"/>
              <a:gd name="connsiteX3" fmla="*/ 1162050 w 2282825"/>
              <a:gd name="connsiteY3" fmla="*/ 169227 h 975677"/>
              <a:gd name="connsiteX4" fmla="*/ 2282825 w 2282825"/>
              <a:gd name="connsiteY4" fmla="*/ 1773 h 975677"/>
              <a:gd name="connsiteX5" fmla="*/ 2276475 w 2282825"/>
              <a:gd name="connsiteY5" fmla="*/ 972502 h 975677"/>
              <a:gd name="connsiteX6" fmla="*/ 0 w 2282825"/>
              <a:gd name="connsiteY6" fmla="*/ 975677 h 975677"/>
              <a:gd name="connsiteX7" fmla="*/ 3175 w 2282825"/>
              <a:gd name="connsiteY7" fmla="*/ 480854 h 975677"/>
              <a:gd name="connsiteX0" fmla="*/ 3175 w 2282825"/>
              <a:gd name="connsiteY0" fmla="*/ 480854 h 975677"/>
              <a:gd name="connsiteX1" fmla="*/ 375372 w 2282825"/>
              <a:gd name="connsiteY1" fmla="*/ 407586 h 975677"/>
              <a:gd name="connsiteX2" fmla="*/ 696473 w 2282825"/>
              <a:gd name="connsiteY2" fmla="*/ 527907 h 975677"/>
              <a:gd name="connsiteX3" fmla="*/ 1162050 w 2282825"/>
              <a:gd name="connsiteY3" fmla="*/ 169227 h 975677"/>
              <a:gd name="connsiteX4" fmla="*/ 2282825 w 2282825"/>
              <a:gd name="connsiteY4" fmla="*/ 1773 h 975677"/>
              <a:gd name="connsiteX5" fmla="*/ 2276475 w 2282825"/>
              <a:gd name="connsiteY5" fmla="*/ 972502 h 975677"/>
              <a:gd name="connsiteX6" fmla="*/ 0 w 2282825"/>
              <a:gd name="connsiteY6" fmla="*/ 975677 h 975677"/>
              <a:gd name="connsiteX7" fmla="*/ 3175 w 2282825"/>
              <a:gd name="connsiteY7" fmla="*/ 480854 h 975677"/>
              <a:gd name="connsiteX0" fmla="*/ 3175 w 2282825"/>
              <a:gd name="connsiteY0" fmla="*/ 480854 h 975677"/>
              <a:gd name="connsiteX1" fmla="*/ 375372 w 2282825"/>
              <a:gd name="connsiteY1" fmla="*/ 407586 h 975677"/>
              <a:gd name="connsiteX2" fmla="*/ 804691 w 2282825"/>
              <a:gd name="connsiteY2" fmla="*/ 307861 h 975677"/>
              <a:gd name="connsiteX3" fmla="*/ 1162050 w 2282825"/>
              <a:gd name="connsiteY3" fmla="*/ 169227 h 975677"/>
              <a:gd name="connsiteX4" fmla="*/ 2282825 w 2282825"/>
              <a:gd name="connsiteY4" fmla="*/ 1773 h 975677"/>
              <a:gd name="connsiteX5" fmla="*/ 2276475 w 2282825"/>
              <a:gd name="connsiteY5" fmla="*/ 972502 h 975677"/>
              <a:gd name="connsiteX6" fmla="*/ 0 w 2282825"/>
              <a:gd name="connsiteY6" fmla="*/ 975677 h 975677"/>
              <a:gd name="connsiteX7" fmla="*/ 3175 w 2282825"/>
              <a:gd name="connsiteY7" fmla="*/ 480854 h 975677"/>
              <a:gd name="connsiteX0" fmla="*/ 3175 w 2282825"/>
              <a:gd name="connsiteY0" fmla="*/ 480243 h 975066"/>
              <a:gd name="connsiteX1" fmla="*/ 375372 w 2282825"/>
              <a:gd name="connsiteY1" fmla="*/ 406975 h 975066"/>
              <a:gd name="connsiteX2" fmla="*/ 804691 w 2282825"/>
              <a:gd name="connsiteY2" fmla="*/ 307250 h 975066"/>
              <a:gd name="connsiteX3" fmla="*/ 1250228 w 2282825"/>
              <a:gd name="connsiteY3" fmla="*/ 289426 h 975066"/>
              <a:gd name="connsiteX4" fmla="*/ 2282825 w 2282825"/>
              <a:gd name="connsiteY4" fmla="*/ 1162 h 975066"/>
              <a:gd name="connsiteX5" fmla="*/ 2276475 w 2282825"/>
              <a:gd name="connsiteY5" fmla="*/ 971891 h 975066"/>
              <a:gd name="connsiteX6" fmla="*/ 0 w 2282825"/>
              <a:gd name="connsiteY6" fmla="*/ 975066 h 975066"/>
              <a:gd name="connsiteX7" fmla="*/ 3175 w 2282825"/>
              <a:gd name="connsiteY7" fmla="*/ 480243 h 975066"/>
              <a:gd name="connsiteX0" fmla="*/ 3175 w 2282825"/>
              <a:gd name="connsiteY0" fmla="*/ 480759 h 975582"/>
              <a:gd name="connsiteX1" fmla="*/ 375372 w 2282825"/>
              <a:gd name="connsiteY1" fmla="*/ 407491 h 975582"/>
              <a:gd name="connsiteX2" fmla="*/ 804691 w 2282825"/>
              <a:gd name="connsiteY2" fmla="*/ 307766 h 975582"/>
              <a:gd name="connsiteX3" fmla="*/ 1314357 w 2282825"/>
              <a:gd name="connsiteY3" fmla="*/ 182077 h 975582"/>
              <a:gd name="connsiteX4" fmla="*/ 2282825 w 2282825"/>
              <a:gd name="connsiteY4" fmla="*/ 1678 h 975582"/>
              <a:gd name="connsiteX5" fmla="*/ 2276475 w 2282825"/>
              <a:gd name="connsiteY5" fmla="*/ 972407 h 975582"/>
              <a:gd name="connsiteX6" fmla="*/ 0 w 2282825"/>
              <a:gd name="connsiteY6" fmla="*/ 975582 h 975582"/>
              <a:gd name="connsiteX7" fmla="*/ 3175 w 2282825"/>
              <a:gd name="connsiteY7" fmla="*/ 480759 h 975582"/>
              <a:gd name="connsiteX0" fmla="*/ 3175 w 2282825"/>
              <a:gd name="connsiteY0" fmla="*/ 479081 h 973904"/>
              <a:gd name="connsiteX1" fmla="*/ 375372 w 2282825"/>
              <a:gd name="connsiteY1" fmla="*/ 405813 h 973904"/>
              <a:gd name="connsiteX2" fmla="*/ 804691 w 2282825"/>
              <a:gd name="connsiteY2" fmla="*/ 306088 h 973904"/>
              <a:gd name="connsiteX3" fmla="*/ 2282825 w 2282825"/>
              <a:gd name="connsiteY3" fmla="*/ 0 h 973904"/>
              <a:gd name="connsiteX4" fmla="*/ 2276475 w 2282825"/>
              <a:gd name="connsiteY4" fmla="*/ 970729 h 973904"/>
              <a:gd name="connsiteX5" fmla="*/ 0 w 2282825"/>
              <a:gd name="connsiteY5" fmla="*/ 973904 h 973904"/>
              <a:gd name="connsiteX6" fmla="*/ 3175 w 2282825"/>
              <a:gd name="connsiteY6" fmla="*/ 479081 h 973904"/>
              <a:gd name="connsiteX0" fmla="*/ 3175 w 2282825"/>
              <a:gd name="connsiteY0" fmla="*/ 479081 h 973904"/>
              <a:gd name="connsiteX1" fmla="*/ 375372 w 2282825"/>
              <a:gd name="connsiteY1" fmla="*/ 405813 h 973904"/>
              <a:gd name="connsiteX2" fmla="*/ 804691 w 2282825"/>
              <a:gd name="connsiteY2" fmla="*/ 306088 h 973904"/>
              <a:gd name="connsiteX3" fmla="*/ 2282825 w 2282825"/>
              <a:gd name="connsiteY3" fmla="*/ 0 h 973904"/>
              <a:gd name="connsiteX4" fmla="*/ 2279147 w 2282825"/>
              <a:gd name="connsiteY4" fmla="*/ 970730 h 973904"/>
              <a:gd name="connsiteX5" fmla="*/ 0 w 2282825"/>
              <a:gd name="connsiteY5" fmla="*/ 973904 h 973904"/>
              <a:gd name="connsiteX6" fmla="*/ 3175 w 2282825"/>
              <a:gd name="connsiteY6" fmla="*/ 479081 h 973904"/>
              <a:gd name="connsiteX0" fmla="*/ 3175 w 2282825"/>
              <a:gd name="connsiteY0" fmla="*/ 479081 h 973904"/>
              <a:gd name="connsiteX1" fmla="*/ 375372 w 2282825"/>
              <a:gd name="connsiteY1" fmla="*/ 405813 h 973904"/>
              <a:gd name="connsiteX2" fmla="*/ 948202 w 2282825"/>
              <a:gd name="connsiteY2" fmla="*/ 64470 h 973904"/>
              <a:gd name="connsiteX3" fmla="*/ 2282825 w 2282825"/>
              <a:gd name="connsiteY3" fmla="*/ 0 h 973904"/>
              <a:gd name="connsiteX4" fmla="*/ 2279147 w 2282825"/>
              <a:gd name="connsiteY4" fmla="*/ 970730 h 973904"/>
              <a:gd name="connsiteX5" fmla="*/ 0 w 2282825"/>
              <a:gd name="connsiteY5" fmla="*/ 973904 h 973904"/>
              <a:gd name="connsiteX6" fmla="*/ 3175 w 2282825"/>
              <a:gd name="connsiteY6" fmla="*/ 479081 h 973904"/>
              <a:gd name="connsiteX0" fmla="*/ 3175 w 2282825"/>
              <a:gd name="connsiteY0" fmla="*/ 841509 h 1336332"/>
              <a:gd name="connsiteX1" fmla="*/ 375372 w 2282825"/>
              <a:gd name="connsiteY1" fmla="*/ 768241 h 1336332"/>
              <a:gd name="connsiteX2" fmla="*/ 948202 w 2282825"/>
              <a:gd name="connsiteY2" fmla="*/ 426898 h 1336332"/>
              <a:gd name="connsiteX3" fmla="*/ 2282825 w 2282825"/>
              <a:gd name="connsiteY3" fmla="*/ 0 h 1336332"/>
              <a:gd name="connsiteX4" fmla="*/ 2279147 w 2282825"/>
              <a:gd name="connsiteY4" fmla="*/ 1333158 h 1336332"/>
              <a:gd name="connsiteX5" fmla="*/ 0 w 2282825"/>
              <a:gd name="connsiteY5" fmla="*/ 1336332 h 1336332"/>
              <a:gd name="connsiteX6" fmla="*/ 3175 w 2282825"/>
              <a:gd name="connsiteY6" fmla="*/ 841509 h 1336332"/>
              <a:gd name="connsiteX0" fmla="*/ 3175 w 2282825"/>
              <a:gd name="connsiteY0" fmla="*/ 841509 h 1336332"/>
              <a:gd name="connsiteX1" fmla="*/ 375372 w 2282825"/>
              <a:gd name="connsiteY1" fmla="*/ 768241 h 1336332"/>
              <a:gd name="connsiteX2" fmla="*/ 948202 w 2282825"/>
              <a:gd name="connsiteY2" fmla="*/ 426898 h 1336332"/>
              <a:gd name="connsiteX3" fmla="*/ 2282825 w 2282825"/>
              <a:gd name="connsiteY3" fmla="*/ 0 h 1336332"/>
              <a:gd name="connsiteX4" fmla="*/ 2279147 w 2282825"/>
              <a:gd name="connsiteY4" fmla="*/ 1333158 h 1336332"/>
              <a:gd name="connsiteX5" fmla="*/ 0 w 2282825"/>
              <a:gd name="connsiteY5" fmla="*/ 1336332 h 1336332"/>
              <a:gd name="connsiteX6" fmla="*/ 3175 w 2282825"/>
              <a:gd name="connsiteY6" fmla="*/ 841509 h 1336332"/>
              <a:gd name="connsiteX0" fmla="*/ 3175 w 2282825"/>
              <a:gd name="connsiteY0" fmla="*/ 841509 h 1336332"/>
              <a:gd name="connsiteX1" fmla="*/ 375372 w 2282825"/>
              <a:gd name="connsiteY1" fmla="*/ 768241 h 1336332"/>
              <a:gd name="connsiteX2" fmla="*/ 948202 w 2282825"/>
              <a:gd name="connsiteY2" fmla="*/ 426898 h 1336332"/>
              <a:gd name="connsiteX3" fmla="*/ 2282825 w 2282825"/>
              <a:gd name="connsiteY3" fmla="*/ 0 h 1336332"/>
              <a:gd name="connsiteX4" fmla="*/ 2279147 w 2282825"/>
              <a:gd name="connsiteY4" fmla="*/ 1333158 h 1336332"/>
              <a:gd name="connsiteX5" fmla="*/ 0 w 2282825"/>
              <a:gd name="connsiteY5" fmla="*/ 1336332 h 1336332"/>
              <a:gd name="connsiteX6" fmla="*/ 3175 w 2282825"/>
              <a:gd name="connsiteY6" fmla="*/ 841509 h 1336332"/>
              <a:gd name="connsiteX0" fmla="*/ 3175 w 2282825"/>
              <a:gd name="connsiteY0" fmla="*/ 841509 h 1336332"/>
              <a:gd name="connsiteX1" fmla="*/ 290041 w 2282825"/>
              <a:gd name="connsiteY1" fmla="*/ 634488 h 1336332"/>
              <a:gd name="connsiteX2" fmla="*/ 948202 w 2282825"/>
              <a:gd name="connsiteY2" fmla="*/ 426898 h 1336332"/>
              <a:gd name="connsiteX3" fmla="*/ 2282825 w 2282825"/>
              <a:gd name="connsiteY3" fmla="*/ 0 h 1336332"/>
              <a:gd name="connsiteX4" fmla="*/ 2279147 w 2282825"/>
              <a:gd name="connsiteY4" fmla="*/ 1333158 h 1336332"/>
              <a:gd name="connsiteX5" fmla="*/ 0 w 2282825"/>
              <a:gd name="connsiteY5" fmla="*/ 1336332 h 1336332"/>
              <a:gd name="connsiteX6" fmla="*/ 3175 w 2282825"/>
              <a:gd name="connsiteY6" fmla="*/ 841509 h 1336332"/>
              <a:gd name="connsiteX0" fmla="*/ 55 w 2295220"/>
              <a:gd name="connsiteY0" fmla="*/ 759531 h 1336332"/>
              <a:gd name="connsiteX1" fmla="*/ 302436 w 2295220"/>
              <a:gd name="connsiteY1" fmla="*/ 634488 h 1336332"/>
              <a:gd name="connsiteX2" fmla="*/ 960597 w 2295220"/>
              <a:gd name="connsiteY2" fmla="*/ 426898 h 1336332"/>
              <a:gd name="connsiteX3" fmla="*/ 2295220 w 2295220"/>
              <a:gd name="connsiteY3" fmla="*/ 0 h 1336332"/>
              <a:gd name="connsiteX4" fmla="*/ 2291542 w 2295220"/>
              <a:gd name="connsiteY4" fmla="*/ 1333158 h 1336332"/>
              <a:gd name="connsiteX5" fmla="*/ 12395 w 2295220"/>
              <a:gd name="connsiteY5" fmla="*/ 1336332 h 1336332"/>
              <a:gd name="connsiteX6" fmla="*/ 55 w 2295220"/>
              <a:gd name="connsiteY6" fmla="*/ 759531 h 1336332"/>
              <a:gd name="connsiteX0" fmla="*/ 114 w 2287521"/>
              <a:gd name="connsiteY0" fmla="*/ 759531 h 1336332"/>
              <a:gd name="connsiteX1" fmla="*/ 294737 w 2287521"/>
              <a:gd name="connsiteY1" fmla="*/ 634488 h 1336332"/>
              <a:gd name="connsiteX2" fmla="*/ 952898 w 2287521"/>
              <a:gd name="connsiteY2" fmla="*/ 426898 h 1336332"/>
              <a:gd name="connsiteX3" fmla="*/ 2287521 w 2287521"/>
              <a:gd name="connsiteY3" fmla="*/ 0 h 1336332"/>
              <a:gd name="connsiteX4" fmla="*/ 2283843 w 2287521"/>
              <a:gd name="connsiteY4" fmla="*/ 1333158 h 1336332"/>
              <a:gd name="connsiteX5" fmla="*/ 4696 w 2287521"/>
              <a:gd name="connsiteY5" fmla="*/ 1336332 h 1336332"/>
              <a:gd name="connsiteX6" fmla="*/ 114 w 2287521"/>
              <a:gd name="connsiteY6" fmla="*/ 759531 h 1336332"/>
              <a:gd name="connsiteX0" fmla="*/ 114 w 2287521"/>
              <a:gd name="connsiteY0" fmla="*/ 1070183 h 1646984"/>
              <a:gd name="connsiteX1" fmla="*/ 294737 w 2287521"/>
              <a:gd name="connsiteY1" fmla="*/ 945140 h 1646984"/>
              <a:gd name="connsiteX2" fmla="*/ 952898 w 2287521"/>
              <a:gd name="connsiteY2" fmla="*/ 737550 h 1646984"/>
              <a:gd name="connsiteX3" fmla="*/ 2287521 w 2287521"/>
              <a:gd name="connsiteY3" fmla="*/ 0 h 1646984"/>
              <a:gd name="connsiteX4" fmla="*/ 2283843 w 2287521"/>
              <a:gd name="connsiteY4" fmla="*/ 1643810 h 1646984"/>
              <a:gd name="connsiteX5" fmla="*/ 4696 w 2287521"/>
              <a:gd name="connsiteY5" fmla="*/ 1646984 h 1646984"/>
              <a:gd name="connsiteX6" fmla="*/ 114 w 2287521"/>
              <a:gd name="connsiteY6" fmla="*/ 1070183 h 1646984"/>
              <a:gd name="connsiteX0" fmla="*/ 114 w 2287521"/>
              <a:gd name="connsiteY0" fmla="*/ 1070183 h 1646984"/>
              <a:gd name="connsiteX1" fmla="*/ 294737 w 2287521"/>
              <a:gd name="connsiteY1" fmla="*/ 945140 h 1646984"/>
              <a:gd name="connsiteX2" fmla="*/ 1387310 w 2287521"/>
              <a:gd name="connsiteY2" fmla="*/ 362179 h 1646984"/>
              <a:gd name="connsiteX3" fmla="*/ 2287521 w 2287521"/>
              <a:gd name="connsiteY3" fmla="*/ 0 h 1646984"/>
              <a:gd name="connsiteX4" fmla="*/ 2283843 w 2287521"/>
              <a:gd name="connsiteY4" fmla="*/ 1643810 h 1646984"/>
              <a:gd name="connsiteX5" fmla="*/ 4696 w 2287521"/>
              <a:gd name="connsiteY5" fmla="*/ 1646984 h 1646984"/>
              <a:gd name="connsiteX6" fmla="*/ 114 w 2287521"/>
              <a:gd name="connsiteY6" fmla="*/ 1070183 h 1646984"/>
              <a:gd name="connsiteX0" fmla="*/ 114 w 2287521"/>
              <a:gd name="connsiteY0" fmla="*/ 1070183 h 1646984"/>
              <a:gd name="connsiteX1" fmla="*/ 294737 w 2287521"/>
              <a:gd name="connsiteY1" fmla="*/ 945140 h 1646984"/>
              <a:gd name="connsiteX2" fmla="*/ 1387310 w 2287521"/>
              <a:gd name="connsiteY2" fmla="*/ 362179 h 1646984"/>
              <a:gd name="connsiteX3" fmla="*/ 2287521 w 2287521"/>
              <a:gd name="connsiteY3" fmla="*/ 0 h 1646984"/>
              <a:gd name="connsiteX4" fmla="*/ 2283843 w 2287521"/>
              <a:gd name="connsiteY4" fmla="*/ 1643810 h 1646984"/>
              <a:gd name="connsiteX5" fmla="*/ 4696 w 2287521"/>
              <a:gd name="connsiteY5" fmla="*/ 1646984 h 1646984"/>
              <a:gd name="connsiteX6" fmla="*/ 114 w 2287521"/>
              <a:gd name="connsiteY6" fmla="*/ 1070183 h 1646984"/>
              <a:gd name="connsiteX0" fmla="*/ 114 w 2287521"/>
              <a:gd name="connsiteY0" fmla="*/ 1070183 h 1646984"/>
              <a:gd name="connsiteX1" fmla="*/ 345161 w 2287521"/>
              <a:gd name="connsiteY1" fmla="*/ 794129 h 1646984"/>
              <a:gd name="connsiteX2" fmla="*/ 1387310 w 2287521"/>
              <a:gd name="connsiteY2" fmla="*/ 362179 h 1646984"/>
              <a:gd name="connsiteX3" fmla="*/ 2287521 w 2287521"/>
              <a:gd name="connsiteY3" fmla="*/ 0 h 1646984"/>
              <a:gd name="connsiteX4" fmla="*/ 2283843 w 2287521"/>
              <a:gd name="connsiteY4" fmla="*/ 1643810 h 1646984"/>
              <a:gd name="connsiteX5" fmla="*/ 4696 w 2287521"/>
              <a:gd name="connsiteY5" fmla="*/ 1646984 h 1646984"/>
              <a:gd name="connsiteX6" fmla="*/ 114 w 2287521"/>
              <a:gd name="connsiteY6" fmla="*/ 1070183 h 1646984"/>
              <a:gd name="connsiteX0" fmla="*/ 74 w 2291360"/>
              <a:gd name="connsiteY0" fmla="*/ 927801 h 1646984"/>
              <a:gd name="connsiteX1" fmla="*/ 349000 w 2291360"/>
              <a:gd name="connsiteY1" fmla="*/ 794129 h 1646984"/>
              <a:gd name="connsiteX2" fmla="*/ 1391149 w 2291360"/>
              <a:gd name="connsiteY2" fmla="*/ 362179 h 1646984"/>
              <a:gd name="connsiteX3" fmla="*/ 2291360 w 2291360"/>
              <a:gd name="connsiteY3" fmla="*/ 0 h 1646984"/>
              <a:gd name="connsiteX4" fmla="*/ 2287682 w 2291360"/>
              <a:gd name="connsiteY4" fmla="*/ 1643810 h 1646984"/>
              <a:gd name="connsiteX5" fmla="*/ 8535 w 2291360"/>
              <a:gd name="connsiteY5" fmla="*/ 1646984 h 1646984"/>
              <a:gd name="connsiteX6" fmla="*/ 74 w 2291360"/>
              <a:gd name="connsiteY6" fmla="*/ 927801 h 1646984"/>
              <a:gd name="connsiteX0" fmla="*/ 74 w 2291360"/>
              <a:gd name="connsiteY0" fmla="*/ 825417 h 1646984"/>
              <a:gd name="connsiteX1" fmla="*/ 349000 w 2291360"/>
              <a:gd name="connsiteY1" fmla="*/ 794129 h 1646984"/>
              <a:gd name="connsiteX2" fmla="*/ 1391149 w 2291360"/>
              <a:gd name="connsiteY2" fmla="*/ 362179 h 1646984"/>
              <a:gd name="connsiteX3" fmla="*/ 2291360 w 2291360"/>
              <a:gd name="connsiteY3" fmla="*/ 0 h 1646984"/>
              <a:gd name="connsiteX4" fmla="*/ 2287682 w 2291360"/>
              <a:gd name="connsiteY4" fmla="*/ 1643810 h 1646984"/>
              <a:gd name="connsiteX5" fmla="*/ 8535 w 2291360"/>
              <a:gd name="connsiteY5" fmla="*/ 1646984 h 1646984"/>
              <a:gd name="connsiteX6" fmla="*/ 74 w 2291360"/>
              <a:gd name="connsiteY6" fmla="*/ 825417 h 1646984"/>
              <a:gd name="connsiteX0" fmla="*/ 74 w 2291360"/>
              <a:gd name="connsiteY0" fmla="*/ 825417 h 1646984"/>
              <a:gd name="connsiteX1" fmla="*/ 248154 w 2291360"/>
              <a:gd name="connsiteY1" fmla="*/ 715148 h 1646984"/>
              <a:gd name="connsiteX2" fmla="*/ 1391149 w 2291360"/>
              <a:gd name="connsiteY2" fmla="*/ 362179 h 1646984"/>
              <a:gd name="connsiteX3" fmla="*/ 2291360 w 2291360"/>
              <a:gd name="connsiteY3" fmla="*/ 0 h 1646984"/>
              <a:gd name="connsiteX4" fmla="*/ 2287682 w 2291360"/>
              <a:gd name="connsiteY4" fmla="*/ 1643810 h 1646984"/>
              <a:gd name="connsiteX5" fmla="*/ 8535 w 2291360"/>
              <a:gd name="connsiteY5" fmla="*/ 1646984 h 1646984"/>
              <a:gd name="connsiteX6" fmla="*/ 74 w 2291360"/>
              <a:gd name="connsiteY6" fmla="*/ 825417 h 1646984"/>
              <a:gd name="connsiteX0" fmla="*/ 74 w 2291360"/>
              <a:gd name="connsiteY0" fmla="*/ 825417 h 1646984"/>
              <a:gd name="connsiteX1" fmla="*/ 248154 w 2291360"/>
              <a:gd name="connsiteY1" fmla="*/ 715148 h 1646984"/>
              <a:gd name="connsiteX2" fmla="*/ 1375634 w 2291360"/>
              <a:gd name="connsiteY2" fmla="*/ 192514 h 1646984"/>
              <a:gd name="connsiteX3" fmla="*/ 2291360 w 2291360"/>
              <a:gd name="connsiteY3" fmla="*/ 0 h 1646984"/>
              <a:gd name="connsiteX4" fmla="*/ 2287682 w 2291360"/>
              <a:gd name="connsiteY4" fmla="*/ 1643810 h 1646984"/>
              <a:gd name="connsiteX5" fmla="*/ 8535 w 2291360"/>
              <a:gd name="connsiteY5" fmla="*/ 1646984 h 1646984"/>
              <a:gd name="connsiteX6" fmla="*/ 74 w 2291360"/>
              <a:gd name="connsiteY6" fmla="*/ 825417 h 1646984"/>
              <a:gd name="connsiteX0" fmla="*/ 74 w 2288119"/>
              <a:gd name="connsiteY0" fmla="*/ 1059437 h 1881004"/>
              <a:gd name="connsiteX1" fmla="*/ 248154 w 2288119"/>
              <a:gd name="connsiteY1" fmla="*/ 949168 h 1881004"/>
              <a:gd name="connsiteX2" fmla="*/ 1375634 w 2288119"/>
              <a:gd name="connsiteY2" fmla="*/ 426534 h 1881004"/>
              <a:gd name="connsiteX3" fmla="*/ 2285543 w 2288119"/>
              <a:gd name="connsiteY3" fmla="*/ 0 h 1881004"/>
              <a:gd name="connsiteX4" fmla="*/ 2287682 w 2288119"/>
              <a:gd name="connsiteY4" fmla="*/ 1877830 h 1881004"/>
              <a:gd name="connsiteX5" fmla="*/ 8535 w 2288119"/>
              <a:gd name="connsiteY5" fmla="*/ 1881004 h 1881004"/>
              <a:gd name="connsiteX6" fmla="*/ 74 w 2288119"/>
              <a:gd name="connsiteY6" fmla="*/ 1059437 h 1881004"/>
              <a:gd name="connsiteX0" fmla="*/ 74 w 2288119"/>
              <a:gd name="connsiteY0" fmla="*/ 1059437 h 1881004"/>
              <a:gd name="connsiteX1" fmla="*/ 248154 w 2288119"/>
              <a:gd name="connsiteY1" fmla="*/ 949168 h 1881004"/>
              <a:gd name="connsiteX2" fmla="*/ 1375634 w 2288119"/>
              <a:gd name="connsiteY2" fmla="*/ 426534 h 1881004"/>
              <a:gd name="connsiteX3" fmla="*/ 2285543 w 2288119"/>
              <a:gd name="connsiteY3" fmla="*/ 0 h 1881004"/>
              <a:gd name="connsiteX4" fmla="*/ 2287682 w 2288119"/>
              <a:gd name="connsiteY4" fmla="*/ 1877830 h 1881004"/>
              <a:gd name="connsiteX5" fmla="*/ 8535 w 2288119"/>
              <a:gd name="connsiteY5" fmla="*/ 1881004 h 1881004"/>
              <a:gd name="connsiteX6" fmla="*/ 74 w 2288119"/>
              <a:gd name="connsiteY6" fmla="*/ 1059437 h 1881004"/>
              <a:gd name="connsiteX0" fmla="*/ 74 w 2291361"/>
              <a:gd name="connsiteY0" fmla="*/ 1059437 h 1881004"/>
              <a:gd name="connsiteX1" fmla="*/ 248154 w 2291361"/>
              <a:gd name="connsiteY1" fmla="*/ 949168 h 1881004"/>
              <a:gd name="connsiteX2" fmla="*/ 1375634 w 2291361"/>
              <a:gd name="connsiteY2" fmla="*/ 426534 h 1881004"/>
              <a:gd name="connsiteX3" fmla="*/ 2291361 w 2291361"/>
              <a:gd name="connsiteY3" fmla="*/ 0 h 1881004"/>
              <a:gd name="connsiteX4" fmla="*/ 2287682 w 2291361"/>
              <a:gd name="connsiteY4" fmla="*/ 1877830 h 1881004"/>
              <a:gd name="connsiteX5" fmla="*/ 8535 w 2291361"/>
              <a:gd name="connsiteY5" fmla="*/ 1881004 h 1881004"/>
              <a:gd name="connsiteX6" fmla="*/ 74 w 2291361"/>
              <a:gd name="connsiteY6" fmla="*/ 1059437 h 1881004"/>
              <a:gd name="connsiteX0" fmla="*/ 74 w 2291361"/>
              <a:gd name="connsiteY0" fmla="*/ 1059437 h 1881004"/>
              <a:gd name="connsiteX1" fmla="*/ 248154 w 2291361"/>
              <a:gd name="connsiteY1" fmla="*/ 949168 h 1881004"/>
              <a:gd name="connsiteX2" fmla="*/ 1375634 w 2291361"/>
              <a:gd name="connsiteY2" fmla="*/ 426534 h 1881004"/>
              <a:gd name="connsiteX3" fmla="*/ 2291361 w 2291361"/>
              <a:gd name="connsiteY3" fmla="*/ 0 h 1881004"/>
              <a:gd name="connsiteX4" fmla="*/ 2287682 w 2291361"/>
              <a:gd name="connsiteY4" fmla="*/ 1877830 h 1881004"/>
              <a:gd name="connsiteX5" fmla="*/ 8535 w 2291361"/>
              <a:gd name="connsiteY5" fmla="*/ 1881004 h 1881004"/>
              <a:gd name="connsiteX6" fmla="*/ 74 w 2291361"/>
              <a:gd name="connsiteY6" fmla="*/ 1059437 h 1881004"/>
              <a:gd name="connsiteX0" fmla="*/ 74 w 2291361"/>
              <a:gd name="connsiteY0" fmla="*/ 1059437 h 1881004"/>
              <a:gd name="connsiteX1" fmla="*/ 248154 w 2291361"/>
              <a:gd name="connsiteY1" fmla="*/ 949168 h 1881004"/>
              <a:gd name="connsiteX2" fmla="*/ 1375634 w 2291361"/>
              <a:gd name="connsiteY2" fmla="*/ 426534 h 1881004"/>
              <a:gd name="connsiteX3" fmla="*/ 2291361 w 2291361"/>
              <a:gd name="connsiteY3" fmla="*/ 0 h 1881004"/>
              <a:gd name="connsiteX4" fmla="*/ 2287682 w 2291361"/>
              <a:gd name="connsiteY4" fmla="*/ 1877830 h 1881004"/>
              <a:gd name="connsiteX5" fmla="*/ 8535 w 2291361"/>
              <a:gd name="connsiteY5" fmla="*/ 1881004 h 1881004"/>
              <a:gd name="connsiteX6" fmla="*/ 74 w 2291361"/>
              <a:gd name="connsiteY6" fmla="*/ 1059437 h 1881004"/>
              <a:gd name="connsiteX0" fmla="*/ 74 w 2291361"/>
              <a:gd name="connsiteY0" fmla="*/ 1059437 h 1881004"/>
              <a:gd name="connsiteX1" fmla="*/ 248154 w 2291361"/>
              <a:gd name="connsiteY1" fmla="*/ 949168 h 1881004"/>
              <a:gd name="connsiteX2" fmla="*/ 1375634 w 2291361"/>
              <a:gd name="connsiteY2" fmla="*/ 426534 h 1881004"/>
              <a:gd name="connsiteX3" fmla="*/ 2291361 w 2291361"/>
              <a:gd name="connsiteY3" fmla="*/ 0 h 1881004"/>
              <a:gd name="connsiteX4" fmla="*/ 2287682 w 2291361"/>
              <a:gd name="connsiteY4" fmla="*/ 1877830 h 1881004"/>
              <a:gd name="connsiteX5" fmla="*/ 8535 w 2291361"/>
              <a:gd name="connsiteY5" fmla="*/ 1881004 h 1881004"/>
              <a:gd name="connsiteX6" fmla="*/ 74 w 2291361"/>
              <a:gd name="connsiteY6" fmla="*/ 1059437 h 1881004"/>
              <a:gd name="connsiteX0" fmla="*/ 74 w 2291361"/>
              <a:gd name="connsiteY0" fmla="*/ 1059437 h 1881004"/>
              <a:gd name="connsiteX1" fmla="*/ 248154 w 2291361"/>
              <a:gd name="connsiteY1" fmla="*/ 949168 h 1881004"/>
              <a:gd name="connsiteX2" fmla="*/ 1375634 w 2291361"/>
              <a:gd name="connsiteY2" fmla="*/ 426534 h 1881004"/>
              <a:gd name="connsiteX3" fmla="*/ 2291361 w 2291361"/>
              <a:gd name="connsiteY3" fmla="*/ 0 h 1881004"/>
              <a:gd name="connsiteX4" fmla="*/ 2287682 w 2291361"/>
              <a:gd name="connsiteY4" fmla="*/ 1877830 h 1881004"/>
              <a:gd name="connsiteX5" fmla="*/ 8535 w 2291361"/>
              <a:gd name="connsiteY5" fmla="*/ 1881004 h 1881004"/>
              <a:gd name="connsiteX6" fmla="*/ 74 w 2291361"/>
              <a:gd name="connsiteY6" fmla="*/ 1059437 h 1881004"/>
              <a:gd name="connsiteX0" fmla="*/ 74 w 2289421"/>
              <a:gd name="connsiteY0" fmla="*/ 1059437 h 1881004"/>
              <a:gd name="connsiteX1" fmla="*/ 248154 w 2289421"/>
              <a:gd name="connsiteY1" fmla="*/ 949168 h 1881004"/>
              <a:gd name="connsiteX2" fmla="*/ 1375634 w 2289421"/>
              <a:gd name="connsiteY2" fmla="*/ 426534 h 1881004"/>
              <a:gd name="connsiteX3" fmla="*/ 2289421 w 2289421"/>
              <a:gd name="connsiteY3" fmla="*/ 0 h 1881004"/>
              <a:gd name="connsiteX4" fmla="*/ 2287682 w 2289421"/>
              <a:gd name="connsiteY4" fmla="*/ 1877830 h 1881004"/>
              <a:gd name="connsiteX5" fmla="*/ 8535 w 2289421"/>
              <a:gd name="connsiteY5" fmla="*/ 1881004 h 1881004"/>
              <a:gd name="connsiteX6" fmla="*/ 74 w 2289421"/>
              <a:gd name="connsiteY6" fmla="*/ 1059437 h 1881004"/>
              <a:gd name="connsiteX0" fmla="*/ 74 w 2289421"/>
              <a:gd name="connsiteY0" fmla="*/ 1059437 h 1881004"/>
              <a:gd name="connsiteX1" fmla="*/ 248154 w 2289421"/>
              <a:gd name="connsiteY1" fmla="*/ 949168 h 1881004"/>
              <a:gd name="connsiteX2" fmla="*/ 1375634 w 2289421"/>
              <a:gd name="connsiteY2" fmla="*/ 426534 h 1881004"/>
              <a:gd name="connsiteX3" fmla="*/ 2289421 w 2289421"/>
              <a:gd name="connsiteY3" fmla="*/ 0 h 1881004"/>
              <a:gd name="connsiteX4" fmla="*/ 2287682 w 2289421"/>
              <a:gd name="connsiteY4" fmla="*/ 1877830 h 1881004"/>
              <a:gd name="connsiteX5" fmla="*/ 8535 w 2289421"/>
              <a:gd name="connsiteY5" fmla="*/ 1881004 h 1881004"/>
              <a:gd name="connsiteX6" fmla="*/ 74 w 2289421"/>
              <a:gd name="connsiteY6" fmla="*/ 1059437 h 1881004"/>
              <a:gd name="connsiteX0" fmla="*/ 74 w 2287691"/>
              <a:gd name="connsiteY0" fmla="*/ 1059437 h 1881004"/>
              <a:gd name="connsiteX1" fmla="*/ 248154 w 2287691"/>
              <a:gd name="connsiteY1" fmla="*/ 949168 h 1881004"/>
              <a:gd name="connsiteX2" fmla="*/ 1375634 w 2287691"/>
              <a:gd name="connsiteY2" fmla="*/ 426534 h 1881004"/>
              <a:gd name="connsiteX3" fmla="*/ 2287482 w 2287691"/>
              <a:gd name="connsiteY3" fmla="*/ 0 h 1881004"/>
              <a:gd name="connsiteX4" fmla="*/ 2287682 w 2287691"/>
              <a:gd name="connsiteY4" fmla="*/ 1877830 h 1881004"/>
              <a:gd name="connsiteX5" fmla="*/ 8535 w 2287691"/>
              <a:gd name="connsiteY5" fmla="*/ 1881004 h 1881004"/>
              <a:gd name="connsiteX6" fmla="*/ 74 w 2287691"/>
              <a:gd name="connsiteY6" fmla="*/ 1059437 h 1881004"/>
              <a:gd name="connsiteX0" fmla="*/ 138 w 2282593"/>
              <a:gd name="connsiteY0" fmla="*/ 915125 h 1881004"/>
              <a:gd name="connsiteX1" fmla="*/ 243056 w 2282593"/>
              <a:gd name="connsiteY1" fmla="*/ 949168 h 1881004"/>
              <a:gd name="connsiteX2" fmla="*/ 1370536 w 2282593"/>
              <a:gd name="connsiteY2" fmla="*/ 426534 h 1881004"/>
              <a:gd name="connsiteX3" fmla="*/ 2282384 w 2282593"/>
              <a:gd name="connsiteY3" fmla="*/ 0 h 1881004"/>
              <a:gd name="connsiteX4" fmla="*/ 2282584 w 2282593"/>
              <a:gd name="connsiteY4" fmla="*/ 1877830 h 1881004"/>
              <a:gd name="connsiteX5" fmla="*/ 3437 w 2282593"/>
              <a:gd name="connsiteY5" fmla="*/ 1881004 h 1881004"/>
              <a:gd name="connsiteX6" fmla="*/ 138 w 2282593"/>
              <a:gd name="connsiteY6" fmla="*/ 915125 h 1881004"/>
              <a:gd name="connsiteX0" fmla="*/ 138 w 2282593"/>
              <a:gd name="connsiteY0" fmla="*/ 915125 h 1881004"/>
              <a:gd name="connsiteX1" fmla="*/ 462452 w 2282593"/>
              <a:gd name="connsiteY1" fmla="*/ 754151 h 1881004"/>
              <a:gd name="connsiteX2" fmla="*/ 1370536 w 2282593"/>
              <a:gd name="connsiteY2" fmla="*/ 426534 h 1881004"/>
              <a:gd name="connsiteX3" fmla="*/ 2282384 w 2282593"/>
              <a:gd name="connsiteY3" fmla="*/ 0 h 1881004"/>
              <a:gd name="connsiteX4" fmla="*/ 2282584 w 2282593"/>
              <a:gd name="connsiteY4" fmla="*/ 1877830 h 1881004"/>
              <a:gd name="connsiteX5" fmla="*/ 3437 w 2282593"/>
              <a:gd name="connsiteY5" fmla="*/ 1881004 h 1881004"/>
              <a:gd name="connsiteX6" fmla="*/ 138 w 2282593"/>
              <a:gd name="connsiteY6" fmla="*/ 915125 h 1881004"/>
              <a:gd name="connsiteX0" fmla="*/ 138 w 2282584"/>
              <a:gd name="connsiteY0" fmla="*/ 521848 h 1487727"/>
              <a:gd name="connsiteX1" fmla="*/ 462452 w 2282584"/>
              <a:gd name="connsiteY1" fmla="*/ 360874 h 1487727"/>
              <a:gd name="connsiteX2" fmla="*/ 1370536 w 2282584"/>
              <a:gd name="connsiteY2" fmla="*/ 33257 h 1487727"/>
              <a:gd name="connsiteX3" fmla="*/ 2256573 w 2282584"/>
              <a:gd name="connsiteY3" fmla="*/ 35759 h 1487727"/>
              <a:gd name="connsiteX4" fmla="*/ 2282584 w 2282584"/>
              <a:gd name="connsiteY4" fmla="*/ 1484553 h 1487727"/>
              <a:gd name="connsiteX5" fmla="*/ 3437 w 2282584"/>
              <a:gd name="connsiteY5" fmla="*/ 1487727 h 1487727"/>
              <a:gd name="connsiteX6" fmla="*/ 138 w 2282584"/>
              <a:gd name="connsiteY6" fmla="*/ 521848 h 1487727"/>
              <a:gd name="connsiteX0" fmla="*/ 138 w 2282588"/>
              <a:gd name="connsiteY0" fmla="*/ 817617 h 1783496"/>
              <a:gd name="connsiteX1" fmla="*/ 462452 w 2282588"/>
              <a:gd name="connsiteY1" fmla="*/ 656643 h 1783496"/>
              <a:gd name="connsiteX2" fmla="*/ 1370536 w 2282588"/>
              <a:gd name="connsiteY2" fmla="*/ 329026 h 1783496"/>
              <a:gd name="connsiteX3" fmla="*/ 2279803 w 2282588"/>
              <a:gd name="connsiteY3" fmla="*/ 0 h 1783496"/>
              <a:gd name="connsiteX4" fmla="*/ 2282584 w 2282588"/>
              <a:gd name="connsiteY4" fmla="*/ 1780322 h 1783496"/>
              <a:gd name="connsiteX5" fmla="*/ 3437 w 2282588"/>
              <a:gd name="connsiteY5" fmla="*/ 1783496 h 1783496"/>
              <a:gd name="connsiteX6" fmla="*/ 138 w 2282588"/>
              <a:gd name="connsiteY6" fmla="*/ 817617 h 1783496"/>
              <a:gd name="connsiteX0" fmla="*/ 138 w 2282588"/>
              <a:gd name="connsiteY0" fmla="*/ 817617 h 1783496"/>
              <a:gd name="connsiteX1" fmla="*/ 462452 w 2282588"/>
              <a:gd name="connsiteY1" fmla="*/ 656643 h 1783496"/>
              <a:gd name="connsiteX2" fmla="*/ 1370536 w 2282588"/>
              <a:gd name="connsiteY2" fmla="*/ 329026 h 1783496"/>
              <a:gd name="connsiteX3" fmla="*/ 2279803 w 2282588"/>
              <a:gd name="connsiteY3" fmla="*/ 0 h 1783496"/>
              <a:gd name="connsiteX4" fmla="*/ 2282584 w 2282588"/>
              <a:gd name="connsiteY4" fmla="*/ 1780322 h 1783496"/>
              <a:gd name="connsiteX5" fmla="*/ 3437 w 2282588"/>
              <a:gd name="connsiteY5" fmla="*/ 1783496 h 1783496"/>
              <a:gd name="connsiteX6" fmla="*/ 138 w 2282588"/>
              <a:gd name="connsiteY6" fmla="*/ 817617 h 1783496"/>
              <a:gd name="connsiteX0" fmla="*/ 138 w 2282593"/>
              <a:gd name="connsiteY0" fmla="*/ 817617 h 1783496"/>
              <a:gd name="connsiteX1" fmla="*/ 462452 w 2282593"/>
              <a:gd name="connsiteY1" fmla="*/ 656643 h 1783496"/>
              <a:gd name="connsiteX2" fmla="*/ 1370536 w 2282593"/>
              <a:gd name="connsiteY2" fmla="*/ 329026 h 1783496"/>
              <a:gd name="connsiteX3" fmla="*/ 2279803 w 2282593"/>
              <a:gd name="connsiteY3" fmla="*/ 0 h 1783496"/>
              <a:gd name="connsiteX4" fmla="*/ 2282584 w 2282593"/>
              <a:gd name="connsiteY4" fmla="*/ 1780322 h 1783496"/>
              <a:gd name="connsiteX5" fmla="*/ 3437 w 2282593"/>
              <a:gd name="connsiteY5" fmla="*/ 1783496 h 1783496"/>
              <a:gd name="connsiteX6" fmla="*/ 138 w 2282593"/>
              <a:gd name="connsiteY6" fmla="*/ 817617 h 1783496"/>
              <a:gd name="connsiteX0" fmla="*/ 138 w 2282593"/>
              <a:gd name="connsiteY0" fmla="*/ 817617 h 1783496"/>
              <a:gd name="connsiteX1" fmla="*/ 462452 w 2282593"/>
              <a:gd name="connsiteY1" fmla="*/ 656643 h 1783496"/>
              <a:gd name="connsiteX2" fmla="*/ 1721570 w 2282593"/>
              <a:gd name="connsiteY2" fmla="*/ 196414 h 1783496"/>
              <a:gd name="connsiteX3" fmla="*/ 2279803 w 2282593"/>
              <a:gd name="connsiteY3" fmla="*/ 0 h 1783496"/>
              <a:gd name="connsiteX4" fmla="*/ 2282584 w 2282593"/>
              <a:gd name="connsiteY4" fmla="*/ 1780322 h 1783496"/>
              <a:gd name="connsiteX5" fmla="*/ 3437 w 2282593"/>
              <a:gd name="connsiteY5" fmla="*/ 1783496 h 1783496"/>
              <a:gd name="connsiteX6" fmla="*/ 138 w 2282593"/>
              <a:gd name="connsiteY6" fmla="*/ 817617 h 1783496"/>
              <a:gd name="connsiteX0" fmla="*/ 138 w 2282593"/>
              <a:gd name="connsiteY0" fmla="*/ 817617 h 1783496"/>
              <a:gd name="connsiteX1" fmla="*/ 462452 w 2282593"/>
              <a:gd name="connsiteY1" fmla="*/ 656643 h 1783496"/>
              <a:gd name="connsiteX2" fmla="*/ 1721570 w 2282593"/>
              <a:gd name="connsiteY2" fmla="*/ 196414 h 1783496"/>
              <a:gd name="connsiteX3" fmla="*/ 2279803 w 2282593"/>
              <a:gd name="connsiteY3" fmla="*/ 0 h 1783496"/>
              <a:gd name="connsiteX4" fmla="*/ 2282584 w 2282593"/>
              <a:gd name="connsiteY4" fmla="*/ 1780322 h 1783496"/>
              <a:gd name="connsiteX5" fmla="*/ 3437 w 2282593"/>
              <a:gd name="connsiteY5" fmla="*/ 1783496 h 1783496"/>
              <a:gd name="connsiteX6" fmla="*/ 138 w 2282593"/>
              <a:gd name="connsiteY6" fmla="*/ 817617 h 1783496"/>
              <a:gd name="connsiteX0" fmla="*/ 238 w 2280160"/>
              <a:gd name="connsiteY0" fmla="*/ 776060 h 1783496"/>
              <a:gd name="connsiteX1" fmla="*/ 460019 w 2280160"/>
              <a:gd name="connsiteY1" fmla="*/ 656643 h 1783496"/>
              <a:gd name="connsiteX2" fmla="*/ 1719137 w 2280160"/>
              <a:gd name="connsiteY2" fmla="*/ 196414 h 1783496"/>
              <a:gd name="connsiteX3" fmla="*/ 2277370 w 2280160"/>
              <a:gd name="connsiteY3" fmla="*/ 0 h 1783496"/>
              <a:gd name="connsiteX4" fmla="*/ 2280151 w 2280160"/>
              <a:gd name="connsiteY4" fmla="*/ 1780322 h 1783496"/>
              <a:gd name="connsiteX5" fmla="*/ 1004 w 2280160"/>
              <a:gd name="connsiteY5" fmla="*/ 1783496 h 1783496"/>
              <a:gd name="connsiteX6" fmla="*/ 238 w 2280160"/>
              <a:gd name="connsiteY6" fmla="*/ 776060 h 1783496"/>
              <a:gd name="connsiteX0" fmla="*/ 238 w 2280160"/>
              <a:gd name="connsiteY0" fmla="*/ 776060 h 1783496"/>
              <a:gd name="connsiteX1" fmla="*/ 462553 w 2280160"/>
              <a:gd name="connsiteY1" fmla="*/ 639327 h 1783496"/>
              <a:gd name="connsiteX2" fmla="*/ 1719137 w 2280160"/>
              <a:gd name="connsiteY2" fmla="*/ 196414 h 1783496"/>
              <a:gd name="connsiteX3" fmla="*/ 2277370 w 2280160"/>
              <a:gd name="connsiteY3" fmla="*/ 0 h 1783496"/>
              <a:gd name="connsiteX4" fmla="*/ 2280151 w 2280160"/>
              <a:gd name="connsiteY4" fmla="*/ 1780322 h 1783496"/>
              <a:gd name="connsiteX5" fmla="*/ 1004 w 2280160"/>
              <a:gd name="connsiteY5" fmla="*/ 1783496 h 1783496"/>
              <a:gd name="connsiteX6" fmla="*/ 238 w 2280160"/>
              <a:gd name="connsiteY6" fmla="*/ 776060 h 1783496"/>
              <a:gd name="connsiteX0" fmla="*/ 238 w 2284999"/>
              <a:gd name="connsiteY0" fmla="*/ 776060 h 1783496"/>
              <a:gd name="connsiteX1" fmla="*/ 462553 w 2284999"/>
              <a:gd name="connsiteY1" fmla="*/ 639327 h 1783496"/>
              <a:gd name="connsiteX2" fmla="*/ 1719137 w 2284999"/>
              <a:gd name="connsiteY2" fmla="*/ 196414 h 1783496"/>
              <a:gd name="connsiteX3" fmla="*/ 2284970 w 2284999"/>
              <a:gd name="connsiteY3" fmla="*/ 0 h 1783496"/>
              <a:gd name="connsiteX4" fmla="*/ 2280151 w 2284999"/>
              <a:gd name="connsiteY4" fmla="*/ 1780322 h 1783496"/>
              <a:gd name="connsiteX5" fmla="*/ 1004 w 2284999"/>
              <a:gd name="connsiteY5" fmla="*/ 1783496 h 1783496"/>
              <a:gd name="connsiteX6" fmla="*/ 238 w 2284999"/>
              <a:gd name="connsiteY6" fmla="*/ 776060 h 1783496"/>
              <a:gd name="connsiteX0" fmla="*/ 238 w 2280274"/>
              <a:gd name="connsiteY0" fmla="*/ 776060 h 1783496"/>
              <a:gd name="connsiteX1" fmla="*/ 462553 w 2280274"/>
              <a:gd name="connsiteY1" fmla="*/ 639327 h 1783496"/>
              <a:gd name="connsiteX2" fmla="*/ 1719137 w 2280274"/>
              <a:gd name="connsiteY2" fmla="*/ 196414 h 1783496"/>
              <a:gd name="connsiteX3" fmla="*/ 2279903 w 2280274"/>
              <a:gd name="connsiteY3" fmla="*/ 0 h 1783496"/>
              <a:gd name="connsiteX4" fmla="*/ 2280151 w 2280274"/>
              <a:gd name="connsiteY4" fmla="*/ 1780322 h 1783496"/>
              <a:gd name="connsiteX5" fmla="*/ 1004 w 2280274"/>
              <a:gd name="connsiteY5" fmla="*/ 1783496 h 1783496"/>
              <a:gd name="connsiteX6" fmla="*/ 238 w 2280274"/>
              <a:gd name="connsiteY6" fmla="*/ 776060 h 1783496"/>
              <a:gd name="connsiteX0" fmla="*/ 238 w 2280274"/>
              <a:gd name="connsiteY0" fmla="*/ 835051 h 1783496"/>
              <a:gd name="connsiteX1" fmla="*/ 462553 w 2280274"/>
              <a:gd name="connsiteY1" fmla="*/ 639327 h 1783496"/>
              <a:gd name="connsiteX2" fmla="*/ 1719137 w 2280274"/>
              <a:gd name="connsiteY2" fmla="*/ 196414 h 1783496"/>
              <a:gd name="connsiteX3" fmla="*/ 2279903 w 2280274"/>
              <a:gd name="connsiteY3" fmla="*/ 0 h 1783496"/>
              <a:gd name="connsiteX4" fmla="*/ 2280151 w 2280274"/>
              <a:gd name="connsiteY4" fmla="*/ 1780322 h 1783496"/>
              <a:gd name="connsiteX5" fmla="*/ 1004 w 2280274"/>
              <a:gd name="connsiteY5" fmla="*/ 1783496 h 1783496"/>
              <a:gd name="connsiteX6" fmla="*/ 238 w 2280274"/>
              <a:gd name="connsiteY6" fmla="*/ 835051 h 1783496"/>
              <a:gd name="connsiteX0" fmla="*/ 238 w 2280274"/>
              <a:gd name="connsiteY0" fmla="*/ 835051 h 1783496"/>
              <a:gd name="connsiteX1" fmla="*/ 485372 w 2280274"/>
              <a:gd name="connsiteY1" fmla="*/ 698318 h 1783496"/>
              <a:gd name="connsiteX2" fmla="*/ 1719137 w 2280274"/>
              <a:gd name="connsiteY2" fmla="*/ 196414 h 1783496"/>
              <a:gd name="connsiteX3" fmla="*/ 2279903 w 2280274"/>
              <a:gd name="connsiteY3" fmla="*/ 0 h 1783496"/>
              <a:gd name="connsiteX4" fmla="*/ 2280151 w 2280274"/>
              <a:gd name="connsiteY4" fmla="*/ 1780322 h 1783496"/>
              <a:gd name="connsiteX5" fmla="*/ 1004 w 2280274"/>
              <a:gd name="connsiteY5" fmla="*/ 1783496 h 1783496"/>
              <a:gd name="connsiteX6" fmla="*/ 238 w 2280274"/>
              <a:gd name="connsiteY6" fmla="*/ 835051 h 1783496"/>
              <a:gd name="connsiteX0" fmla="*/ 238 w 2280274"/>
              <a:gd name="connsiteY0" fmla="*/ 835051 h 1783496"/>
              <a:gd name="connsiteX1" fmla="*/ 485372 w 2280274"/>
              <a:gd name="connsiteY1" fmla="*/ 698318 h 1783496"/>
              <a:gd name="connsiteX2" fmla="*/ 1741956 w 2280274"/>
              <a:gd name="connsiteY2" fmla="*/ 267203 h 1783496"/>
              <a:gd name="connsiteX3" fmla="*/ 2279903 w 2280274"/>
              <a:gd name="connsiteY3" fmla="*/ 0 h 1783496"/>
              <a:gd name="connsiteX4" fmla="*/ 2280151 w 2280274"/>
              <a:gd name="connsiteY4" fmla="*/ 1780322 h 1783496"/>
              <a:gd name="connsiteX5" fmla="*/ 1004 w 2280274"/>
              <a:gd name="connsiteY5" fmla="*/ 1783496 h 1783496"/>
              <a:gd name="connsiteX6" fmla="*/ 238 w 2280274"/>
              <a:gd name="connsiteY6" fmla="*/ 835051 h 1783496"/>
              <a:gd name="connsiteX0" fmla="*/ 238 w 2280274"/>
              <a:gd name="connsiteY0" fmla="*/ 764262 h 1712707"/>
              <a:gd name="connsiteX1" fmla="*/ 485372 w 2280274"/>
              <a:gd name="connsiteY1" fmla="*/ 627529 h 1712707"/>
              <a:gd name="connsiteX2" fmla="*/ 1741956 w 2280274"/>
              <a:gd name="connsiteY2" fmla="*/ 196414 h 1712707"/>
              <a:gd name="connsiteX3" fmla="*/ 2279903 w 2280274"/>
              <a:gd name="connsiteY3" fmla="*/ 0 h 1712707"/>
              <a:gd name="connsiteX4" fmla="*/ 2280151 w 2280274"/>
              <a:gd name="connsiteY4" fmla="*/ 1709533 h 1712707"/>
              <a:gd name="connsiteX5" fmla="*/ 1004 w 2280274"/>
              <a:gd name="connsiteY5" fmla="*/ 1712707 h 1712707"/>
              <a:gd name="connsiteX6" fmla="*/ 238 w 2280274"/>
              <a:gd name="connsiteY6" fmla="*/ 764262 h 1712707"/>
              <a:gd name="connsiteX0" fmla="*/ 238 w 2280274"/>
              <a:gd name="connsiteY0" fmla="*/ 1131629 h 1712707"/>
              <a:gd name="connsiteX1" fmla="*/ 485372 w 2280274"/>
              <a:gd name="connsiteY1" fmla="*/ 627529 h 1712707"/>
              <a:gd name="connsiteX2" fmla="*/ 1741956 w 2280274"/>
              <a:gd name="connsiteY2" fmla="*/ 196414 h 1712707"/>
              <a:gd name="connsiteX3" fmla="*/ 2279903 w 2280274"/>
              <a:gd name="connsiteY3" fmla="*/ 0 h 1712707"/>
              <a:gd name="connsiteX4" fmla="*/ 2280151 w 2280274"/>
              <a:gd name="connsiteY4" fmla="*/ 1709533 h 1712707"/>
              <a:gd name="connsiteX5" fmla="*/ 1004 w 2280274"/>
              <a:gd name="connsiteY5" fmla="*/ 1712707 h 1712707"/>
              <a:gd name="connsiteX6" fmla="*/ 238 w 2280274"/>
              <a:gd name="connsiteY6" fmla="*/ 1131629 h 1712707"/>
              <a:gd name="connsiteX0" fmla="*/ 238 w 2280274"/>
              <a:gd name="connsiteY0" fmla="*/ 1020916 h 1712707"/>
              <a:gd name="connsiteX1" fmla="*/ 485372 w 2280274"/>
              <a:gd name="connsiteY1" fmla="*/ 627529 h 1712707"/>
              <a:gd name="connsiteX2" fmla="*/ 1741956 w 2280274"/>
              <a:gd name="connsiteY2" fmla="*/ 196414 h 1712707"/>
              <a:gd name="connsiteX3" fmla="*/ 2279903 w 2280274"/>
              <a:gd name="connsiteY3" fmla="*/ 0 h 1712707"/>
              <a:gd name="connsiteX4" fmla="*/ 2280151 w 2280274"/>
              <a:gd name="connsiteY4" fmla="*/ 1709533 h 1712707"/>
              <a:gd name="connsiteX5" fmla="*/ 1004 w 2280274"/>
              <a:gd name="connsiteY5" fmla="*/ 1712707 h 1712707"/>
              <a:gd name="connsiteX6" fmla="*/ 238 w 2280274"/>
              <a:gd name="connsiteY6" fmla="*/ 1020916 h 1712707"/>
              <a:gd name="connsiteX0" fmla="*/ 238 w 2280274"/>
              <a:gd name="connsiteY0" fmla="*/ 1020916 h 1712707"/>
              <a:gd name="connsiteX1" fmla="*/ 489176 w 2280274"/>
              <a:gd name="connsiteY1" fmla="*/ 853989 h 1712707"/>
              <a:gd name="connsiteX2" fmla="*/ 1741956 w 2280274"/>
              <a:gd name="connsiteY2" fmla="*/ 196414 h 1712707"/>
              <a:gd name="connsiteX3" fmla="*/ 2279903 w 2280274"/>
              <a:gd name="connsiteY3" fmla="*/ 0 h 1712707"/>
              <a:gd name="connsiteX4" fmla="*/ 2280151 w 2280274"/>
              <a:gd name="connsiteY4" fmla="*/ 1709533 h 1712707"/>
              <a:gd name="connsiteX5" fmla="*/ 1004 w 2280274"/>
              <a:gd name="connsiteY5" fmla="*/ 1712707 h 1712707"/>
              <a:gd name="connsiteX6" fmla="*/ 238 w 2280274"/>
              <a:gd name="connsiteY6" fmla="*/ 1020916 h 1712707"/>
              <a:gd name="connsiteX0" fmla="*/ 238 w 2280274"/>
              <a:gd name="connsiteY0" fmla="*/ 1020916 h 1712707"/>
              <a:gd name="connsiteX1" fmla="*/ 492979 w 2280274"/>
              <a:gd name="connsiteY1" fmla="*/ 813729 h 1712707"/>
              <a:gd name="connsiteX2" fmla="*/ 1741956 w 2280274"/>
              <a:gd name="connsiteY2" fmla="*/ 196414 h 1712707"/>
              <a:gd name="connsiteX3" fmla="*/ 2279903 w 2280274"/>
              <a:gd name="connsiteY3" fmla="*/ 0 h 1712707"/>
              <a:gd name="connsiteX4" fmla="*/ 2280151 w 2280274"/>
              <a:gd name="connsiteY4" fmla="*/ 1709533 h 1712707"/>
              <a:gd name="connsiteX5" fmla="*/ 1004 w 2280274"/>
              <a:gd name="connsiteY5" fmla="*/ 1712707 h 1712707"/>
              <a:gd name="connsiteX6" fmla="*/ 238 w 2280274"/>
              <a:gd name="connsiteY6" fmla="*/ 1020916 h 1712707"/>
              <a:gd name="connsiteX0" fmla="*/ 238 w 2280274"/>
              <a:gd name="connsiteY0" fmla="*/ 1020916 h 1712707"/>
              <a:gd name="connsiteX1" fmla="*/ 492979 w 2280274"/>
              <a:gd name="connsiteY1" fmla="*/ 813729 h 1712707"/>
              <a:gd name="connsiteX2" fmla="*/ 1741956 w 2280274"/>
              <a:gd name="connsiteY2" fmla="*/ 251770 h 1712707"/>
              <a:gd name="connsiteX3" fmla="*/ 2279903 w 2280274"/>
              <a:gd name="connsiteY3" fmla="*/ 0 h 1712707"/>
              <a:gd name="connsiteX4" fmla="*/ 2280151 w 2280274"/>
              <a:gd name="connsiteY4" fmla="*/ 1709533 h 1712707"/>
              <a:gd name="connsiteX5" fmla="*/ 1004 w 2280274"/>
              <a:gd name="connsiteY5" fmla="*/ 1712707 h 1712707"/>
              <a:gd name="connsiteX6" fmla="*/ 238 w 2280274"/>
              <a:gd name="connsiteY6" fmla="*/ 1020916 h 1712707"/>
              <a:gd name="connsiteX0" fmla="*/ 238 w 2280274"/>
              <a:gd name="connsiteY0" fmla="*/ 1020916 h 1712707"/>
              <a:gd name="connsiteX1" fmla="*/ 492979 w 2280274"/>
              <a:gd name="connsiteY1" fmla="*/ 813729 h 1712707"/>
              <a:gd name="connsiteX2" fmla="*/ 1741956 w 2280274"/>
              <a:gd name="connsiteY2" fmla="*/ 251770 h 1712707"/>
              <a:gd name="connsiteX3" fmla="*/ 2279903 w 2280274"/>
              <a:gd name="connsiteY3" fmla="*/ 0 h 1712707"/>
              <a:gd name="connsiteX4" fmla="*/ 2280151 w 2280274"/>
              <a:gd name="connsiteY4" fmla="*/ 1709533 h 1712707"/>
              <a:gd name="connsiteX5" fmla="*/ 1004 w 2280274"/>
              <a:gd name="connsiteY5" fmla="*/ 1712707 h 1712707"/>
              <a:gd name="connsiteX6" fmla="*/ 238 w 2280274"/>
              <a:gd name="connsiteY6" fmla="*/ 1020916 h 1712707"/>
              <a:gd name="connsiteX0" fmla="*/ 238 w 2280274"/>
              <a:gd name="connsiteY0" fmla="*/ 1020916 h 1712707"/>
              <a:gd name="connsiteX1" fmla="*/ 492979 w 2280274"/>
              <a:gd name="connsiteY1" fmla="*/ 813729 h 1712707"/>
              <a:gd name="connsiteX2" fmla="*/ 1741956 w 2280274"/>
              <a:gd name="connsiteY2" fmla="*/ 251770 h 1712707"/>
              <a:gd name="connsiteX3" fmla="*/ 2279903 w 2280274"/>
              <a:gd name="connsiteY3" fmla="*/ 0 h 1712707"/>
              <a:gd name="connsiteX4" fmla="*/ 2280151 w 2280274"/>
              <a:gd name="connsiteY4" fmla="*/ 1709533 h 1712707"/>
              <a:gd name="connsiteX5" fmla="*/ 1004 w 2280274"/>
              <a:gd name="connsiteY5" fmla="*/ 1712707 h 1712707"/>
              <a:gd name="connsiteX6" fmla="*/ 238 w 2280274"/>
              <a:gd name="connsiteY6" fmla="*/ 1020916 h 1712707"/>
              <a:gd name="connsiteX0" fmla="*/ 238 w 2280274"/>
              <a:gd name="connsiteY0" fmla="*/ 1020916 h 1712707"/>
              <a:gd name="connsiteX1" fmla="*/ 492979 w 2280274"/>
              <a:gd name="connsiteY1" fmla="*/ 813729 h 1712707"/>
              <a:gd name="connsiteX2" fmla="*/ 1741956 w 2280274"/>
              <a:gd name="connsiteY2" fmla="*/ 251770 h 1712707"/>
              <a:gd name="connsiteX3" fmla="*/ 2279903 w 2280274"/>
              <a:gd name="connsiteY3" fmla="*/ 0 h 1712707"/>
              <a:gd name="connsiteX4" fmla="*/ 2280151 w 2280274"/>
              <a:gd name="connsiteY4" fmla="*/ 1709533 h 1712707"/>
              <a:gd name="connsiteX5" fmla="*/ 1004 w 2280274"/>
              <a:gd name="connsiteY5" fmla="*/ 1712707 h 1712707"/>
              <a:gd name="connsiteX6" fmla="*/ 238 w 2280274"/>
              <a:gd name="connsiteY6" fmla="*/ 1020916 h 1712707"/>
              <a:gd name="connsiteX0" fmla="*/ 238 w 2280274"/>
              <a:gd name="connsiteY0" fmla="*/ 1036012 h 1712707"/>
              <a:gd name="connsiteX1" fmla="*/ 492979 w 2280274"/>
              <a:gd name="connsiteY1" fmla="*/ 813729 h 1712707"/>
              <a:gd name="connsiteX2" fmla="*/ 1741956 w 2280274"/>
              <a:gd name="connsiteY2" fmla="*/ 251770 h 1712707"/>
              <a:gd name="connsiteX3" fmla="*/ 2279903 w 2280274"/>
              <a:gd name="connsiteY3" fmla="*/ 0 h 1712707"/>
              <a:gd name="connsiteX4" fmla="*/ 2280151 w 2280274"/>
              <a:gd name="connsiteY4" fmla="*/ 1709533 h 1712707"/>
              <a:gd name="connsiteX5" fmla="*/ 1004 w 2280274"/>
              <a:gd name="connsiteY5" fmla="*/ 1712707 h 1712707"/>
              <a:gd name="connsiteX6" fmla="*/ 238 w 2280274"/>
              <a:gd name="connsiteY6" fmla="*/ 1036012 h 1712707"/>
              <a:gd name="connsiteX0" fmla="*/ 238 w 2280274"/>
              <a:gd name="connsiteY0" fmla="*/ 682240 h 1712707"/>
              <a:gd name="connsiteX1" fmla="*/ 492979 w 2280274"/>
              <a:gd name="connsiteY1" fmla="*/ 813729 h 1712707"/>
              <a:gd name="connsiteX2" fmla="*/ 1741956 w 2280274"/>
              <a:gd name="connsiteY2" fmla="*/ 251770 h 1712707"/>
              <a:gd name="connsiteX3" fmla="*/ 2279903 w 2280274"/>
              <a:gd name="connsiteY3" fmla="*/ 0 h 1712707"/>
              <a:gd name="connsiteX4" fmla="*/ 2280151 w 2280274"/>
              <a:gd name="connsiteY4" fmla="*/ 1709533 h 1712707"/>
              <a:gd name="connsiteX5" fmla="*/ 1004 w 2280274"/>
              <a:gd name="connsiteY5" fmla="*/ 1712707 h 1712707"/>
              <a:gd name="connsiteX6" fmla="*/ 238 w 2280274"/>
              <a:gd name="connsiteY6" fmla="*/ 682240 h 1712707"/>
              <a:gd name="connsiteX0" fmla="*/ 238 w 2280274"/>
              <a:gd name="connsiteY0" fmla="*/ 682240 h 1712707"/>
              <a:gd name="connsiteX1" fmla="*/ 559915 w 2280274"/>
              <a:gd name="connsiteY1" fmla="*/ 518919 h 1712707"/>
              <a:gd name="connsiteX2" fmla="*/ 1741956 w 2280274"/>
              <a:gd name="connsiteY2" fmla="*/ 251770 h 1712707"/>
              <a:gd name="connsiteX3" fmla="*/ 2279903 w 2280274"/>
              <a:gd name="connsiteY3" fmla="*/ 0 h 1712707"/>
              <a:gd name="connsiteX4" fmla="*/ 2280151 w 2280274"/>
              <a:gd name="connsiteY4" fmla="*/ 1709533 h 1712707"/>
              <a:gd name="connsiteX5" fmla="*/ 1004 w 2280274"/>
              <a:gd name="connsiteY5" fmla="*/ 1712707 h 1712707"/>
              <a:gd name="connsiteX6" fmla="*/ 238 w 2280274"/>
              <a:gd name="connsiteY6" fmla="*/ 682240 h 1712707"/>
              <a:gd name="connsiteX0" fmla="*/ 238 w 2280274"/>
              <a:gd name="connsiteY0" fmla="*/ 682240 h 1712707"/>
              <a:gd name="connsiteX1" fmla="*/ 559915 w 2280274"/>
              <a:gd name="connsiteY1" fmla="*/ 518919 h 1712707"/>
              <a:gd name="connsiteX2" fmla="*/ 1741956 w 2280274"/>
              <a:gd name="connsiteY2" fmla="*/ 192808 h 1712707"/>
              <a:gd name="connsiteX3" fmla="*/ 2279903 w 2280274"/>
              <a:gd name="connsiteY3" fmla="*/ 0 h 1712707"/>
              <a:gd name="connsiteX4" fmla="*/ 2280151 w 2280274"/>
              <a:gd name="connsiteY4" fmla="*/ 1709533 h 1712707"/>
              <a:gd name="connsiteX5" fmla="*/ 1004 w 2280274"/>
              <a:gd name="connsiteY5" fmla="*/ 1712707 h 1712707"/>
              <a:gd name="connsiteX6" fmla="*/ 238 w 2280274"/>
              <a:gd name="connsiteY6" fmla="*/ 682240 h 1712707"/>
              <a:gd name="connsiteX0" fmla="*/ 238 w 2280274"/>
              <a:gd name="connsiteY0" fmla="*/ 682240 h 1712707"/>
              <a:gd name="connsiteX1" fmla="*/ 559915 w 2280274"/>
              <a:gd name="connsiteY1" fmla="*/ 518919 h 1712707"/>
              <a:gd name="connsiteX2" fmla="*/ 1741956 w 2280274"/>
              <a:gd name="connsiteY2" fmla="*/ 192808 h 1712707"/>
              <a:gd name="connsiteX3" fmla="*/ 2279903 w 2280274"/>
              <a:gd name="connsiteY3" fmla="*/ 0 h 1712707"/>
              <a:gd name="connsiteX4" fmla="*/ 2280151 w 2280274"/>
              <a:gd name="connsiteY4" fmla="*/ 1709533 h 1712707"/>
              <a:gd name="connsiteX5" fmla="*/ 1004 w 2280274"/>
              <a:gd name="connsiteY5" fmla="*/ 1712707 h 1712707"/>
              <a:gd name="connsiteX6" fmla="*/ 238 w 2280274"/>
              <a:gd name="connsiteY6" fmla="*/ 682240 h 1712707"/>
              <a:gd name="connsiteX0" fmla="*/ 238 w 2280274"/>
              <a:gd name="connsiteY0" fmla="*/ 682240 h 1712707"/>
              <a:gd name="connsiteX1" fmla="*/ 559915 w 2280274"/>
              <a:gd name="connsiteY1" fmla="*/ 518919 h 1712707"/>
              <a:gd name="connsiteX2" fmla="*/ 1741956 w 2280274"/>
              <a:gd name="connsiteY2" fmla="*/ 192808 h 1712707"/>
              <a:gd name="connsiteX3" fmla="*/ 2279903 w 2280274"/>
              <a:gd name="connsiteY3" fmla="*/ 0 h 1712707"/>
              <a:gd name="connsiteX4" fmla="*/ 2280151 w 2280274"/>
              <a:gd name="connsiteY4" fmla="*/ 1709533 h 1712707"/>
              <a:gd name="connsiteX5" fmla="*/ 1004 w 2280274"/>
              <a:gd name="connsiteY5" fmla="*/ 1712707 h 1712707"/>
              <a:gd name="connsiteX6" fmla="*/ 238 w 2280274"/>
              <a:gd name="connsiteY6" fmla="*/ 682240 h 1712707"/>
              <a:gd name="connsiteX0" fmla="*/ 238 w 2280274"/>
              <a:gd name="connsiteY0" fmla="*/ 682240 h 1712707"/>
              <a:gd name="connsiteX1" fmla="*/ 559915 w 2280274"/>
              <a:gd name="connsiteY1" fmla="*/ 518919 h 1712707"/>
              <a:gd name="connsiteX2" fmla="*/ 1741956 w 2280274"/>
              <a:gd name="connsiteY2" fmla="*/ 192808 h 1712707"/>
              <a:gd name="connsiteX3" fmla="*/ 2279903 w 2280274"/>
              <a:gd name="connsiteY3" fmla="*/ 0 h 1712707"/>
              <a:gd name="connsiteX4" fmla="*/ 2280151 w 2280274"/>
              <a:gd name="connsiteY4" fmla="*/ 1709533 h 1712707"/>
              <a:gd name="connsiteX5" fmla="*/ 1004 w 2280274"/>
              <a:gd name="connsiteY5" fmla="*/ 1712707 h 1712707"/>
              <a:gd name="connsiteX6" fmla="*/ 238 w 2280274"/>
              <a:gd name="connsiteY6" fmla="*/ 682240 h 171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0274" h="1712707">
                <a:moveTo>
                  <a:pt x="238" y="682240"/>
                </a:moveTo>
                <a:lnTo>
                  <a:pt x="559915" y="518919"/>
                </a:lnTo>
                <a:lnTo>
                  <a:pt x="1741956" y="192808"/>
                </a:lnTo>
                <a:cubicBezTo>
                  <a:pt x="2131471" y="37881"/>
                  <a:pt x="1797644" y="158154"/>
                  <a:pt x="2279903" y="0"/>
                </a:cubicBezTo>
                <a:cubicBezTo>
                  <a:pt x="2280367" y="238624"/>
                  <a:pt x="2280329" y="1465058"/>
                  <a:pt x="2280151" y="1709533"/>
                </a:cubicBezTo>
                <a:lnTo>
                  <a:pt x="1004" y="1712707"/>
                </a:lnTo>
                <a:cubicBezTo>
                  <a:pt x="2062" y="1426957"/>
                  <a:pt x="-820" y="967990"/>
                  <a:pt x="238" y="682240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gray">
          <a:xfrm>
            <a:off x="6570663" y="2866060"/>
            <a:ext cx="1498003" cy="2531059"/>
          </a:xfrm>
          <a:prstGeom prst="rect">
            <a:avLst/>
          </a:prstGeom>
          <a:solidFill>
            <a:schemeClr val="bg1">
              <a:alpha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1" name="Freeform 40"/>
          <p:cNvSpPr/>
          <p:nvPr/>
        </p:nvSpPr>
        <p:spPr bwMode="gray">
          <a:xfrm>
            <a:off x="824439" y="3665537"/>
            <a:ext cx="2800941" cy="1530985"/>
          </a:xfrm>
          <a:custGeom>
            <a:avLst/>
            <a:gdLst>
              <a:gd name="connsiteX0" fmla="*/ 2095500 w 2095500"/>
              <a:gd name="connsiteY0" fmla="*/ 942975 h 952500"/>
              <a:gd name="connsiteX1" fmla="*/ 2095500 w 2095500"/>
              <a:gd name="connsiteY1" fmla="*/ 0 h 952500"/>
              <a:gd name="connsiteX2" fmla="*/ 1095375 w 2095500"/>
              <a:gd name="connsiteY2" fmla="*/ 238125 h 952500"/>
              <a:gd name="connsiteX3" fmla="*/ 0 w 2095500"/>
              <a:gd name="connsiteY3" fmla="*/ 504825 h 952500"/>
              <a:gd name="connsiteX4" fmla="*/ 1047750 w 2095500"/>
              <a:gd name="connsiteY4" fmla="*/ 952500 h 952500"/>
              <a:gd name="connsiteX5" fmla="*/ 2095500 w 2095500"/>
              <a:gd name="connsiteY5" fmla="*/ 942975 h 952500"/>
              <a:gd name="connsiteX0" fmla="*/ 2095500 w 2095500"/>
              <a:gd name="connsiteY0" fmla="*/ 942975 h 952500"/>
              <a:gd name="connsiteX1" fmla="*/ 2095500 w 2095500"/>
              <a:gd name="connsiteY1" fmla="*/ 0 h 952500"/>
              <a:gd name="connsiteX2" fmla="*/ 1095375 w 2095500"/>
              <a:gd name="connsiteY2" fmla="*/ 294667 h 952500"/>
              <a:gd name="connsiteX3" fmla="*/ 0 w 2095500"/>
              <a:gd name="connsiteY3" fmla="*/ 504825 h 952500"/>
              <a:gd name="connsiteX4" fmla="*/ 1047750 w 2095500"/>
              <a:gd name="connsiteY4" fmla="*/ 952500 h 952500"/>
              <a:gd name="connsiteX5" fmla="*/ 2095500 w 2095500"/>
              <a:gd name="connsiteY5" fmla="*/ 942975 h 952500"/>
              <a:gd name="connsiteX0" fmla="*/ 2095500 w 2095500"/>
              <a:gd name="connsiteY0" fmla="*/ 942975 h 952500"/>
              <a:gd name="connsiteX1" fmla="*/ 2095500 w 2095500"/>
              <a:gd name="connsiteY1" fmla="*/ 0 h 952500"/>
              <a:gd name="connsiteX2" fmla="*/ 1097070 w 2095500"/>
              <a:gd name="connsiteY2" fmla="*/ 270746 h 952500"/>
              <a:gd name="connsiteX3" fmla="*/ 0 w 2095500"/>
              <a:gd name="connsiteY3" fmla="*/ 504825 h 952500"/>
              <a:gd name="connsiteX4" fmla="*/ 1047750 w 2095500"/>
              <a:gd name="connsiteY4" fmla="*/ 952500 h 952500"/>
              <a:gd name="connsiteX5" fmla="*/ 2095500 w 2095500"/>
              <a:gd name="connsiteY5" fmla="*/ 942975 h 952500"/>
              <a:gd name="connsiteX0" fmla="*/ 2095500 w 2095500"/>
              <a:gd name="connsiteY0" fmla="*/ 945149 h 954674"/>
              <a:gd name="connsiteX1" fmla="*/ 2095500 w 2095500"/>
              <a:gd name="connsiteY1" fmla="*/ 0 h 954674"/>
              <a:gd name="connsiteX2" fmla="*/ 1097070 w 2095500"/>
              <a:gd name="connsiteY2" fmla="*/ 272920 h 954674"/>
              <a:gd name="connsiteX3" fmla="*/ 0 w 2095500"/>
              <a:gd name="connsiteY3" fmla="*/ 506999 h 954674"/>
              <a:gd name="connsiteX4" fmla="*/ 1047750 w 2095500"/>
              <a:gd name="connsiteY4" fmla="*/ 954674 h 954674"/>
              <a:gd name="connsiteX5" fmla="*/ 2095500 w 2095500"/>
              <a:gd name="connsiteY5" fmla="*/ 945149 h 954674"/>
              <a:gd name="connsiteX0" fmla="*/ 2098891 w 2098891"/>
              <a:gd name="connsiteY0" fmla="*/ 945149 h 954674"/>
              <a:gd name="connsiteX1" fmla="*/ 2098891 w 2098891"/>
              <a:gd name="connsiteY1" fmla="*/ 0 h 954674"/>
              <a:gd name="connsiteX2" fmla="*/ 1100461 w 2098891"/>
              <a:gd name="connsiteY2" fmla="*/ 272920 h 954674"/>
              <a:gd name="connsiteX3" fmla="*/ 0 w 2098891"/>
              <a:gd name="connsiteY3" fmla="*/ 548317 h 954674"/>
              <a:gd name="connsiteX4" fmla="*/ 1051141 w 2098891"/>
              <a:gd name="connsiteY4" fmla="*/ 954674 h 954674"/>
              <a:gd name="connsiteX5" fmla="*/ 2098891 w 2098891"/>
              <a:gd name="connsiteY5" fmla="*/ 945149 h 954674"/>
              <a:gd name="connsiteX0" fmla="*/ 2098891 w 2102282"/>
              <a:gd name="connsiteY0" fmla="*/ 1575800 h 1585325"/>
              <a:gd name="connsiteX1" fmla="*/ 2102282 w 2102282"/>
              <a:gd name="connsiteY1" fmla="*/ 0 h 1585325"/>
              <a:gd name="connsiteX2" fmla="*/ 1100461 w 2102282"/>
              <a:gd name="connsiteY2" fmla="*/ 903571 h 1585325"/>
              <a:gd name="connsiteX3" fmla="*/ 0 w 2102282"/>
              <a:gd name="connsiteY3" fmla="*/ 1178968 h 1585325"/>
              <a:gd name="connsiteX4" fmla="*/ 1051141 w 2102282"/>
              <a:gd name="connsiteY4" fmla="*/ 1585325 h 1585325"/>
              <a:gd name="connsiteX5" fmla="*/ 2098891 w 2102282"/>
              <a:gd name="connsiteY5" fmla="*/ 1575800 h 1585325"/>
              <a:gd name="connsiteX0" fmla="*/ 2098891 w 2102282"/>
              <a:gd name="connsiteY0" fmla="*/ 1575800 h 1585325"/>
              <a:gd name="connsiteX1" fmla="*/ 2102282 w 2102282"/>
              <a:gd name="connsiteY1" fmla="*/ 0 h 1585325"/>
              <a:gd name="connsiteX2" fmla="*/ 1083508 w 2102282"/>
              <a:gd name="connsiteY2" fmla="*/ 603469 h 1585325"/>
              <a:gd name="connsiteX3" fmla="*/ 0 w 2102282"/>
              <a:gd name="connsiteY3" fmla="*/ 1178968 h 1585325"/>
              <a:gd name="connsiteX4" fmla="*/ 1051141 w 2102282"/>
              <a:gd name="connsiteY4" fmla="*/ 1585325 h 1585325"/>
              <a:gd name="connsiteX5" fmla="*/ 2098891 w 2102282"/>
              <a:gd name="connsiteY5" fmla="*/ 1575800 h 1585325"/>
              <a:gd name="connsiteX0" fmla="*/ 2098891 w 2099217"/>
              <a:gd name="connsiteY0" fmla="*/ 1597546 h 1607071"/>
              <a:gd name="connsiteX1" fmla="*/ 2098891 w 2099217"/>
              <a:gd name="connsiteY1" fmla="*/ 0 h 1607071"/>
              <a:gd name="connsiteX2" fmla="*/ 1083508 w 2099217"/>
              <a:gd name="connsiteY2" fmla="*/ 625215 h 1607071"/>
              <a:gd name="connsiteX3" fmla="*/ 0 w 2099217"/>
              <a:gd name="connsiteY3" fmla="*/ 1200714 h 1607071"/>
              <a:gd name="connsiteX4" fmla="*/ 1051141 w 2099217"/>
              <a:gd name="connsiteY4" fmla="*/ 1607071 h 1607071"/>
              <a:gd name="connsiteX5" fmla="*/ 2098891 w 2099217"/>
              <a:gd name="connsiteY5" fmla="*/ 1597546 h 1607071"/>
              <a:gd name="connsiteX0" fmla="*/ 2024294 w 2098891"/>
              <a:gd name="connsiteY0" fmla="*/ 1558402 h 1607071"/>
              <a:gd name="connsiteX1" fmla="*/ 2098891 w 2098891"/>
              <a:gd name="connsiteY1" fmla="*/ 0 h 1607071"/>
              <a:gd name="connsiteX2" fmla="*/ 1083508 w 2098891"/>
              <a:gd name="connsiteY2" fmla="*/ 625215 h 1607071"/>
              <a:gd name="connsiteX3" fmla="*/ 0 w 2098891"/>
              <a:gd name="connsiteY3" fmla="*/ 1200714 h 1607071"/>
              <a:gd name="connsiteX4" fmla="*/ 1051141 w 2098891"/>
              <a:gd name="connsiteY4" fmla="*/ 1607071 h 1607071"/>
              <a:gd name="connsiteX5" fmla="*/ 2024294 w 2098891"/>
              <a:gd name="connsiteY5" fmla="*/ 1558402 h 1607071"/>
              <a:gd name="connsiteX0" fmla="*/ 2095500 w 2098891"/>
              <a:gd name="connsiteY0" fmla="*/ 1593196 h 1607071"/>
              <a:gd name="connsiteX1" fmla="*/ 2098891 w 2098891"/>
              <a:gd name="connsiteY1" fmla="*/ 0 h 1607071"/>
              <a:gd name="connsiteX2" fmla="*/ 1083508 w 2098891"/>
              <a:gd name="connsiteY2" fmla="*/ 625215 h 1607071"/>
              <a:gd name="connsiteX3" fmla="*/ 0 w 2098891"/>
              <a:gd name="connsiteY3" fmla="*/ 1200714 h 1607071"/>
              <a:gd name="connsiteX4" fmla="*/ 1051141 w 2098891"/>
              <a:gd name="connsiteY4" fmla="*/ 1607071 h 1607071"/>
              <a:gd name="connsiteX5" fmla="*/ 2095500 w 2098891"/>
              <a:gd name="connsiteY5" fmla="*/ 1593196 h 1607071"/>
              <a:gd name="connsiteX0" fmla="*/ 2095500 w 2098891"/>
              <a:gd name="connsiteY0" fmla="*/ 1593196 h 1607071"/>
              <a:gd name="connsiteX1" fmla="*/ 2098891 w 2098891"/>
              <a:gd name="connsiteY1" fmla="*/ 0 h 1607071"/>
              <a:gd name="connsiteX2" fmla="*/ 1083508 w 2098891"/>
              <a:gd name="connsiteY2" fmla="*/ 625215 h 1607071"/>
              <a:gd name="connsiteX3" fmla="*/ 0 w 2098891"/>
              <a:gd name="connsiteY3" fmla="*/ 1200714 h 1607071"/>
              <a:gd name="connsiteX4" fmla="*/ 1051141 w 2098891"/>
              <a:gd name="connsiteY4" fmla="*/ 1607071 h 1607071"/>
              <a:gd name="connsiteX5" fmla="*/ 2095500 w 2098891"/>
              <a:gd name="connsiteY5" fmla="*/ 1593196 h 1607071"/>
              <a:gd name="connsiteX0" fmla="*/ 2095500 w 2095826"/>
              <a:gd name="connsiteY0" fmla="*/ 1593196 h 1607071"/>
              <a:gd name="connsiteX1" fmla="*/ 2095501 w 2095826"/>
              <a:gd name="connsiteY1" fmla="*/ 0 h 1607071"/>
              <a:gd name="connsiteX2" fmla="*/ 1083508 w 2095826"/>
              <a:gd name="connsiteY2" fmla="*/ 625215 h 1607071"/>
              <a:gd name="connsiteX3" fmla="*/ 0 w 2095826"/>
              <a:gd name="connsiteY3" fmla="*/ 1200714 h 1607071"/>
              <a:gd name="connsiteX4" fmla="*/ 1051141 w 2095826"/>
              <a:gd name="connsiteY4" fmla="*/ 1607071 h 1607071"/>
              <a:gd name="connsiteX5" fmla="*/ 2095500 w 2095826"/>
              <a:gd name="connsiteY5" fmla="*/ 1593196 h 1607071"/>
              <a:gd name="connsiteX0" fmla="*/ 1810675 w 1811001"/>
              <a:gd name="connsiteY0" fmla="*/ 1593196 h 1607071"/>
              <a:gd name="connsiteX1" fmla="*/ 1810676 w 1811001"/>
              <a:gd name="connsiteY1" fmla="*/ 0 h 1607071"/>
              <a:gd name="connsiteX2" fmla="*/ 798683 w 1811001"/>
              <a:gd name="connsiteY2" fmla="*/ 625215 h 1607071"/>
              <a:gd name="connsiteX3" fmla="*/ 0 w 1811001"/>
              <a:gd name="connsiteY3" fmla="*/ 1265953 h 1607071"/>
              <a:gd name="connsiteX4" fmla="*/ 766316 w 1811001"/>
              <a:gd name="connsiteY4" fmla="*/ 1607071 h 1607071"/>
              <a:gd name="connsiteX5" fmla="*/ 1810675 w 1811001"/>
              <a:gd name="connsiteY5" fmla="*/ 1593196 h 1607071"/>
              <a:gd name="connsiteX0" fmla="*/ 2031076 w 2031402"/>
              <a:gd name="connsiteY0" fmla="*/ 1593196 h 1607071"/>
              <a:gd name="connsiteX1" fmla="*/ 2031077 w 2031402"/>
              <a:gd name="connsiteY1" fmla="*/ 0 h 1607071"/>
              <a:gd name="connsiteX2" fmla="*/ 1019084 w 2031402"/>
              <a:gd name="connsiteY2" fmla="*/ 625215 h 1607071"/>
              <a:gd name="connsiteX3" fmla="*/ 0 w 2031402"/>
              <a:gd name="connsiteY3" fmla="*/ 1226809 h 1607071"/>
              <a:gd name="connsiteX4" fmla="*/ 986717 w 2031402"/>
              <a:gd name="connsiteY4" fmla="*/ 1607071 h 1607071"/>
              <a:gd name="connsiteX5" fmla="*/ 2031076 w 2031402"/>
              <a:gd name="connsiteY5" fmla="*/ 1593196 h 1607071"/>
              <a:gd name="connsiteX0" fmla="*/ 2166707 w 2167033"/>
              <a:gd name="connsiteY0" fmla="*/ 1593196 h 1607071"/>
              <a:gd name="connsiteX1" fmla="*/ 2166708 w 2167033"/>
              <a:gd name="connsiteY1" fmla="*/ 0 h 1607071"/>
              <a:gd name="connsiteX2" fmla="*/ 1154715 w 2167033"/>
              <a:gd name="connsiteY2" fmla="*/ 625215 h 1607071"/>
              <a:gd name="connsiteX3" fmla="*/ 0 w 2167033"/>
              <a:gd name="connsiteY3" fmla="*/ 641102 h 1607071"/>
              <a:gd name="connsiteX4" fmla="*/ 1122348 w 2167033"/>
              <a:gd name="connsiteY4" fmla="*/ 1607071 h 1607071"/>
              <a:gd name="connsiteX5" fmla="*/ 2166707 w 2167033"/>
              <a:gd name="connsiteY5" fmla="*/ 1593196 h 1607071"/>
              <a:gd name="connsiteX0" fmla="*/ 2166707 w 2167033"/>
              <a:gd name="connsiteY0" fmla="*/ 1593196 h 1607071"/>
              <a:gd name="connsiteX1" fmla="*/ 2166708 w 2167033"/>
              <a:gd name="connsiteY1" fmla="*/ 0 h 1607071"/>
              <a:gd name="connsiteX2" fmla="*/ 1129850 w 2167033"/>
              <a:gd name="connsiteY2" fmla="*/ 326562 h 1607071"/>
              <a:gd name="connsiteX3" fmla="*/ 0 w 2167033"/>
              <a:gd name="connsiteY3" fmla="*/ 641102 h 1607071"/>
              <a:gd name="connsiteX4" fmla="*/ 1122348 w 2167033"/>
              <a:gd name="connsiteY4" fmla="*/ 1607071 h 1607071"/>
              <a:gd name="connsiteX5" fmla="*/ 2166707 w 2167033"/>
              <a:gd name="connsiteY5" fmla="*/ 1593196 h 1607071"/>
              <a:gd name="connsiteX0" fmla="*/ 2166707 w 2167033"/>
              <a:gd name="connsiteY0" fmla="*/ 1593196 h 1607071"/>
              <a:gd name="connsiteX1" fmla="*/ 2166708 w 2167033"/>
              <a:gd name="connsiteY1" fmla="*/ 0 h 1607071"/>
              <a:gd name="connsiteX2" fmla="*/ 1129850 w 2167033"/>
              <a:gd name="connsiteY2" fmla="*/ 326562 h 1607071"/>
              <a:gd name="connsiteX3" fmla="*/ 0 w 2167033"/>
              <a:gd name="connsiteY3" fmla="*/ 644001 h 1607071"/>
              <a:gd name="connsiteX4" fmla="*/ 1122348 w 2167033"/>
              <a:gd name="connsiteY4" fmla="*/ 1607071 h 1607071"/>
              <a:gd name="connsiteX5" fmla="*/ 2166707 w 2167033"/>
              <a:gd name="connsiteY5" fmla="*/ 1593196 h 1607071"/>
              <a:gd name="connsiteX0" fmla="*/ 2181371 w 2181697"/>
              <a:gd name="connsiteY0" fmla="*/ 1593196 h 1607071"/>
              <a:gd name="connsiteX1" fmla="*/ 2181372 w 2181697"/>
              <a:gd name="connsiteY1" fmla="*/ 0 h 1607071"/>
              <a:gd name="connsiteX2" fmla="*/ 1144514 w 2181697"/>
              <a:gd name="connsiteY2" fmla="*/ 326562 h 1607071"/>
              <a:gd name="connsiteX3" fmla="*/ 0 w 2181697"/>
              <a:gd name="connsiteY3" fmla="*/ 939755 h 1607071"/>
              <a:gd name="connsiteX4" fmla="*/ 1137012 w 2181697"/>
              <a:gd name="connsiteY4" fmla="*/ 1607071 h 1607071"/>
              <a:gd name="connsiteX5" fmla="*/ 2181371 w 2181697"/>
              <a:gd name="connsiteY5" fmla="*/ 1593196 h 1607071"/>
              <a:gd name="connsiteX0" fmla="*/ 2181371 w 2183816"/>
              <a:gd name="connsiteY0" fmla="*/ 1796164 h 1810039"/>
              <a:gd name="connsiteX1" fmla="*/ 2183816 w 2183816"/>
              <a:gd name="connsiteY1" fmla="*/ 0 h 1810039"/>
              <a:gd name="connsiteX2" fmla="*/ 1144514 w 2183816"/>
              <a:gd name="connsiteY2" fmla="*/ 529530 h 1810039"/>
              <a:gd name="connsiteX3" fmla="*/ 0 w 2183816"/>
              <a:gd name="connsiteY3" fmla="*/ 1142723 h 1810039"/>
              <a:gd name="connsiteX4" fmla="*/ 1137012 w 2183816"/>
              <a:gd name="connsiteY4" fmla="*/ 1810039 h 1810039"/>
              <a:gd name="connsiteX5" fmla="*/ 2181371 w 2183816"/>
              <a:gd name="connsiteY5" fmla="*/ 1796164 h 1810039"/>
              <a:gd name="connsiteX0" fmla="*/ 2181371 w 2183816"/>
              <a:gd name="connsiteY0" fmla="*/ 1796164 h 1810039"/>
              <a:gd name="connsiteX1" fmla="*/ 2183816 w 2183816"/>
              <a:gd name="connsiteY1" fmla="*/ 0 h 1810039"/>
              <a:gd name="connsiteX2" fmla="*/ 1144514 w 2183816"/>
              <a:gd name="connsiteY2" fmla="*/ 546927 h 1810039"/>
              <a:gd name="connsiteX3" fmla="*/ 0 w 2183816"/>
              <a:gd name="connsiteY3" fmla="*/ 1142723 h 1810039"/>
              <a:gd name="connsiteX4" fmla="*/ 1137012 w 2183816"/>
              <a:gd name="connsiteY4" fmla="*/ 1810039 h 1810039"/>
              <a:gd name="connsiteX5" fmla="*/ 2181371 w 2183816"/>
              <a:gd name="connsiteY5" fmla="*/ 1796164 h 1810039"/>
              <a:gd name="connsiteX0" fmla="*/ 2181371 w 2183816"/>
              <a:gd name="connsiteY0" fmla="*/ 1796164 h 1810039"/>
              <a:gd name="connsiteX1" fmla="*/ 2183816 w 2183816"/>
              <a:gd name="connsiteY1" fmla="*/ 0 h 1810039"/>
              <a:gd name="connsiteX2" fmla="*/ 1144514 w 2183816"/>
              <a:gd name="connsiteY2" fmla="*/ 546927 h 1810039"/>
              <a:gd name="connsiteX3" fmla="*/ 0 w 2183816"/>
              <a:gd name="connsiteY3" fmla="*/ 1142723 h 1810039"/>
              <a:gd name="connsiteX4" fmla="*/ 48231 w 2183816"/>
              <a:gd name="connsiteY4" fmla="*/ 1239554 h 1810039"/>
              <a:gd name="connsiteX5" fmla="*/ 1137012 w 2183816"/>
              <a:gd name="connsiteY5" fmla="*/ 1810039 h 1810039"/>
              <a:gd name="connsiteX6" fmla="*/ 2181371 w 2183816"/>
              <a:gd name="connsiteY6" fmla="*/ 1796164 h 1810039"/>
              <a:gd name="connsiteX0" fmla="*/ 2169151 w 2171596"/>
              <a:gd name="connsiteY0" fmla="*/ 1796164 h 1810039"/>
              <a:gd name="connsiteX1" fmla="*/ 2171596 w 2171596"/>
              <a:gd name="connsiteY1" fmla="*/ 0 h 1810039"/>
              <a:gd name="connsiteX2" fmla="*/ 1132294 w 2171596"/>
              <a:gd name="connsiteY2" fmla="*/ 546927 h 1810039"/>
              <a:gd name="connsiteX3" fmla="*/ 0 w 2171596"/>
              <a:gd name="connsiteY3" fmla="*/ 965851 h 1810039"/>
              <a:gd name="connsiteX4" fmla="*/ 36011 w 2171596"/>
              <a:gd name="connsiteY4" fmla="*/ 1239554 h 1810039"/>
              <a:gd name="connsiteX5" fmla="*/ 1124792 w 2171596"/>
              <a:gd name="connsiteY5" fmla="*/ 1810039 h 1810039"/>
              <a:gd name="connsiteX6" fmla="*/ 2169151 w 2171596"/>
              <a:gd name="connsiteY6" fmla="*/ 1796164 h 1810039"/>
              <a:gd name="connsiteX0" fmla="*/ 2169151 w 2171596"/>
              <a:gd name="connsiteY0" fmla="*/ 1796164 h 1810039"/>
              <a:gd name="connsiteX1" fmla="*/ 2171596 w 2171596"/>
              <a:gd name="connsiteY1" fmla="*/ 0 h 1810039"/>
              <a:gd name="connsiteX2" fmla="*/ 1139626 w 2171596"/>
              <a:gd name="connsiteY2" fmla="*/ 474439 h 1810039"/>
              <a:gd name="connsiteX3" fmla="*/ 0 w 2171596"/>
              <a:gd name="connsiteY3" fmla="*/ 965851 h 1810039"/>
              <a:gd name="connsiteX4" fmla="*/ 36011 w 2171596"/>
              <a:gd name="connsiteY4" fmla="*/ 1239554 h 1810039"/>
              <a:gd name="connsiteX5" fmla="*/ 1124792 w 2171596"/>
              <a:gd name="connsiteY5" fmla="*/ 1810039 h 1810039"/>
              <a:gd name="connsiteX6" fmla="*/ 2169151 w 2171596"/>
              <a:gd name="connsiteY6" fmla="*/ 1796164 h 1810039"/>
              <a:gd name="connsiteX0" fmla="*/ 2161819 w 2164264"/>
              <a:gd name="connsiteY0" fmla="*/ 1796164 h 1810039"/>
              <a:gd name="connsiteX1" fmla="*/ 2164264 w 2164264"/>
              <a:gd name="connsiteY1" fmla="*/ 0 h 1810039"/>
              <a:gd name="connsiteX2" fmla="*/ 1132294 w 2164264"/>
              <a:gd name="connsiteY2" fmla="*/ 474439 h 1810039"/>
              <a:gd name="connsiteX3" fmla="*/ 0 w 2164264"/>
              <a:gd name="connsiteY3" fmla="*/ 1045268 h 1810039"/>
              <a:gd name="connsiteX4" fmla="*/ 28679 w 2164264"/>
              <a:gd name="connsiteY4" fmla="*/ 1239554 h 1810039"/>
              <a:gd name="connsiteX5" fmla="*/ 1117460 w 2164264"/>
              <a:gd name="connsiteY5" fmla="*/ 1810039 h 1810039"/>
              <a:gd name="connsiteX6" fmla="*/ 2161819 w 2164264"/>
              <a:gd name="connsiteY6" fmla="*/ 1796164 h 1810039"/>
              <a:gd name="connsiteX0" fmla="*/ 2161819 w 2164264"/>
              <a:gd name="connsiteY0" fmla="*/ 1796164 h 1810039"/>
              <a:gd name="connsiteX1" fmla="*/ 2164264 w 2164264"/>
              <a:gd name="connsiteY1" fmla="*/ 0 h 1810039"/>
              <a:gd name="connsiteX2" fmla="*/ 1154290 w 2164264"/>
              <a:gd name="connsiteY2" fmla="*/ 573710 h 1810039"/>
              <a:gd name="connsiteX3" fmla="*/ 0 w 2164264"/>
              <a:gd name="connsiteY3" fmla="*/ 1045268 h 1810039"/>
              <a:gd name="connsiteX4" fmla="*/ 28679 w 2164264"/>
              <a:gd name="connsiteY4" fmla="*/ 1239554 h 1810039"/>
              <a:gd name="connsiteX5" fmla="*/ 1117460 w 2164264"/>
              <a:gd name="connsiteY5" fmla="*/ 1810039 h 1810039"/>
              <a:gd name="connsiteX6" fmla="*/ 2161819 w 2164264"/>
              <a:gd name="connsiteY6" fmla="*/ 1796164 h 1810039"/>
              <a:gd name="connsiteX0" fmla="*/ 2161819 w 2164264"/>
              <a:gd name="connsiteY0" fmla="*/ 1637331 h 1651206"/>
              <a:gd name="connsiteX1" fmla="*/ 2164264 w 2164264"/>
              <a:gd name="connsiteY1" fmla="*/ 0 h 1651206"/>
              <a:gd name="connsiteX2" fmla="*/ 1154290 w 2164264"/>
              <a:gd name="connsiteY2" fmla="*/ 414877 h 1651206"/>
              <a:gd name="connsiteX3" fmla="*/ 0 w 2164264"/>
              <a:gd name="connsiteY3" fmla="*/ 886435 h 1651206"/>
              <a:gd name="connsiteX4" fmla="*/ 28679 w 2164264"/>
              <a:gd name="connsiteY4" fmla="*/ 1080721 h 1651206"/>
              <a:gd name="connsiteX5" fmla="*/ 1117460 w 2164264"/>
              <a:gd name="connsiteY5" fmla="*/ 1651206 h 1651206"/>
              <a:gd name="connsiteX6" fmla="*/ 2161819 w 2164264"/>
              <a:gd name="connsiteY6" fmla="*/ 1637331 h 1651206"/>
              <a:gd name="connsiteX0" fmla="*/ 2155953 w 2158398"/>
              <a:gd name="connsiteY0" fmla="*/ 1637331 h 1651206"/>
              <a:gd name="connsiteX1" fmla="*/ 2158398 w 2158398"/>
              <a:gd name="connsiteY1" fmla="*/ 0 h 1651206"/>
              <a:gd name="connsiteX2" fmla="*/ 1148424 w 2158398"/>
              <a:gd name="connsiteY2" fmla="*/ 414877 h 1651206"/>
              <a:gd name="connsiteX3" fmla="*/ 0 w 2158398"/>
              <a:gd name="connsiteY3" fmla="*/ 703777 h 1651206"/>
              <a:gd name="connsiteX4" fmla="*/ 22813 w 2158398"/>
              <a:gd name="connsiteY4" fmla="*/ 1080721 h 1651206"/>
              <a:gd name="connsiteX5" fmla="*/ 1111594 w 2158398"/>
              <a:gd name="connsiteY5" fmla="*/ 1651206 h 1651206"/>
              <a:gd name="connsiteX6" fmla="*/ 2155953 w 2158398"/>
              <a:gd name="connsiteY6" fmla="*/ 1637331 h 1651206"/>
              <a:gd name="connsiteX0" fmla="*/ 2234405 w 2236850"/>
              <a:gd name="connsiteY0" fmla="*/ 1637331 h 1651206"/>
              <a:gd name="connsiteX1" fmla="*/ 2236850 w 2236850"/>
              <a:gd name="connsiteY1" fmla="*/ 0 h 1651206"/>
              <a:gd name="connsiteX2" fmla="*/ 1226876 w 2236850"/>
              <a:gd name="connsiteY2" fmla="*/ 351344 h 1651206"/>
              <a:gd name="connsiteX3" fmla="*/ 78452 w 2236850"/>
              <a:gd name="connsiteY3" fmla="*/ 703777 h 1651206"/>
              <a:gd name="connsiteX4" fmla="*/ 101265 w 2236850"/>
              <a:gd name="connsiteY4" fmla="*/ 1080721 h 1651206"/>
              <a:gd name="connsiteX5" fmla="*/ 1190046 w 2236850"/>
              <a:gd name="connsiteY5" fmla="*/ 1651206 h 1651206"/>
              <a:gd name="connsiteX6" fmla="*/ 2234405 w 2236850"/>
              <a:gd name="connsiteY6" fmla="*/ 1637331 h 1651206"/>
              <a:gd name="connsiteX0" fmla="*/ 2156061 w 2158506"/>
              <a:gd name="connsiteY0" fmla="*/ 1637331 h 1651206"/>
              <a:gd name="connsiteX1" fmla="*/ 2158506 w 2158506"/>
              <a:gd name="connsiteY1" fmla="*/ 0 h 1651206"/>
              <a:gd name="connsiteX2" fmla="*/ 1148532 w 2158506"/>
              <a:gd name="connsiteY2" fmla="*/ 351344 h 1651206"/>
              <a:gd name="connsiteX3" fmla="*/ 108 w 2158506"/>
              <a:gd name="connsiteY3" fmla="*/ 703777 h 1651206"/>
              <a:gd name="connsiteX4" fmla="*/ 22921 w 2158506"/>
              <a:gd name="connsiteY4" fmla="*/ 1080721 h 1651206"/>
              <a:gd name="connsiteX5" fmla="*/ 1111702 w 2158506"/>
              <a:gd name="connsiteY5" fmla="*/ 1651206 h 1651206"/>
              <a:gd name="connsiteX6" fmla="*/ 2156061 w 2158506"/>
              <a:gd name="connsiteY6" fmla="*/ 1637331 h 1651206"/>
              <a:gd name="connsiteX0" fmla="*/ 2155953 w 2158398"/>
              <a:gd name="connsiteY0" fmla="*/ 1637331 h 1651206"/>
              <a:gd name="connsiteX1" fmla="*/ 2158398 w 2158398"/>
              <a:gd name="connsiteY1" fmla="*/ 0 h 1651206"/>
              <a:gd name="connsiteX2" fmla="*/ 1148424 w 2158398"/>
              <a:gd name="connsiteY2" fmla="*/ 351344 h 1651206"/>
              <a:gd name="connsiteX3" fmla="*/ 0 w 2158398"/>
              <a:gd name="connsiteY3" fmla="*/ 703777 h 1651206"/>
              <a:gd name="connsiteX4" fmla="*/ 22813 w 2158398"/>
              <a:gd name="connsiteY4" fmla="*/ 1080721 h 1651206"/>
              <a:gd name="connsiteX5" fmla="*/ 1111594 w 2158398"/>
              <a:gd name="connsiteY5" fmla="*/ 1651206 h 1651206"/>
              <a:gd name="connsiteX6" fmla="*/ 2155953 w 2158398"/>
              <a:gd name="connsiteY6" fmla="*/ 1637331 h 1651206"/>
              <a:gd name="connsiteX0" fmla="*/ 2155953 w 2156102"/>
              <a:gd name="connsiteY0" fmla="*/ 1613506 h 1627381"/>
              <a:gd name="connsiteX1" fmla="*/ 2152532 w 2156102"/>
              <a:gd name="connsiteY1" fmla="*/ 0 h 1627381"/>
              <a:gd name="connsiteX2" fmla="*/ 1148424 w 2156102"/>
              <a:gd name="connsiteY2" fmla="*/ 327519 h 1627381"/>
              <a:gd name="connsiteX3" fmla="*/ 0 w 2156102"/>
              <a:gd name="connsiteY3" fmla="*/ 679952 h 1627381"/>
              <a:gd name="connsiteX4" fmla="*/ 22813 w 2156102"/>
              <a:gd name="connsiteY4" fmla="*/ 1056896 h 1627381"/>
              <a:gd name="connsiteX5" fmla="*/ 1111594 w 2156102"/>
              <a:gd name="connsiteY5" fmla="*/ 1627381 h 1627381"/>
              <a:gd name="connsiteX6" fmla="*/ 2155953 w 2156102"/>
              <a:gd name="connsiteY6" fmla="*/ 1613506 h 1627381"/>
              <a:gd name="connsiteX0" fmla="*/ 2155953 w 2156102"/>
              <a:gd name="connsiteY0" fmla="*/ 1581739 h 1595614"/>
              <a:gd name="connsiteX1" fmla="*/ 2152532 w 2156102"/>
              <a:gd name="connsiteY1" fmla="*/ 0 h 1595614"/>
              <a:gd name="connsiteX2" fmla="*/ 1148424 w 2156102"/>
              <a:gd name="connsiteY2" fmla="*/ 295752 h 1595614"/>
              <a:gd name="connsiteX3" fmla="*/ 0 w 2156102"/>
              <a:gd name="connsiteY3" fmla="*/ 648185 h 1595614"/>
              <a:gd name="connsiteX4" fmla="*/ 22813 w 2156102"/>
              <a:gd name="connsiteY4" fmla="*/ 1025129 h 1595614"/>
              <a:gd name="connsiteX5" fmla="*/ 1111594 w 2156102"/>
              <a:gd name="connsiteY5" fmla="*/ 1595614 h 1595614"/>
              <a:gd name="connsiteX6" fmla="*/ 2155953 w 2156102"/>
              <a:gd name="connsiteY6" fmla="*/ 1581739 h 159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6102" h="1595614">
                <a:moveTo>
                  <a:pt x="2155953" y="1581739"/>
                </a:moveTo>
                <a:cubicBezTo>
                  <a:pt x="2157083" y="1056472"/>
                  <a:pt x="2151402" y="525267"/>
                  <a:pt x="2152532" y="0"/>
                </a:cubicBezTo>
                <a:lnTo>
                  <a:pt x="1148424" y="295752"/>
                </a:lnTo>
                <a:cubicBezTo>
                  <a:pt x="768549" y="459556"/>
                  <a:pt x="241599" y="567843"/>
                  <a:pt x="0" y="648185"/>
                </a:cubicBezTo>
                <a:cubicBezTo>
                  <a:pt x="11832" y="896815"/>
                  <a:pt x="19771" y="1023781"/>
                  <a:pt x="22813" y="1025129"/>
                </a:cubicBezTo>
                <a:lnTo>
                  <a:pt x="1111594" y="1595614"/>
                </a:lnTo>
                <a:lnTo>
                  <a:pt x="2155953" y="1581739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2" name="Freeform 41"/>
          <p:cNvSpPr/>
          <p:nvPr/>
        </p:nvSpPr>
        <p:spPr bwMode="gray">
          <a:xfrm>
            <a:off x="806451" y="4244340"/>
            <a:ext cx="2820882" cy="1039655"/>
          </a:xfrm>
          <a:custGeom>
            <a:avLst/>
            <a:gdLst>
              <a:gd name="connsiteX0" fmla="*/ 3175 w 2282825"/>
              <a:gd name="connsiteY0" fmla="*/ 60325 h 917575"/>
              <a:gd name="connsiteX1" fmla="*/ 463550 w 2282825"/>
              <a:gd name="connsiteY1" fmla="*/ 0 h 917575"/>
              <a:gd name="connsiteX2" fmla="*/ 660400 w 2282825"/>
              <a:gd name="connsiteY2" fmla="*/ 25400 h 917575"/>
              <a:gd name="connsiteX3" fmla="*/ 1162050 w 2282825"/>
              <a:gd name="connsiteY3" fmla="*/ 111125 h 917575"/>
              <a:gd name="connsiteX4" fmla="*/ 2282825 w 2282825"/>
              <a:gd name="connsiteY4" fmla="*/ 180975 h 917575"/>
              <a:gd name="connsiteX5" fmla="*/ 2276475 w 2282825"/>
              <a:gd name="connsiteY5" fmla="*/ 914400 h 917575"/>
              <a:gd name="connsiteX6" fmla="*/ 0 w 2282825"/>
              <a:gd name="connsiteY6" fmla="*/ 917575 h 917575"/>
              <a:gd name="connsiteX7" fmla="*/ 3175 w 2282825"/>
              <a:gd name="connsiteY7" fmla="*/ 60325 h 917575"/>
              <a:gd name="connsiteX0" fmla="*/ 3175 w 2284611"/>
              <a:gd name="connsiteY0" fmla="*/ 60325 h 918714"/>
              <a:gd name="connsiteX1" fmla="*/ 463550 w 2284611"/>
              <a:gd name="connsiteY1" fmla="*/ 0 h 918714"/>
              <a:gd name="connsiteX2" fmla="*/ 660400 w 2284611"/>
              <a:gd name="connsiteY2" fmla="*/ 25400 h 918714"/>
              <a:gd name="connsiteX3" fmla="*/ 1162050 w 2284611"/>
              <a:gd name="connsiteY3" fmla="*/ 111125 h 918714"/>
              <a:gd name="connsiteX4" fmla="*/ 2282825 w 2284611"/>
              <a:gd name="connsiteY4" fmla="*/ 180975 h 918714"/>
              <a:gd name="connsiteX5" fmla="*/ 2284119 w 2284611"/>
              <a:gd name="connsiteY5" fmla="*/ 918714 h 918714"/>
              <a:gd name="connsiteX6" fmla="*/ 0 w 2284611"/>
              <a:gd name="connsiteY6" fmla="*/ 917575 h 918714"/>
              <a:gd name="connsiteX7" fmla="*/ 3175 w 2284611"/>
              <a:gd name="connsiteY7" fmla="*/ 60325 h 918714"/>
              <a:gd name="connsiteX0" fmla="*/ 3175 w 2284611"/>
              <a:gd name="connsiteY0" fmla="*/ 86213 h 944602"/>
              <a:gd name="connsiteX1" fmla="*/ 341250 w 2284611"/>
              <a:gd name="connsiteY1" fmla="*/ 0 h 944602"/>
              <a:gd name="connsiteX2" fmla="*/ 660400 w 2284611"/>
              <a:gd name="connsiteY2" fmla="*/ 51288 h 944602"/>
              <a:gd name="connsiteX3" fmla="*/ 1162050 w 2284611"/>
              <a:gd name="connsiteY3" fmla="*/ 137013 h 944602"/>
              <a:gd name="connsiteX4" fmla="*/ 2282825 w 2284611"/>
              <a:gd name="connsiteY4" fmla="*/ 206863 h 944602"/>
              <a:gd name="connsiteX5" fmla="*/ 2284119 w 2284611"/>
              <a:gd name="connsiteY5" fmla="*/ 944602 h 944602"/>
              <a:gd name="connsiteX6" fmla="*/ 0 w 2284611"/>
              <a:gd name="connsiteY6" fmla="*/ 943463 h 944602"/>
              <a:gd name="connsiteX7" fmla="*/ 3175 w 2284611"/>
              <a:gd name="connsiteY7" fmla="*/ 86213 h 944602"/>
              <a:gd name="connsiteX0" fmla="*/ 6996 w 2284611"/>
              <a:gd name="connsiteY0" fmla="*/ 150932 h 944602"/>
              <a:gd name="connsiteX1" fmla="*/ 341250 w 2284611"/>
              <a:gd name="connsiteY1" fmla="*/ 0 h 944602"/>
              <a:gd name="connsiteX2" fmla="*/ 660400 w 2284611"/>
              <a:gd name="connsiteY2" fmla="*/ 51288 h 944602"/>
              <a:gd name="connsiteX3" fmla="*/ 1162050 w 2284611"/>
              <a:gd name="connsiteY3" fmla="*/ 137013 h 944602"/>
              <a:gd name="connsiteX4" fmla="*/ 2282825 w 2284611"/>
              <a:gd name="connsiteY4" fmla="*/ 206863 h 944602"/>
              <a:gd name="connsiteX5" fmla="*/ 2284119 w 2284611"/>
              <a:gd name="connsiteY5" fmla="*/ 944602 h 944602"/>
              <a:gd name="connsiteX6" fmla="*/ 0 w 2284611"/>
              <a:gd name="connsiteY6" fmla="*/ 943463 h 944602"/>
              <a:gd name="connsiteX7" fmla="*/ 6996 w 2284611"/>
              <a:gd name="connsiteY7" fmla="*/ 150932 h 944602"/>
              <a:gd name="connsiteX0" fmla="*/ 6996 w 2284611"/>
              <a:gd name="connsiteY0" fmla="*/ 125045 h 944602"/>
              <a:gd name="connsiteX1" fmla="*/ 341250 w 2284611"/>
              <a:gd name="connsiteY1" fmla="*/ 0 h 944602"/>
              <a:gd name="connsiteX2" fmla="*/ 660400 w 2284611"/>
              <a:gd name="connsiteY2" fmla="*/ 51288 h 944602"/>
              <a:gd name="connsiteX3" fmla="*/ 1162050 w 2284611"/>
              <a:gd name="connsiteY3" fmla="*/ 137013 h 944602"/>
              <a:gd name="connsiteX4" fmla="*/ 2282825 w 2284611"/>
              <a:gd name="connsiteY4" fmla="*/ 206863 h 944602"/>
              <a:gd name="connsiteX5" fmla="*/ 2284119 w 2284611"/>
              <a:gd name="connsiteY5" fmla="*/ 944602 h 944602"/>
              <a:gd name="connsiteX6" fmla="*/ 0 w 2284611"/>
              <a:gd name="connsiteY6" fmla="*/ 943463 h 944602"/>
              <a:gd name="connsiteX7" fmla="*/ 6996 w 2284611"/>
              <a:gd name="connsiteY7" fmla="*/ 125045 h 944602"/>
              <a:gd name="connsiteX0" fmla="*/ 6996 w 2284611"/>
              <a:gd name="connsiteY0" fmla="*/ 237712 h 1057269"/>
              <a:gd name="connsiteX1" fmla="*/ 341250 w 2284611"/>
              <a:gd name="connsiteY1" fmla="*/ 112667 h 1057269"/>
              <a:gd name="connsiteX2" fmla="*/ 782700 w 2284611"/>
              <a:gd name="connsiteY2" fmla="*/ 0 h 1057269"/>
              <a:gd name="connsiteX3" fmla="*/ 1162050 w 2284611"/>
              <a:gd name="connsiteY3" fmla="*/ 249680 h 1057269"/>
              <a:gd name="connsiteX4" fmla="*/ 2282825 w 2284611"/>
              <a:gd name="connsiteY4" fmla="*/ 319530 h 1057269"/>
              <a:gd name="connsiteX5" fmla="*/ 2284119 w 2284611"/>
              <a:gd name="connsiteY5" fmla="*/ 1057269 h 1057269"/>
              <a:gd name="connsiteX6" fmla="*/ 0 w 2284611"/>
              <a:gd name="connsiteY6" fmla="*/ 1056130 h 1057269"/>
              <a:gd name="connsiteX7" fmla="*/ 6996 w 2284611"/>
              <a:gd name="connsiteY7" fmla="*/ 237712 h 1057269"/>
              <a:gd name="connsiteX0" fmla="*/ 6996 w 2284611"/>
              <a:gd name="connsiteY0" fmla="*/ 315943 h 1135500"/>
              <a:gd name="connsiteX1" fmla="*/ 341250 w 2284611"/>
              <a:gd name="connsiteY1" fmla="*/ 190898 h 1135500"/>
              <a:gd name="connsiteX2" fmla="*/ 782700 w 2284611"/>
              <a:gd name="connsiteY2" fmla="*/ 78231 h 1135500"/>
              <a:gd name="connsiteX3" fmla="*/ 1249953 w 2284611"/>
              <a:gd name="connsiteY3" fmla="*/ 0 h 1135500"/>
              <a:gd name="connsiteX4" fmla="*/ 2282825 w 2284611"/>
              <a:gd name="connsiteY4" fmla="*/ 397761 h 1135500"/>
              <a:gd name="connsiteX5" fmla="*/ 2284119 w 2284611"/>
              <a:gd name="connsiteY5" fmla="*/ 1135500 h 1135500"/>
              <a:gd name="connsiteX6" fmla="*/ 0 w 2284611"/>
              <a:gd name="connsiteY6" fmla="*/ 1134361 h 1135500"/>
              <a:gd name="connsiteX7" fmla="*/ 6996 w 2284611"/>
              <a:gd name="connsiteY7" fmla="*/ 315943 h 1135500"/>
              <a:gd name="connsiteX0" fmla="*/ 6996 w 2286646"/>
              <a:gd name="connsiteY0" fmla="*/ 315943 h 1135500"/>
              <a:gd name="connsiteX1" fmla="*/ 341250 w 2286646"/>
              <a:gd name="connsiteY1" fmla="*/ 190898 h 1135500"/>
              <a:gd name="connsiteX2" fmla="*/ 782700 w 2286646"/>
              <a:gd name="connsiteY2" fmla="*/ 78231 h 1135500"/>
              <a:gd name="connsiteX3" fmla="*/ 1249953 w 2286646"/>
              <a:gd name="connsiteY3" fmla="*/ 0 h 1135500"/>
              <a:gd name="connsiteX4" fmla="*/ 2286646 w 2286646"/>
              <a:gd name="connsiteY4" fmla="*/ 125940 h 1135500"/>
              <a:gd name="connsiteX5" fmla="*/ 2284119 w 2286646"/>
              <a:gd name="connsiteY5" fmla="*/ 1135500 h 1135500"/>
              <a:gd name="connsiteX6" fmla="*/ 0 w 2286646"/>
              <a:gd name="connsiteY6" fmla="*/ 1134361 h 1135500"/>
              <a:gd name="connsiteX7" fmla="*/ 6996 w 2286646"/>
              <a:gd name="connsiteY7" fmla="*/ 315943 h 1135500"/>
              <a:gd name="connsiteX0" fmla="*/ 6996 w 2286646"/>
              <a:gd name="connsiteY0" fmla="*/ 315943 h 1135500"/>
              <a:gd name="connsiteX1" fmla="*/ 341250 w 2286646"/>
              <a:gd name="connsiteY1" fmla="*/ 190898 h 1135500"/>
              <a:gd name="connsiteX2" fmla="*/ 782700 w 2286646"/>
              <a:gd name="connsiteY2" fmla="*/ 78231 h 1135500"/>
              <a:gd name="connsiteX3" fmla="*/ 1249953 w 2286646"/>
              <a:gd name="connsiteY3" fmla="*/ 0 h 1135500"/>
              <a:gd name="connsiteX4" fmla="*/ 2286646 w 2286646"/>
              <a:gd name="connsiteY4" fmla="*/ 121625 h 1135500"/>
              <a:gd name="connsiteX5" fmla="*/ 2284119 w 2286646"/>
              <a:gd name="connsiteY5" fmla="*/ 1135500 h 1135500"/>
              <a:gd name="connsiteX6" fmla="*/ 0 w 2286646"/>
              <a:gd name="connsiteY6" fmla="*/ 1134361 h 1135500"/>
              <a:gd name="connsiteX7" fmla="*/ 6996 w 2286646"/>
              <a:gd name="connsiteY7" fmla="*/ 315943 h 1135500"/>
              <a:gd name="connsiteX0" fmla="*/ 6996 w 2284611"/>
              <a:gd name="connsiteY0" fmla="*/ 315943 h 1135500"/>
              <a:gd name="connsiteX1" fmla="*/ 341250 w 2284611"/>
              <a:gd name="connsiteY1" fmla="*/ 190898 h 1135500"/>
              <a:gd name="connsiteX2" fmla="*/ 782700 w 2284611"/>
              <a:gd name="connsiteY2" fmla="*/ 78231 h 1135500"/>
              <a:gd name="connsiteX3" fmla="*/ 1249953 w 2284611"/>
              <a:gd name="connsiteY3" fmla="*/ 0 h 1135500"/>
              <a:gd name="connsiteX4" fmla="*/ 2282825 w 2284611"/>
              <a:gd name="connsiteY4" fmla="*/ 121625 h 1135500"/>
              <a:gd name="connsiteX5" fmla="*/ 2284119 w 2284611"/>
              <a:gd name="connsiteY5" fmla="*/ 1135500 h 1135500"/>
              <a:gd name="connsiteX6" fmla="*/ 0 w 2284611"/>
              <a:gd name="connsiteY6" fmla="*/ 1134361 h 1135500"/>
              <a:gd name="connsiteX7" fmla="*/ 6996 w 2284611"/>
              <a:gd name="connsiteY7" fmla="*/ 315943 h 1135500"/>
              <a:gd name="connsiteX0" fmla="*/ 6996 w 2284611"/>
              <a:gd name="connsiteY0" fmla="*/ 315943 h 1135500"/>
              <a:gd name="connsiteX1" fmla="*/ 341250 w 2284611"/>
              <a:gd name="connsiteY1" fmla="*/ 190898 h 1135500"/>
              <a:gd name="connsiteX2" fmla="*/ 782700 w 2284611"/>
              <a:gd name="connsiteY2" fmla="*/ 78231 h 1135500"/>
              <a:gd name="connsiteX3" fmla="*/ 1249953 w 2284611"/>
              <a:gd name="connsiteY3" fmla="*/ 0 h 1135500"/>
              <a:gd name="connsiteX4" fmla="*/ 1758063 w 2284611"/>
              <a:gd name="connsiteY4" fmla="*/ 61459 h 1135500"/>
              <a:gd name="connsiteX5" fmla="*/ 2282825 w 2284611"/>
              <a:gd name="connsiteY5" fmla="*/ 121625 h 1135500"/>
              <a:gd name="connsiteX6" fmla="*/ 2284119 w 2284611"/>
              <a:gd name="connsiteY6" fmla="*/ 1135500 h 1135500"/>
              <a:gd name="connsiteX7" fmla="*/ 0 w 2284611"/>
              <a:gd name="connsiteY7" fmla="*/ 1134361 h 1135500"/>
              <a:gd name="connsiteX8" fmla="*/ 6996 w 2284611"/>
              <a:gd name="connsiteY8" fmla="*/ 315943 h 1135500"/>
              <a:gd name="connsiteX0" fmla="*/ 6996 w 2284611"/>
              <a:gd name="connsiteY0" fmla="*/ 315943 h 1135500"/>
              <a:gd name="connsiteX1" fmla="*/ 341250 w 2284611"/>
              <a:gd name="connsiteY1" fmla="*/ 190898 h 1135500"/>
              <a:gd name="connsiteX2" fmla="*/ 782700 w 2284611"/>
              <a:gd name="connsiteY2" fmla="*/ 78231 h 1135500"/>
              <a:gd name="connsiteX3" fmla="*/ 1249953 w 2284611"/>
              <a:gd name="connsiteY3" fmla="*/ 0 h 1135500"/>
              <a:gd name="connsiteX4" fmla="*/ 1742775 w 2284611"/>
              <a:gd name="connsiteY4" fmla="*/ 22627 h 1135500"/>
              <a:gd name="connsiteX5" fmla="*/ 2282825 w 2284611"/>
              <a:gd name="connsiteY5" fmla="*/ 121625 h 1135500"/>
              <a:gd name="connsiteX6" fmla="*/ 2284119 w 2284611"/>
              <a:gd name="connsiteY6" fmla="*/ 1135500 h 1135500"/>
              <a:gd name="connsiteX7" fmla="*/ 0 w 2284611"/>
              <a:gd name="connsiteY7" fmla="*/ 1134361 h 1135500"/>
              <a:gd name="connsiteX8" fmla="*/ 6996 w 2284611"/>
              <a:gd name="connsiteY8" fmla="*/ 315943 h 1135500"/>
              <a:gd name="connsiteX0" fmla="*/ 3433 w 2284611"/>
              <a:gd name="connsiteY0" fmla="*/ 0 h 1276906"/>
              <a:gd name="connsiteX1" fmla="*/ 341250 w 2284611"/>
              <a:gd name="connsiteY1" fmla="*/ 332304 h 1276906"/>
              <a:gd name="connsiteX2" fmla="*/ 782700 w 2284611"/>
              <a:gd name="connsiteY2" fmla="*/ 219637 h 1276906"/>
              <a:gd name="connsiteX3" fmla="*/ 1249953 w 2284611"/>
              <a:gd name="connsiteY3" fmla="*/ 141406 h 1276906"/>
              <a:gd name="connsiteX4" fmla="*/ 1742775 w 2284611"/>
              <a:gd name="connsiteY4" fmla="*/ 164033 h 1276906"/>
              <a:gd name="connsiteX5" fmla="*/ 2282825 w 2284611"/>
              <a:gd name="connsiteY5" fmla="*/ 263031 h 1276906"/>
              <a:gd name="connsiteX6" fmla="*/ 2284119 w 2284611"/>
              <a:gd name="connsiteY6" fmla="*/ 1276906 h 1276906"/>
              <a:gd name="connsiteX7" fmla="*/ 0 w 2284611"/>
              <a:gd name="connsiteY7" fmla="*/ 1275767 h 1276906"/>
              <a:gd name="connsiteX8" fmla="*/ 3433 w 2284611"/>
              <a:gd name="connsiteY8" fmla="*/ 0 h 1276906"/>
              <a:gd name="connsiteX0" fmla="*/ 3433 w 2284611"/>
              <a:gd name="connsiteY0" fmla="*/ 0 h 1276906"/>
              <a:gd name="connsiteX1" fmla="*/ 341250 w 2284611"/>
              <a:gd name="connsiteY1" fmla="*/ 332304 h 1276906"/>
              <a:gd name="connsiteX2" fmla="*/ 775575 w 2284611"/>
              <a:gd name="connsiteY2" fmla="*/ 480672 h 1276906"/>
              <a:gd name="connsiteX3" fmla="*/ 1249953 w 2284611"/>
              <a:gd name="connsiteY3" fmla="*/ 141406 h 1276906"/>
              <a:gd name="connsiteX4" fmla="*/ 1742775 w 2284611"/>
              <a:gd name="connsiteY4" fmla="*/ 164033 h 1276906"/>
              <a:gd name="connsiteX5" fmla="*/ 2282825 w 2284611"/>
              <a:gd name="connsiteY5" fmla="*/ 263031 h 1276906"/>
              <a:gd name="connsiteX6" fmla="*/ 2284119 w 2284611"/>
              <a:gd name="connsiteY6" fmla="*/ 1276906 h 1276906"/>
              <a:gd name="connsiteX7" fmla="*/ 0 w 2284611"/>
              <a:gd name="connsiteY7" fmla="*/ 1275767 h 1276906"/>
              <a:gd name="connsiteX8" fmla="*/ 3433 w 2284611"/>
              <a:gd name="connsiteY8" fmla="*/ 0 h 1276906"/>
              <a:gd name="connsiteX0" fmla="*/ 3433 w 2284611"/>
              <a:gd name="connsiteY0" fmla="*/ 0 h 1276906"/>
              <a:gd name="connsiteX1" fmla="*/ 341250 w 2284611"/>
              <a:gd name="connsiteY1" fmla="*/ 332304 h 1276906"/>
              <a:gd name="connsiteX2" fmla="*/ 775575 w 2284611"/>
              <a:gd name="connsiteY2" fmla="*/ 480672 h 1276906"/>
              <a:gd name="connsiteX3" fmla="*/ 1252205 w 2284611"/>
              <a:gd name="connsiteY3" fmla="*/ 722777 h 1276906"/>
              <a:gd name="connsiteX4" fmla="*/ 1249953 w 2284611"/>
              <a:gd name="connsiteY4" fmla="*/ 141406 h 1276906"/>
              <a:gd name="connsiteX5" fmla="*/ 1742775 w 2284611"/>
              <a:gd name="connsiteY5" fmla="*/ 164033 h 1276906"/>
              <a:gd name="connsiteX6" fmla="*/ 2282825 w 2284611"/>
              <a:gd name="connsiteY6" fmla="*/ 263031 h 1276906"/>
              <a:gd name="connsiteX7" fmla="*/ 2284119 w 2284611"/>
              <a:gd name="connsiteY7" fmla="*/ 1276906 h 1276906"/>
              <a:gd name="connsiteX8" fmla="*/ 0 w 2284611"/>
              <a:gd name="connsiteY8" fmla="*/ 1275767 h 1276906"/>
              <a:gd name="connsiteX9" fmla="*/ 3433 w 2284611"/>
              <a:gd name="connsiteY9" fmla="*/ 0 h 1276906"/>
              <a:gd name="connsiteX0" fmla="*/ 3433 w 2284611"/>
              <a:gd name="connsiteY0" fmla="*/ 0 h 1276906"/>
              <a:gd name="connsiteX1" fmla="*/ 341250 w 2284611"/>
              <a:gd name="connsiteY1" fmla="*/ 332304 h 1276906"/>
              <a:gd name="connsiteX2" fmla="*/ 775575 w 2284611"/>
              <a:gd name="connsiteY2" fmla="*/ 480672 h 1276906"/>
              <a:gd name="connsiteX3" fmla="*/ 1252205 w 2284611"/>
              <a:gd name="connsiteY3" fmla="*/ 722777 h 1276906"/>
              <a:gd name="connsiteX4" fmla="*/ 1249953 w 2284611"/>
              <a:gd name="connsiteY4" fmla="*/ 141406 h 1276906"/>
              <a:gd name="connsiteX5" fmla="*/ 1758806 w 2284611"/>
              <a:gd name="connsiteY5" fmla="*/ 718463 h 1276906"/>
              <a:gd name="connsiteX6" fmla="*/ 2282825 w 2284611"/>
              <a:gd name="connsiteY6" fmla="*/ 263031 h 1276906"/>
              <a:gd name="connsiteX7" fmla="*/ 2284119 w 2284611"/>
              <a:gd name="connsiteY7" fmla="*/ 1276906 h 1276906"/>
              <a:gd name="connsiteX8" fmla="*/ 0 w 2284611"/>
              <a:gd name="connsiteY8" fmla="*/ 1275767 h 1276906"/>
              <a:gd name="connsiteX9" fmla="*/ 3433 w 2284611"/>
              <a:gd name="connsiteY9" fmla="*/ 0 h 1276906"/>
              <a:gd name="connsiteX0" fmla="*/ 3433 w 2284611"/>
              <a:gd name="connsiteY0" fmla="*/ 0 h 1276906"/>
              <a:gd name="connsiteX1" fmla="*/ 341250 w 2284611"/>
              <a:gd name="connsiteY1" fmla="*/ 332304 h 1276906"/>
              <a:gd name="connsiteX2" fmla="*/ 775575 w 2284611"/>
              <a:gd name="connsiteY2" fmla="*/ 480672 h 1276906"/>
              <a:gd name="connsiteX3" fmla="*/ 1249953 w 2284611"/>
              <a:gd name="connsiteY3" fmla="*/ 141406 h 1276906"/>
              <a:gd name="connsiteX4" fmla="*/ 1758806 w 2284611"/>
              <a:gd name="connsiteY4" fmla="*/ 718463 h 1276906"/>
              <a:gd name="connsiteX5" fmla="*/ 2282825 w 2284611"/>
              <a:gd name="connsiteY5" fmla="*/ 263031 h 1276906"/>
              <a:gd name="connsiteX6" fmla="*/ 2284119 w 2284611"/>
              <a:gd name="connsiteY6" fmla="*/ 1276906 h 1276906"/>
              <a:gd name="connsiteX7" fmla="*/ 0 w 2284611"/>
              <a:gd name="connsiteY7" fmla="*/ 1275767 h 1276906"/>
              <a:gd name="connsiteX8" fmla="*/ 3433 w 2284611"/>
              <a:gd name="connsiteY8" fmla="*/ 0 h 1276906"/>
              <a:gd name="connsiteX0" fmla="*/ 3433 w 2284611"/>
              <a:gd name="connsiteY0" fmla="*/ 0 h 1276906"/>
              <a:gd name="connsiteX1" fmla="*/ 341250 w 2284611"/>
              <a:gd name="connsiteY1" fmla="*/ 332304 h 1276906"/>
              <a:gd name="connsiteX2" fmla="*/ 775575 w 2284611"/>
              <a:gd name="connsiteY2" fmla="*/ 480672 h 1276906"/>
              <a:gd name="connsiteX3" fmla="*/ 1249953 w 2284611"/>
              <a:gd name="connsiteY3" fmla="*/ 141406 h 1276906"/>
              <a:gd name="connsiteX4" fmla="*/ 1758806 w 2284611"/>
              <a:gd name="connsiteY4" fmla="*/ 718463 h 1276906"/>
              <a:gd name="connsiteX5" fmla="*/ 2282825 w 2284611"/>
              <a:gd name="connsiteY5" fmla="*/ 263031 h 1276906"/>
              <a:gd name="connsiteX6" fmla="*/ 2284119 w 2284611"/>
              <a:gd name="connsiteY6" fmla="*/ 1276906 h 1276906"/>
              <a:gd name="connsiteX7" fmla="*/ 0 w 2284611"/>
              <a:gd name="connsiteY7" fmla="*/ 1275767 h 1276906"/>
              <a:gd name="connsiteX8" fmla="*/ 3433 w 2284611"/>
              <a:gd name="connsiteY8" fmla="*/ 0 h 1276906"/>
              <a:gd name="connsiteX0" fmla="*/ 3433 w 2284611"/>
              <a:gd name="connsiteY0" fmla="*/ 0 h 1276906"/>
              <a:gd name="connsiteX1" fmla="*/ 341250 w 2284611"/>
              <a:gd name="connsiteY1" fmla="*/ 332304 h 1276906"/>
              <a:gd name="connsiteX2" fmla="*/ 775575 w 2284611"/>
              <a:gd name="connsiteY2" fmla="*/ 480672 h 1276906"/>
              <a:gd name="connsiteX3" fmla="*/ 1249953 w 2284611"/>
              <a:gd name="connsiteY3" fmla="*/ 141406 h 1276906"/>
              <a:gd name="connsiteX4" fmla="*/ 1200550 w 2284611"/>
              <a:gd name="connsiteY4" fmla="*/ 718463 h 1276906"/>
              <a:gd name="connsiteX5" fmla="*/ 1758806 w 2284611"/>
              <a:gd name="connsiteY5" fmla="*/ 718463 h 1276906"/>
              <a:gd name="connsiteX6" fmla="*/ 2282825 w 2284611"/>
              <a:gd name="connsiteY6" fmla="*/ 263031 h 1276906"/>
              <a:gd name="connsiteX7" fmla="*/ 2284119 w 2284611"/>
              <a:gd name="connsiteY7" fmla="*/ 1276906 h 1276906"/>
              <a:gd name="connsiteX8" fmla="*/ 0 w 2284611"/>
              <a:gd name="connsiteY8" fmla="*/ 1275767 h 1276906"/>
              <a:gd name="connsiteX9" fmla="*/ 3433 w 2284611"/>
              <a:gd name="connsiteY9" fmla="*/ 0 h 1276906"/>
              <a:gd name="connsiteX0" fmla="*/ 3433 w 2284611"/>
              <a:gd name="connsiteY0" fmla="*/ 0 h 1276906"/>
              <a:gd name="connsiteX1" fmla="*/ 341250 w 2284611"/>
              <a:gd name="connsiteY1" fmla="*/ 332304 h 1276906"/>
              <a:gd name="connsiteX2" fmla="*/ 775575 w 2284611"/>
              <a:gd name="connsiteY2" fmla="*/ 480672 h 1276906"/>
              <a:gd name="connsiteX3" fmla="*/ 922206 w 2284611"/>
              <a:gd name="connsiteY3" fmla="*/ 661318 h 1276906"/>
              <a:gd name="connsiteX4" fmla="*/ 1200550 w 2284611"/>
              <a:gd name="connsiteY4" fmla="*/ 718463 h 1276906"/>
              <a:gd name="connsiteX5" fmla="*/ 1758806 w 2284611"/>
              <a:gd name="connsiteY5" fmla="*/ 718463 h 1276906"/>
              <a:gd name="connsiteX6" fmla="*/ 2282825 w 2284611"/>
              <a:gd name="connsiteY6" fmla="*/ 263031 h 1276906"/>
              <a:gd name="connsiteX7" fmla="*/ 2284119 w 2284611"/>
              <a:gd name="connsiteY7" fmla="*/ 1276906 h 1276906"/>
              <a:gd name="connsiteX8" fmla="*/ 0 w 2284611"/>
              <a:gd name="connsiteY8" fmla="*/ 1275767 h 1276906"/>
              <a:gd name="connsiteX9" fmla="*/ 3433 w 2284611"/>
              <a:gd name="connsiteY9" fmla="*/ 0 h 1276906"/>
              <a:gd name="connsiteX0" fmla="*/ 3433 w 2284153"/>
              <a:gd name="connsiteY0" fmla="*/ 0 h 1276906"/>
              <a:gd name="connsiteX1" fmla="*/ 341250 w 2284153"/>
              <a:gd name="connsiteY1" fmla="*/ 332304 h 1276906"/>
              <a:gd name="connsiteX2" fmla="*/ 775575 w 2284153"/>
              <a:gd name="connsiteY2" fmla="*/ 480672 h 1276906"/>
              <a:gd name="connsiteX3" fmla="*/ 922206 w 2284153"/>
              <a:gd name="connsiteY3" fmla="*/ 661318 h 1276906"/>
              <a:gd name="connsiteX4" fmla="*/ 1200550 w 2284153"/>
              <a:gd name="connsiteY4" fmla="*/ 718463 h 1276906"/>
              <a:gd name="connsiteX5" fmla="*/ 1758806 w 2284153"/>
              <a:gd name="connsiteY5" fmla="*/ 718463 h 1276906"/>
              <a:gd name="connsiteX6" fmla="*/ 2191983 w 2284153"/>
              <a:gd name="connsiteY6" fmla="*/ 927482 h 1276906"/>
              <a:gd name="connsiteX7" fmla="*/ 2284119 w 2284153"/>
              <a:gd name="connsiteY7" fmla="*/ 1276906 h 1276906"/>
              <a:gd name="connsiteX8" fmla="*/ 0 w 2284153"/>
              <a:gd name="connsiteY8" fmla="*/ 1275767 h 1276906"/>
              <a:gd name="connsiteX9" fmla="*/ 3433 w 2284153"/>
              <a:gd name="connsiteY9" fmla="*/ 0 h 1276906"/>
              <a:gd name="connsiteX0" fmla="*/ 3433 w 2284792"/>
              <a:gd name="connsiteY0" fmla="*/ 0 h 1276906"/>
              <a:gd name="connsiteX1" fmla="*/ 341250 w 2284792"/>
              <a:gd name="connsiteY1" fmla="*/ 332304 h 1276906"/>
              <a:gd name="connsiteX2" fmla="*/ 775575 w 2284792"/>
              <a:gd name="connsiteY2" fmla="*/ 480672 h 1276906"/>
              <a:gd name="connsiteX3" fmla="*/ 922206 w 2284792"/>
              <a:gd name="connsiteY3" fmla="*/ 661318 h 1276906"/>
              <a:gd name="connsiteX4" fmla="*/ 1200550 w 2284792"/>
              <a:gd name="connsiteY4" fmla="*/ 718463 h 1276906"/>
              <a:gd name="connsiteX5" fmla="*/ 1758806 w 2284792"/>
              <a:gd name="connsiteY5" fmla="*/ 718463 h 1276906"/>
              <a:gd name="connsiteX6" fmla="*/ 2284607 w 2284792"/>
              <a:gd name="connsiteY6" fmla="*/ 826089 h 1276906"/>
              <a:gd name="connsiteX7" fmla="*/ 2284119 w 2284792"/>
              <a:gd name="connsiteY7" fmla="*/ 1276906 h 1276906"/>
              <a:gd name="connsiteX8" fmla="*/ 0 w 2284792"/>
              <a:gd name="connsiteY8" fmla="*/ 1275767 h 1276906"/>
              <a:gd name="connsiteX9" fmla="*/ 3433 w 2284792"/>
              <a:gd name="connsiteY9" fmla="*/ 0 h 1276906"/>
              <a:gd name="connsiteX0" fmla="*/ 3433 w 2284792"/>
              <a:gd name="connsiteY0" fmla="*/ 0 h 1276906"/>
              <a:gd name="connsiteX1" fmla="*/ 341250 w 2284792"/>
              <a:gd name="connsiteY1" fmla="*/ 332304 h 1276906"/>
              <a:gd name="connsiteX2" fmla="*/ 775575 w 2284792"/>
              <a:gd name="connsiteY2" fmla="*/ 480672 h 1276906"/>
              <a:gd name="connsiteX3" fmla="*/ 922206 w 2284792"/>
              <a:gd name="connsiteY3" fmla="*/ 661318 h 1276906"/>
              <a:gd name="connsiteX4" fmla="*/ 1200550 w 2284792"/>
              <a:gd name="connsiteY4" fmla="*/ 718463 h 1276906"/>
              <a:gd name="connsiteX5" fmla="*/ 1797993 w 2284792"/>
              <a:gd name="connsiteY5" fmla="*/ 638643 h 1276906"/>
              <a:gd name="connsiteX6" fmla="*/ 2284607 w 2284792"/>
              <a:gd name="connsiteY6" fmla="*/ 826089 h 1276906"/>
              <a:gd name="connsiteX7" fmla="*/ 2284119 w 2284792"/>
              <a:gd name="connsiteY7" fmla="*/ 1276906 h 1276906"/>
              <a:gd name="connsiteX8" fmla="*/ 0 w 2284792"/>
              <a:gd name="connsiteY8" fmla="*/ 1275767 h 1276906"/>
              <a:gd name="connsiteX9" fmla="*/ 3433 w 2284792"/>
              <a:gd name="connsiteY9" fmla="*/ 0 h 1276906"/>
              <a:gd name="connsiteX0" fmla="*/ 3433 w 2284792"/>
              <a:gd name="connsiteY0" fmla="*/ 0 h 1276906"/>
              <a:gd name="connsiteX1" fmla="*/ 341250 w 2284792"/>
              <a:gd name="connsiteY1" fmla="*/ 332304 h 1276906"/>
              <a:gd name="connsiteX2" fmla="*/ 775575 w 2284792"/>
              <a:gd name="connsiteY2" fmla="*/ 480672 h 1276906"/>
              <a:gd name="connsiteX3" fmla="*/ 922206 w 2284792"/>
              <a:gd name="connsiteY3" fmla="*/ 661318 h 1276906"/>
              <a:gd name="connsiteX4" fmla="*/ 1417860 w 2284792"/>
              <a:gd name="connsiteY4" fmla="*/ 504890 h 1276906"/>
              <a:gd name="connsiteX5" fmla="*/ 1797993 w 2284792"/>
              <a:gd name="connsiteY5" fmla="*/ 638643 h 1276906"/>
              <a:gd name="connsiteX6" fmla="*/ 2284607 w 2284792"/>
              <a:gd name="connsiteY6" fmla="*/ 826089 h 1276906"/>
              <a:gd name="connsiteX7" fmla="*/ 2284119 w 2284792"/>
              <a:gd name="connsiteY7" fmla="*/ 1276906 h 1276906"/>
              <a:gd name="connsiteX8" fmla="*/ 0 w 2284792"/>
              <a:gd name="connsiteY8" fmla="*/ 1275767 h 1276906"/>
              <a:gd name="connsiteX9" fmla="*/ 3433 w 2284792"/>
              <a:gd name="connsiteY9" fmla="*/ 0 h 1276906"/>
              <a:gd name="connsiteX0" fmla="*/ 3433 w 2284792"/>
              <a:gd name="connsiteY0" fmla="*/ 0 h 1276906"/>
              <a:gd name="connsiteX1" fmla="*/ 337688 w 2284792"/>
              <a:gd name="connsiteY1" fmla="*/ 75584 h 1276906"/>
              <a:gd name="connsiteX2" fmla="*/ 775575 w 2284792"/>
              <a:gd name="connsiteY2" fmla="*/ 480672 h 1276906"/>
              <a:gd name="connsiteX3" fmla="*/ 922206 w 2284792"/>
              <a:gd name="connsiteY3" fmla="*/ 661318 h 1276906"/>
              <a:gd name="connsiteX4" fmla="*/ 1417860 w 2284792"/>
              <a:gd name="connsiteY4" fmla="*/ 504890 h 1276906"/>
              <a:gd name="connsiteX5" fmla="*/ 1797993 w 2284792"/>
              <a:gd name="connsiteY5" fmla="*/ 638643 h 1276906"/>
              <a:gd name="connsiteX6" fmla="*/ 2284607 w 2284792"/>
              <a:gd name="connsiteY6" fmla="*/ 826089 h 1276906"/>
              <a:gd name="connsiteX7" fmla="*/ 2284119 w 2284792"/>
              <a:gd name="connsiteY7" fmla="*/ 1276906 h 1276906"/>
              <a:gd name="connsiteX8" fmla="*/ 0 w 2284792"/>
              <a:gd name="connsiteY8" fmla="*/ 1275767 h 1276906"/>
              <a:gd name="connsiteX9" fmla="*/ 3433 w 2284792"/>
              <a:gd name="connsiteY9" fmla="*/ 0 h 1276906"/>
              <a:gd name="connsiteX0" fmla="*/ 3433 w 2284792"/>
              <a:gd name="connsiteY0" fmla="*/ 0 h 1276906"/>
              <a:gd name="connsiteX1" fmla="*/ 337688 w 2284792"/>
              <a:gd name="connsiteY1" fmla="*/ 75584 h 1276906"/>
              <a:gd name="connsiteX2" fmla="*/ 743513 w 2284792"/>
              <a:gd name="connsiteY2" fmla="*/ 234740 h 1276906"/>
              <a:gd name="connsiteX3" fmla="*/ 922206 w 2284792"/>
              <a:gd name="connsiteY3" fmla="*/ 661318 h 1276906"/>
              <a:gd name="connsiteX4" fmla="*/ 1417860 w 2284792"/>
              <a:gd name="connsiteY4" fmla="*/ 504890 h 1276906"/>
              <a:gd name="connsiteX5" fmla="*/ 1797993 w 2284792"/>
              <a:gd name="connsiteY5" fmla="*/ 638643 h 1276906"/>
              <a:gd name="connsiteX6" fmla="*/ 2284607 w 2284792"/>
              <a:gd name="connsiteY6" fmla="*/ 826089 h 1276906"/>
              <a:gd name="connsiteX7" fmla="*/ 2284119 w 2284792"/>
              <a:gd name="connsiteY7" fmla="*/ 1276906 h 1276906"/>
              <a:gd name="connsiteX8" fmla="*/ 0 w 2284792"/>
              <a:gd name="connsiteY8" fmla="*/ 1275767 h 1276906"/>
              <a:gd name="connsiteX9" fmla="*/ 3433 w 2284792"/>
              <a:gd name="connsiteY9" fmla="*/ 0 h 1276906"/>
              <a:gd name="connsiteX0" fmla="*/ 3433 w 2284792"/>
              <a:gd name="connsiteY0" fmla="*/ 0 h 1276906"/>
              <a:gd name="connsiteX1" fmla="*/ 337688 w 2284792"/>
              <a:gd name="connsiteY1" fmla="*/ 75584 h 1276906"/>
              <a:gd name="connsiteX2" fmla="*/ 743513 w 2284792"/>
              <a:gd name="connsiteY2" fmla="*/ 234740 h 1276906"/>
              <a:gd name="connsiteX3" fmla="*/ 1102110 w 2284792"/>
              <a:gd name="connsiteY3" fmla="*/ 389498 h 1276906"/>
              <a:gd name="connsiteX4" fmla="*/ 1417860 w 2284792"/>
              <a:gd name="connsiteY4" fmla="*/ 504890 h 1276906"/>
              <a:gd name="connsiteX5" fmla="*/ 1797993 w 2284792"/>
              <a:gd name="connsiteY5" fmla="*/ 638643 h 1276906"/>
              <a:gd name="connsiteX6" fmla="*/ 2284607 w 2284792"/>
              <a:gd name="connsiteY6" fmla="*/ 826089 h 1276906"/>
              <a:gd name="connsiteX7" fmla="*/ 2284119 w 2284792"/>
              <a:gd name="connsiteY7" fmla="*/ 1276906 h 1276906"/>
              <a:gd name="connsiteX8" fmla="*/ 0 w 2284792"/>
              <a:gd name="connsiteY8" fmla="*/ 1275767 h 1276906"/>
              <a:gd name="connsiteX9" fmla="*/ 3433 w 2284792"/>
              <a:gd name="connsiteY9" fmla="*/ 0 h 1276906"/>
              <a:gd name="connsiteX0" fmla="*/ 3433 w 2284792"/>
              <a:gd name="connsiteY0" fmla="*/ 0 h 1276906"/>
              <a:gd name="connsiteX1" fmla="*/ 337688 w 2284792"/>
              <a:gd name="connsiteY1" fmla="*/ 75584 h 1276906"/>
              <a:gd name="connsiteX2" fmla="*/ 743513 w 2284792"/>
              <a:gd name="connsiteY2" fmla="*/ 234740 h 1276906"/>
              <a:gd name="connsiteX3" fmla="*/ 1102110 w 2284792"/>
              <a:gd name="connsiteY3" fmla="*/ 389498 h 1276906"/>
              <a:gd name="connsiteX4" fmla="*/ 1417860 w 2284792"/>
              <a:gd name="connsiteY4" fmla="*/ 504890 h 1276906"/>
              <a:gd name="connsiteX5" fmla="*/ 1797993 w 2284792"/>
              <a:gd name="connsiteY5" fmla="*/ 638643 h 1276906"/>
              <a:gd name="connsiteX6" fmla="*/ 2284607 w 2284792"/>
              <a:gd name="connsiteY6" fmla="*/ 826089 h 1276906"/>
              <a:gd name="connsiteX7" fmla="*/ 2284119 w 2284792"/>
              <a:gd name="connsiteY7" fmla="*/ 1276906 h 1276906"/>
              <a:gd name="connsiteX8" fmla="*/ 0 w 2284792"/>
              <a:gd name="connsiteY8" fmla="*/ 1275767 h 1276906"/>
              <a:gd name="connsiteX9" fmla="*/ 3433 w 2284792"/>
              <a:gd name="connsiteY9" fmla="*/ 0 h 1276906"/>
              <a:gd name="connsiteX0" fmla="*/ 3433 w 2284792"/>
              <a:gd name="connsiteY0" fmla="*/ 0 h 1276906"/>
              <a:gd name="connsiteX1" fmla="*/ 337688 w 2284792"/>
              <a:gd name="connsiteY1" fmla="*/ 75584 h 1276906"/>
              <a:gd name="connsiteX2" fmla="*/ 743513 w 2284792"/>
              <a:gd name="connsiteY2" fmla="*/ 234740 h 1276906"/>
              <a:gd name="connsiteX3" fmla="*/ 1102110 w 2284792"/>
              <a:gd name="connsiteY3" fmla="*/ 389498 h 1276906"/>
              <a:gd name="connsiteX4" fmla="*/ 1417860 w 2284792"/>
              <a:gd name="connsiteY4" fmla="*/ 504890 h 1276906"/>
              <a:gd name="connsiteX5" fmla="*/ 1797993 w 2284792"/>
              <a:gd name="connsiteY5" fmla="*/ 638643 h 1276906"/>
              <a:gd name="connsiteX6" fmla="*/ 2284607 w 2284792"/>
              <a:gd name="connsiteY6" fmla="*/ 826089 h 1276906"/>
              <a:gd name="connsiteX7" fmla="*/ 2284119 w 2284792"/>
              <a:gd name="connsiteY7" fmla="*/ 1276906 h 1276906"/>
              <a:gd name="connsiteX8" fmla="*/ 0 w 2284792"/>
              <a:gd name="connsiteY8" fmla="*/ 1275767 h 1276906"/>
              <a:gd name="connsiteX9" fmla="*/ 3433 w 2284792"/>
              <a:gd name="connsiteY9" fmla="*/ 0 h 1276906"/>
              <a:gd name="connsiteX0" fmla="*/ 3433 w 2284792"/>
              <a:gd name="connsiteY0" fmla="*/ 0 h 1276906"/>
              <a:gd name="connsiteX1" fmla="*/ 337688 w 2284792"/>
              <a:gd name="connsiteY1" fmla="*/ 75584 h 1276906"/>
              <a:gd name="connsiteX2" fmla="*/ 743513 w 2284792"/>
              <a:gd name="connsiteY2" fmla="*/ 234740 h 1276906"/>
              <a:gd name="connsiteX3" fmla="*/ 796210 w 2284792"/>
              <a:gd name="connsiteY3" fmla="*/ 248169 h 1276906"/>
              <a:gd name="connsiteX4" fmla="*/ 1102110 w 2284792"/>
              <a:gd name="connsiteY4" fmla="*/ 389498 h 1276906"/>
              <a:gd name="connsiteX5" fmla="*/ 1417860 w 2284792"/>
              <a:gd name="connsiteY5" fmla="*/ 504890 h 1276906"/>
              <a:gd name="connsiteX6" fmla="*/ 1797993 w 2284792"/>
              <a:gd name="connsiteY6" fmla="*/ 638643 h 1276906"/>
              <a:gd name="connsiteX7" fmla="*/ 2284607 w 2284792"/>
              <a:gd name="connsiteY7" fmla="*/ 826089 h 1276906"/>
              <a:gd name="connsiteX8" fmla="*/ 2284119 w 2284792"/>
              <a:gd name="connsiteY8" fmla="*/ 1276906 h 1276906"/>
              <a:gd name="connsiteX9" fmla="*/ 0 w 2284792"/>
              <a:gd name="connsiteY9" fmla="*/ 1275767 h 1276906"/>
              <a:gd name="connsiteX10" fmla="*/ 3433 w 2284792"/>
              <a:gd name="connsiteY10" fmla="*/ 0 h 1276906"/>
              <a:gd name="connsiteX0" fmla="*/ 3433 w 2284792"/>
              <a:gd name="connsiteY0" fmla="*/ 0 h 1276906"/>
              <a:gd name="connsiteX1" fmla="*/ 337688 w 2284792"/>
              <a:gd name="connsiteY1" fmla="*/ 75584 h 1276906"/>
              <a:gd name="connsiteX2" fmla="*/ 743513 w 2284792"/>
              <a:gd name="connsiteY2" fmla="*/ 226110 h 1276906"/>
              <a:gd name="connsiteX3" fmla="*/ 796210 w 2284792"/>
              <a:gd name="connsiteY3" fmla="*/ 248169 h 1276906"/>
              <a:gd name="connsiteX4" fmla="*/ 1102110 w 2284792"/>
              <a:gd name="connsiteY4" fmla="*/ 389498 h 1276906"/>
              <a:gd name="connsiteX5" fmla="*/ 1417860 w 2284792"/>
              <a:gd name="connsiteY5" fmla="*/ 504890 h 1276906"/>
              <a:gd name="connsiteX6" fmla="*/ 1797993 w 2284792"/>
              <a:gd name="connsiteY6" fmla="*/ 638643 h 1276906"/>
              <a:gd name="connsiteX7" fmla="*/ 2284607 w 2284792"/>
              <a:gd name="connsiteY7" fmla="*/ 826089 h 1276906"/>
              <a:gd name="connsiteX8" fmla="*/ 2284119 w 2284792"/>
              <a:gd name="connsiteY8" fmla="*/ 1276906 h 1276906"/>
              <a:gd name="connsiteX9" fmla="*/ 0 w 2284792"/>
              <a:gd name="connsiteY9" fmla="*/ 1275767 h 1276906"/>
              <a:gd name="connsiteX10" fmla="*/ 3433 w 2284792"/>
              <a:gd name="connsiteY10" fmla="*/ 0 h 1276906"/>
              <a:gd name="connsiteX0" fmla="*/ 3433 w 2284792"/>
              <a:gd name="connsiteY0" fmla="*/ 0 h 1276906"/>
              <a:gd name="connsiteX1" fmla="*/ 337688 w 2284792"/>
              <a:gd name="connsiteY1" fmla="*/ 75584 h 1276906"/>
              <a:gd name="connsiteX2" fmla="*/ 743513 w 2284792"/>
              <a:gd name="connsiteY2" fmla="*/ 226110 h 1276906"/>
              <a:gd name="connsiteX3" fmla="*/ 796210 w 2284792"/>
              <a:gd name="connsiteY3" fmla="*/ 248169 h 1276906"/>
              <a:gd name="connsiteX4" fmla="*/ 1102110 w 2284792"/>
              <a:gd name="connsiteY4" fmla="*/ 389498 h 1276906"/>
              <a:gd name="connsiteX5" fmla="*/ 1417860 w 2284792"/>
              <a:gd name="connsiteY5" fmla="*/ 504890 h 1276906"/>
              <a:gd name="connsiteX6" fmla="*/ 1797993 w 2284792"/>
              <a:gd name="connsiteY6" fmla="*/ 638643 h 1276906"/>
              <a:gd name="connsiteX7" fmla="*/ 2284607 w 2284792"/>
              <a:gd name="connsiteY7" fmla="*/ 782943 h 1276906"/>
              <a:gd name="connsiteX8" fmla="*/ 2284119 w 2284792"/>
              <a:gd name="connsiteY8" fmla="*/ 1276906 h 1276906"/>
              <a:gd name="connsiteX9" fmla="*/ 0 w 2284792"/>
              <a:gd name="connsiteY9" fmla="*/ 1275767 h 1276906"/>
              <a:gd name="connsiteX10" fmla="*/ 3433 w 2284792"/>
              <a:gd name="connsiteY10" fmla="*/ 0 h 1276906"/>
              <a:gd name="connsiteX0" fmla="*/ 23975 w 2284792"/>
              <a:gd name="connsiteY0" fmla="*/ 537092 h 1201322"/>
              <a:gd name="connsiteX1" fmla="*/ 337688 w 2284792"/>
              <a:gd name="connsiteY1" fmla="*/ 0 h 1201322"/>
              <a:gd name="connsiteX2" fmla="*/ 743513 w 2284792"/>
              <a:gd name="connsiteY2" fmla="*/ 150526 h 1201322"/>
              <a:gd name="connsiteX3" fmla="*/ 796210 w 2284792"/>
              <a:gd name="connsiteY3" fmla="*/ 172585 h 1201322"/>
              <a:gd name="connsiteX4" fmla="*/ 1102110 w 2284792"/>
              <a:gd name="connsiteY4" fmla="*/ 313914 h 1201322"/>
              <a:gd name="connsiteX5" fmla="*/ 1417860 w 2284792"/>
              <a:gd name="connsiteY5" fmla="*/ 429306 h 1201322"/>
              <a:gd name="connsiteX6" fmla="*/ 1797993 w 2284792"/>
              <a:gd name="connsiteY6" fmla="*/ 563059 h 1201322"/>
              <a:gd name="connsiteX7" fmla="*/ 2284607 w 2284792"/>
              <a:gd name="connsiteY7" fmla="*/ 707359 h 1201322"/>
              <a:gd name="connsiteX8" fmla="*/ 2284119 w 2284792"/>
              <a:gd name="connsiteY8" fmla="*/ 1201322 h 1201322"/>
              <a:gd name="connsiteX9" fmla="*/ 0 w 2284792"/>
              <a:gd name="connsiteY9" fmla="*/ 1200183 h 1201322"/>
              <a:gd name="connsiteX10" fmla="*/ 23975 w 2284792"/>
              <a:gd name="connsiteY10" fmla="*/ 537092 h 1201322"/>
              <a:gd name="connsiteX0" fmla="*/ 865 w 2284792"/>
              <a:gd name="connsiteY0" fmla="*/ 223563 h 1201322"/>
              <a:gd name="connsiteX1" fmla="*/ 337688 w 2284792"/>
              <a:gd name="connsiteY1" fmla="*/ 0 h 1201322"/>
              <a:gd name="connsiteX2" fmla="*/ 743513 w 2284792"/>
              <a:gd name="connsiteY2" fmla="*/ 150526 h 1201322"/>
              <a:gd name="connsiteX3" fmla="*/ 796210 w 2284792"/>
              <a:gd name="connsiteY3" fmla="*/ 172585 h 1201322"/>
              <a:gd name="connsiteX4" fmla="*/ 1102110 w 2284792"/>
              <a:gd name="connsiteY4" fmla="*/ 313914 h 1201322"/>
              <a:gd name="connsiteX5" fmla="*/ 1417860 w 2284792"/>
              <a:gd name="connsiteY5" fmla="*/ 429306 h 1201322"/>
              <a:gd name="connsiteX6" fmla="*/ 1797993 w 2284792"/>
              <a:gd name="connsiteY6" fmla="*/ 563059 h 1201322"/>
              <a:gd name="connsiteX7" fmla="*/ 2284607 w 2284792"/>
              <a:gd name="connsiteY7" fmla="*/ 707359 h 1201322"/>
              <a:gd name="connsiteX8" fmla="*/ 2284119 w 2284792"/>
              <a:gd name="connsiteY8" fmla="*/ 1201322 h 1201322"/>
              <a:gd name="connsiteX9" fmla="*/ 0 w 2284792"/>
              <a:gd name="connsiteY9" fmla="*/ 1200183 h 1201322"/>
              <a:gd name="connsiteX10" fmla="*/ 865 w 2284792"/>
              <a:gd name="connsiteY10" fmla="*/ 223563 h 1201322"/>
              <a:gd name="connsiteX0" fmla="*/ 865 w 2284792"/>
              <a:gd name="connsiteY0" fmla="*/ 73037 h 1050796"/>
              <a:gd name="connsiteX1" fmla="*/ 340255 w 2284792"/>
              <a:gd name="connsiteY1" fmla="*/ 1924 h 1050796"/>
              <a:gd name="connsiteX2" fmla="*/ 743513 w 2284792"/>
              <a:gd name="connsiteY2" fmla="*/ 0 h 1050796"/>
              <a:gd name="connsiteX3" fmla="*/ 796210 w 2284792"/>
              <a:gd name="connsiteY3" fmla="*/ 22059 h 1050796"/>
              <a:gd name="connsiteX4" fmla="*/ 1102110 w 2284792"/>
              <a:gd name="connsiteY4" fmla="*/ 163388 h 1050796"/>
              <a:gd name="connsiteX5" fmla="*/ 1417860 w 2284792"/>
              <a:gd name="connsiteY5" fmla="*/ 278780 h 1050796"/>
              <a:gd name="connsiteX6" fmla="*/ 1797993 w 2284792"/>
              <a:gd name="connsiteY6" fmla="*/ 412533 h 1050796"/>
              <a:gd name="connsiteX7" fmla="*/ 2284607 w 2284792"/>
              <a:gd name="connsiteY7" fmla="*/ 556833 h 1050796"/>
              <a:gd name="connsiteX8" fmla="*/ 2284119 w 2284792"/>
              <a:gd name="connsiteY8" fmla="*/ 1050796 h 1050796"/>
              <a:gd name="connsiteX9" fmla="*/ 0 w 2284792"/>
              <a:gd name="connsiteY9" fmla="*/ 1049657 h 1050796"/>
              <a:gd name="connsiteX10" fmla="*/ 865 w 2284792"/>
              <a:gd name="connsiteY10" fmla="*/ 73037 h 1050796"/>
              <a:gd name="connsiteX0" fmla="*/ 865 w 2284792"/>
              <a:gd name="connsiteY0" fmla="*/ 73037 h 1050796"/>
              <a:gd name="connsiteX1" fmla="*/ 234975 w 2284792"/>
              <a:gd name="connsiteY1" fmla="*/ 7677 h 1050796"/>
              <a:gd name="connsiteX2" fmla="*/ 743513 w 2284792"/>
              <a:gd name="connsiteY2" fmla="*/ 0 h 1050796"/>
              <a:gd name="connsiteX3" fmla="*/ 796210 w 2284792"/>
              <a:gd name="connsiteY3" fmla="*/ 22059 h 1050796"/>
              <a:gd name="connsiteX4" fmla="*/ 1102110 w 2284792"/>
              <a:gd name="connsiteY4" fmla="*/ 163388 h 1050796"/>
              <a:gd name="connsiteX5" fmla="*/ 1417860 w 2284792"/>
              <a:gd name="connsiteY5" fmla="*/ 278780 h 1050796"/>
              <a:gd name="connsiteX6" fmla="*/ 1797993 w 2284792"/>
              <a:gd name="connsiteY6" fmla="*/ 412533 h 1050796"/>
              <a:gd name="connsiteX7" fmla="*/ 2284607 w 2284792"/>
              <a:gd name="connsiteY7" fmla="*/ 556833 h 1050796"/>
              <a:gd name="connsiteX8" fmla="*/ 2284119 w 2284792"/>
              <a:gd name="connsiteY8" fmla="*/ 1050796 h 1050796"/>
              <a:gd name="connsiteX9" fmla="*/ 0 w 2284792"/>
              <a:gd name="connsiteY9" fmla="*/ 1049657 h 1050796"/>
              <a:gd name="connsiteX10" fmla="*/ 865 w 2284792"/>
              <a:gd name="connsiteY10" fmla="*/ 73037 h 1050796"/>
              <a:gd name="connsiteX0" fmla="*/ 865 w 2284792"/>
              <a:gd name="connsiteY0" fmla="*/ 65360 h 1043119"/>
              <a:gd name="connsiteX1" fmla="*/ 234975 w 2284792"/>
              <a:gd name="connsiteY1" fmla="*/ 0 h 1043119"/>
              <a:gd name="connsiteX2" fmla="*/ 432810 w 2284792"/>
              <a:gd name="connsiteY2" fmla="*/ 139020 h 1043119"/>
              <a:gd name="connsiteX3" fmla="*/ 796210 w 2284792"/>
              <a:gd name="connsiteY3" fmla="*/ 14382 h 1043119"/>
              <a:gd name="connsiteX4" fmla="*/ 1102110 w 2284792"/>
              <a:gd name="connsiteY4" fmla="*/ 155711 h 1043119"/>
              <a:gd name="connsiteX5" fmla="*/ 1417860 w 2284792"/>
              <a:gd name="connsiteY5" fmla="*/ 271103 h 1043119"/>
              <a:gd name="connsiteX6" fmla="*/ 1797993 w 2284792"/>
              <a:gd name="connsiteY6" fmla="*/ 404856 h 1043119"/>
              <a:gd name="connsiteX7" fmla="*/ 2284607 w 2284792"/>
              <a:gd name="connsiteY7" fmla="*/ 549156 h 1043119"/>
              <a:gd name="connsiteX8" fmla="*/ 2284119 w 2284792"/>
              <a:gd name="connsiteY8" fmla="*/ 1043119 h 1043119"/>
              <a:gd name="connsiteX9" fmla="*/ 0 w 2284792"/>
              <a:gd name="connsiteY9" fmla="*/ 1041980 h 1043119"/>
              <a:gd name="connsiteX10" fmla="*/ 865 w 2284792"/>
              <a:gd name="connsiteY10" fmla="*/ 65360 h 1043119"/>
              <a:gd name="connsiteX0" fmla="*/ 865 w 2284792"/>
              <a:gd name="connsiteY0" fmla="*/ 70161 h 1047920"/>
              <a:gd name="connsiteX1" fmla="*/ 234975 w 2284792"/>
              <a:gd name="connsiteY1" fmla="*/ 4801 h 1047920"/>
              <a:gd name="connsiteX2" fmla="*/ 422539 w 2284792"/>
              <a:gd name="connsiteY2" fmla="*/ 0 h 1047920"/>
              <a:gd name="connsiteX3" fmla="*/ 796210 w 2284792"/>
              <a:gd name="connsiteY3" fmla="*/ 19183 h 1047920"/>
              <a:gd name="connsiteX4" fmla="*/ 1102110 w 2284792"/>
              <a:gd name="connsiteY4" fmla="*/ 160512 h 1047920"/>
              <a:gd name="connsiteX5" fmla="*/ 1417860 w 2284792"/>
              <a:gd name="connsiteY5" fmla="*/ 275904 h 1047920"/>
              <a:gd name="connsiteX6" fmla="*/ 1797993 w 2284792"/>
              <a:gd name="connsiteY6" fmla="*/ 409657 h 1047920"/>
              <a:gd name="connsiteX7" fmla="*/ 2284607 w 2284792"/>
              <a:gd name="connsiteY7" fmla="*/ 553957 h 1047920"/>
              <a:gd name="connsiteX8" fmla="*/ 2284119 w 2284792"/>
              <a:gd name="connsiteY8" fmla="*/ 1047920 h 1047920"/>
              <a:gd name="connsiteX9" fmla="*/ 0 w 2284792"/>
              <a:gd name="connsiteY9" fmla="*/ 1046781 h 1047920"/>
              <a:gd name="connsiteX10" fmla="*/ 865 w 2284792"/>
              <a:gd name="connsiteY10" fmla="*/ 70161 h 1047920"/>
              <a:gd name="connsiteX0" fmla="*/ 865 w 2284792"/>
              <a:gd name="connsiteY0" fmla="*/ 70161 h 1047920"/>
              <a:gd name="connsiteX1" fmla="*/ 234975 w 2284792"/>
              <a:gd name="connsiteY1" fmla="*/ 4801 h 1047920"/>
              <a:gd name="connsiteX2" fmla="*/ 422539 w 2284792"/>
              <a:gd name="connsiteY2" fmla="*/ 0 h 1047920"/>
              <a:gd name="connsiteX3" fmla="*/ 778236 w 2284792"/>
              <a:gd name="connsiteY3" fmla="*/ 220532 h 1047920"/>
              <a:gd name="connsiteX4" fmla="*/ 1102110 w 2284792"/>
              <a:gd name="connsiteY4" fmla="*/ 160512 h 1047920"/>
              <a:gd name="connsiteX5" fmla="*/ 1417860 w 2284792"/>
              <a:gd name="connsiteY5" fmla="*/ 275904 h 1047920"/>
              <a:gd name="connsiteX6" fmla="*/ 1797993 w 2284792"/>
              <a:gd name="connsiteY6" fmla="*/ 409657 h 1047920"/>
              <a:gd name="connsiteX7" fmla="*/ 2284607 w 2284792"/>
              <a:gd name="connsiteY7" fmla="*/ 553957 h 1047920"/>
              <a:gd name="connsiteX8" fmla="*/ 2284119 w 2284792"/>
              <a:gd name="connsiteY8" fmla="*/ 1047920 h 1047920"/>
              <a:gd name="connsiteX9" fmla="*/ 0 w 2284792"/>
              <a:gd name="connsiteY9" fmla="*/ 1046781 h 1047920"/>
              <a:gd name="connsiteX10" fmla="*/ 865 w 2284792"/>
              <a:gd name="connsiteY10" fmla="*/ 70161 h 1047920"/>
              <a:gd name="connsiteX0" fmla="*/ 865 w 2284792"/>
              <a:gd name="connsiteY0" fmla="*/ 70161 h 1047920"/>
              <a:gd name="connsiteX1" fmla="*/ 234975 w 2284792"/>
              <a:gd name="connsiteY1" fmla="*/ 4801 h 1047920"/>
              <a:gd name="connsiteX2" fmla="*/ 422539 w 2284792"/>
              <a:gd name="connsiteY2" fmla="*/ 0 h 1047920"/>
              <a:gd name="connsiteX3" fmla="*/ 678092 w 2284792"/>
              <a:gd name="connsiteY3" fmla="*/ 65205 h 1047920"/>
              <a:gd name="connsiteX4" fmla="*/ 1102110 w 2284792"/>
              <a:gd name="connsiteY4" fmla="*/ 160512 h 1047920"/>
              <a:gd name="connsiteX5" fmla="*/ 1417860 w 2284792"/>
              <a:gd name="connsiteY5" fmla="*/ 275904 h 1047920"/>
              <a:gd name="connsiteX6" fmla="*/ 1797993 w 2284792"/>
              <a:gd name="connsiteY6" fmla="*/ 409657 h 1047920"/>
              <a:gd name="connsiteX7" fmla="*/ 2284607 w 2284792"/>
              <a:gd name="connsiteY7" fmla="*/ 553957 h 1047920"/>
              <a:gd name="connsiteX8" fmla="*/ 2284119 w 2284792"/>
              <a:gd name="connsiteY8" fmla="*/ 1047920 h 1047920"/>
              <a:gd name="connsiteX9" fmla="*/ 0 w 2284792"/>
              <a:gd name="connsiteY9" fmla="*/ 1046781 h 1047920"/>
              <a:gd name="connsiteX10" fmla="*/ 865 w 2284792"/>
              <a:gd name="connsiteY10" fmla="*/ 70161 h 1047920"/>
              <a:gd name="connsiteX0" fmla="*/ 865 w 2284792"/>
              <a:gd name="connsiteY0" fmla="*/ 70161 h 1047920"/>
              <a:gd name="connsiteX1" fmla="*/ 234975 w 2284792"/>
              <a:gd name="connsiteY1" fmla="*/ 4801 h 1047920"/>
              <a:gd name="connsiteX2" fmla="*/ 422539 w 2284792"/>
              <a:gd name="connsiteY2" fmla="*/ 0 h 1047920"/>
              <a:gd name="connsiteX3" fmla="*/ 678092 w 2284792"/>
              <a:gd name="connsiteY3" fmla="*/ 65205 h 1047920"/>
              <a:gd name="connsiteX4" fmla="*/ 1055890 w 2284792"/>
              <a:gd name="connsiteY4" fmla="*/ 304333 h 1047920"/>
              <a:gd name="connsiteX5" fmla="*/ 1417860 w 2284792"/>
              <a:gd name="connsiteY5" fmla="*/ 275904 h 1047920"/>
              <a:gd name="connsiteX6" fmla="*/ 1797993 w 2284792"/>
              <a:gd name="connsiteY6" fmla="*/ 409657 h 1047920"/>
              <a:gd name="connsiteX7" fmla="*/ 2284607 w 2284792"/>
              <a:gd name="connsiteY7" fmla="*/ 553957 h 1047920"/>
              <a:gd name="connsiteX8" fmla="*/ 2284119 w 2284792"/>
              <a:gd name="connsiteY8" fmla="*/ 1047920 h 1047920"/>
              <a:gd name="connsiteX9" fmla="*/ 0 w 2284792"/>
              <a:gd name="connsiteY9" fmla="*/ 1046781 h 1047920"/>
              <a:gd name="connsiteX10" fmla="*/ 865 w 2284792"/>
              <a:gd name="connsiteY10" fmla="*/ 70161 h 1047920"/>
              <a:gd name="connsiteX0" fmla="*/ 865 w 2284792"/>
              <a:gd name="connsiteY0" fmla="*/ 70161 h 1047920"/>
              <a:gd name="connsiteX1" fmla="*/ 234975 w 2284792"/>
              <a:gd name="connsiteY1" fmla="*/ 4801 h 1047920"/>
              <a:gd name="connsiteX2" fmla="*/ 422539 w 2284792"/>
              <a:gd name="connsiteY2" fmla="*/ 0 h 1047920"/>
              <a:gd name="connsiteX3" fmla="*/ 678092 w 2284792"/>
              <a:gd name="connsiteY3" fmla="*/ 65205 h 1047920"/>
              <a:gd name="connsiteX4" fmla="*/ 1037915 w 2284792"/>
              <a:gd name="connsiteY4" fmla="*/ 223794 h 1047920"/>
              <a:gd name="connsiteX5" fmla="*/ 1417860 w 2284792"/>
              <a:gd name="connsiteY5" fmla="*/ 275904 h 1047920"/>
              <a:gd name="connsiteX6" fmla="*/ 1797993 w 2284792"/>
              <a:gd name="connsiteY6" fmla="*/ 409657 h 1047920"/>
              <a:gd name="connsiteX7" fmla="*/ 2284607 w 2284792"/>
              <a:gd name="connsiteY7" fmla="*/ 553957 h 1047920"/>
              <a:gd name="connsiteX8" fmla="*/ 2284119 w 2284792"/>
              <a:gd name="connsiteY8" fmla="*/ 1047920 h 1047920"/>
              <a:gd name="connsiteX9" fmla="*/ 0 w 2284792"/>
              <a:gd name="connsiteY9" fmla="*/ 1046781 h 1047920"/>
              <a:gd name="connsiteX10" fmla="*/ 865 w 2284792"/>
              <a:gd name="connsiteY10" fmla="*/ 70161 h 1047920"/>
              <a:gd name="connsiteX0" fmla="*/ 865 w 2284792"/>
              <a:gd name="connsiteY0" fmla="*/ 70161 h 1047920"/>
              <a:gd name="connsiteX1" fmla="*/ 234975 w 2284792"/>
              <a:gd name="connsiteY1" fmla="*/ 4801 h 1047920"/>
              <a:gd name="connsiteX2" fmla="*/ 422539 w 2284792"/>
              <a:gd name="connsiteY2" fmla="*/ 0 h 1047920"/>
              <a:gd name="connsiteX3" fmla="*/ 678092 w 2284792"/>
              <a:gd name="connsiteY3" fmla="*/ 65205 h 1047920"/>
              <a:gd name="connsiteX4" fmla="*/ 1037915 w 2284792"/>
              <a:gd name="connsiteY4" fmla="*/ 223794 h 1047920"/>
              <a:gd name="connsiteX5" fmla="*/ 1366504 w 2284792"/>
              <a:gd name="connsiteY5" fmla="*/ 402466 h 1047920"/>
              <a:gd name="connsiteX6" fmla="*/ 1797993 w 2284792"/>
              <a:gd name="connsiteY6" fmla="*/ 409657 h 1047920"/>
              <a:gd name="connsiteX7" fmla="*/ 2284607 w 2284792"/>
              <a:gd name="connsiteY7" fmla="*/ 553957 h 1047920"/>
              <a:gd name="connsiteX8" fmla="*/ 2284119 w 2284792"/>
              <a:gd name="connsiteY8" fmla="*/ 1047920 h 1047920"/>
              <a:gd name="connsiteX9" fmla="*/ 0 w 2284792"/>
              <a:gd name="connsiteY9" fmla="*/ 1046781 h 1047920"/>
              <a:gd name="connsiteX10" fmla="*/ 865 w 2284792"/>
              <a:gd name="connsiteY10" fmla="*/ 70161 h 1047920"/>
              <a:gd name="connsiteX0" fmla="*/ 865 w 2284792"/>
              <a:gd name="connsiteY0" fmla="*/ 70161 h 1047920"/>
              <a:gd name="connsiteX1" fmla="*/ 234975 w 2284792"/>
              <a:gd name="connsiteY1" fmla="*/ 4801 h 1047920"/>
              <a:gd name="connsiteX2" fmla="*/ 422539 w 2284792"/>
              <a:gd name="connsiteY2" fmla="*/ 0 h 1047920"/>
              <a:gd name="connsiteX3" fmla="*/ 678092 w 2284792"/>
              <a:gd name="connsiteY3" fmla="*/ 65205 h 1047920"/>
              <a:gd name="connsiteX4" fmla="*/ 1037915 w 2284792"/>
              <a:gd name="connsiteY4" fmla="*/ 223794 h 1047920"/>
              <a:gd name="connsiteX5" fmla="*/ 1351098 w 2284792"/>
              <a:gd name="connsiteY5" fmla="*/ 342061 h 1047920"/>
              <a:gd name="connsiteX6" fmla="*/ 1797993 w 2284792"/>
              <a:gd name="connsiteY6" fmla="*/ 409657 h 1047920"/>
              <a:gd name="connsiteX7" fmla="*/ 2284607 w 2284792"/>
              <a:gd name="connsiteY7" fmla="*/ 553957 h 1047920"/>
              <a:gd name="connsiteX8" fmla="*/ 2284119 w 2284792"/>
              <a:gd name="connsiteY8" fmla="*/ 1047920 h 1047920"/>
              <a:gd name="connsiteX9" fmla="*/ 0 w 2284792"/>
              <a:gd name="connsiteY9" fmla="*/ 1046781 h 1047920"/>
              <a:gd name="connsiteX10" fmla="*/ 865 w 2284792"/>
              <a:gd name="connsiteY10" fmla="*/ 70161 h 1047920"/>
              <a:gd name="connsiteX0" fmla="*/ 865 w 2284792"/>
              <a:gd name="connsiteY0" fmla="*/ 70161 h 1047920"/>
              <a:gd name="connsiteX1" fmla="*/ 234975 w 2284792"/>
              <a:gd name="connsiteY1" fmla="*/ 4801 h 1047920"/>
              <a:gd name="connsiteX2" fmla="*/ 422539 w 2284792"/>
              <a:gd name="connsiteY2" fmla="*/ 0 h 1047920"/>
              <a:gd name="connsiteX3" fmla="*/ 678092 w 2284792"/>
              <a:gd name="connsiteY3" fmla="*/ 65205 h 1047920"/>
              <a:gd name="connsiteX4" fmla="*/ 1037915 w 2284792"/>
              <a:gd name="connsiteY4" fmla="*/ 223794 h 1047920"/>
              <a:gd name="connsiteX5" fmla="*/ 1351098 w 2284792"/>
              <a:gd name="connsiteY5" fmla="*/ 342061 h 1047920"/>
              <a:gd name="connsiteX6" fmla="*/ 1741501 w 2284792"/>
              <a:gd name="connsiteY6" fmla="*/ 421163 h 1047920"/>
              <a:gd name="connsiteX7" fmla="*/ 2284607 w 2284792"/>
              <a:gd name="connsiteY7" fmla="*/ 553957 h 1047920"/>
              <a:gd name="connsiteX8" fmla="*/ 2284119 w 2284792"/>
              <a:gd name="connsiteY8" fmla="*/ 1047920 h 1047920"/>
              <a:gd name="connsiteX9" fmla="*/ 0 w 2284792"/>
              <a:gd name="connsiteY9" fmla="*/ 1046781 h 1047920"/>
              <a:gd name="connsiteX10" fmla="*/ 865 w 2284792"/>
              <a:gd name="connsiteY10" fmla="*/ 70161 h 1047920"/>
              <a:gd name="connsiteX0" fmla="*/ 865 w 2284792"/>
              <a:gd name="connsiteY0" fmla="*/ 70161 h 1047920"/>
              <a:gd name="connsiteX1" fmla="*/ 234975 w 2284792"/>
              <a:gd name="connsiteY1" fmla="*/ 4801 h 1047920"/>
              <a:gd name="connsiteX2" fmla="*/ 422539 w 2284792"/>
              <a:gd name="connsiteY2" fmla="*/ 0 h 1047920"/>
              <a:gd name="connsiteX3" fmla="*/ 678092 w 2284792"/>
              <a:gd name="connsiteY3" fmla="*/ 65205 h 1047920"/>
              <a:gd name="connsiteX4" fmla="*/ 1037915 w 2284792"/>
              <a:gd name="connsiteY4" fmla="*/ 223794 h 1047920"/>
              <a:gd name="connsiteX5" fmla="*/ 1351098 w 2284792"/>
              <a:gd name="connsiteY5" fmla="*/ 342061 h 1047920"/>
              <a:gd name="connsiteX6" fmla="*/ 1741501 w 2284792"/>
              <a:gd name="connsiteY6" fmla="*/ 421163 h 1047920"/>
              <a:gd name="connsiteX7" fmla="*/ 2284607 w 2284792"/>
              <a:gd name="connsiteY7" fmla="*/ 545328 h 1047920"/>
              <a:gd name="connsiteX8" fmla="*/ 2284119 w 2284792"/>
              <a:gd name="connsiteY8" fmla="*/ 1047920 h 1047920"/>
              <a:gd name="connsiteX9" fmla="*/ 0 w 2284792"/>
              <a:gd name="connsiteY9" fmla="*/ 1046781 h 1047920"/>
              <a:gd name="connsiteX10" fmla="*/ 865 w 2284792"/>
              <a:gd name="connsiteY10" fmla="*/ 70161 h 1047920"/>
              <a:gd name="connsiteX0" fmla="*/ 865 w 2284792"/>
              <a:gd name="connsiteY0" fmla="*/ 70161 h 1047920"/>
              <a:gd name="connsiteX1" fmla="*/ 234975 w 2284792"/>
              <a:gd name="connsiteY1" fmla="*/ 4801 h 1047920"/>
              <a:gd name="connsiteX2" fmla="*/ 422539 w 2284792"/>
              <a:gd name="connsiteY2" fmla="*/ 0 h 1047920"/>
              <a:gd name="connsiteX3" fmla="*/ 678092 w 2284792"/>
              <a:gd name="connsiteY3" fmla="*/ 65205 h 1047920"/>
              <a:gd name="connsiteX4" fmla="*/ 1037915 w 2284792"/>
              <a:gd name="connsiteY4" fmla="*/ 223794 h 1047920"/>
              <a:gd name="connsiteX5" fmla="*/ 1351098 w 2284792"/>
              <a:gd name="connsiteY5" fmla="*/ 342061 h 1047920"/>
              <a:gd name="connsiteX6" fmla="*/ 1741501 w 2284792"/>
              <a:gd name="connsiteY6" fmla="*/ 421163 h 1047920"/>
              <a:gd name="connsiteX7" fmla="*/ 2284607 w 2284792"/>
              <a:gd name="connsiteY7" fmla="*/ 545328 h 1047920"/>
              <a:gd name="connsiteX8" fmla="*/ 2284119 w 2284792"/>
              <a:gd name="connsiteY8" fmla="*/ 1047920 h 1047920"/>
              <a:gd name="connsiteX9" fmla="*/ 0 w 2284792"/>
              <a:gd name="connsiteY9" fmla="*/ 1046781 h 1047920"/>
              <a:gd name="connsiteX10" fmla="*/ 865 w 2284792"/>
              <a:gd name="connsiteY10" fmla="*/ 70161 h 1047920"/>
              <a:gd name="connsiteX0" fmla="*/ 865 w 2286537"/>
              <a:gd name="connsiteY0" fmla="*/ 70161 h 1047920"/>
              <a:gd name="connsiteX1" fmla="*/ 234975 w 2286537"/>
              <a:gd name="connsiteY1" fmla="*/ 4801 h 1047920"/>
              <a:gd name="connsiteX2" fmla="*/ 422539 w 2286537"/>
              <a:gd name="connsiteY2" fmla="*/ 0 h 1047920"/>
              <a:gd name="connsiteX3" fmla="*/ 678092 w 2286537"/>
              <a:gd name="connsiteY3" fmla="*/ 65205 h 1047920"/>
              <a:gd name="connsiteX4" fmla="*/ 1037915 w 2286537"/>
              <a:gd name="connsiteY4" fmla="*/ 223794 h 1047920"/>
              <a:gd name="connsiteX5" fmla="*/ 1351098 w 2286537"/>
              <a:gd name="connsiteY5" fmla="*/ 342061 h 1047920"/>
              <a:gd name="connsiteX6" fmla="*/ 1741501 w 2286537"/>
              <a:gd name="connsiteY6" fmla="*/ 421163 h 1047920"/>
              <a:gd name="connsiteX7" fmla="*/ 2286537 w 2286537"/>
              <a:gd name="connsiteY7" fmla="*/ 163484 h 1047920"/>
              <a:gd name="connsiteX8" fmla="*/ 2284119 w 2286537"/>
              <a:gd name="connsiteY8" fmla="*/ 1047920 h 1047920"/>
              <a:gd name="connsiteX9" fmla="*/ 0 w 2286537"/>
              <a:gd name="connsiteY9" fmla="*/ 1046781 h 1047920"/>
              <a:gd name="connsiteX10" fmla="*/ 865 w 2286537"/>
              <a:gd name="connsiteY10" fmla="*/ 70161 h 1047920"/>
              <a:gd name="connsiteX0" fmla="*/ 865 w 2286537"/>
              <a:gd name="connsiteY0" fmla="*/ 70161 h 1047920"/>
              <a:gd name="connsiteX1" fmla="*/ 234975 w 2286537"/>
              <a:gd name="connsiteY1" fmla="*/ 4801 h 1047920"/>
              <a:gd name="connsiteX2" fmla="*/ 422539 w 2286537"/>
              <a:gd name="connsiteY2" fmla="*/ 0 h 1047920"/>
              <a:gd name="connsiteX3" fmla="*/ 678092 w 2286537"/>
              <a:gd name="connsiteY3" fmla="*/ 65205 h 1047920"/>
              <a:gd name="connsiteX4" fmla="*/ 1037915 w 2286537"/>
              <a:gd name="connsiteY4" fmla="*/ 223794 h 1047920"/>
              <a:gd name="connsiteX5" fmla="*/ 1351098 w 2286537"/>
              <a:gd name="connsiteY5" fmla="*/ 342061 h 1047920"/>
              <a:gd name="connsiteX6" fmla="*/ 1853452 w 2286537"/>
              <a:gd name="connsiteY6" fmla="*/ 140713 h 1047920"/>
              <a:gd name="connsiteX7" fmla="*/ 2286537 w 2286537"/>
              <a:gd name="connsiteY7" fmla="*/ 163484 h 1047920"/>
              <a:gd name="connsiteX8" fmla="*/ 2284119 w 2286537"/>
              <a:gd name="connsiteY8" fmla="*/ 1047920 h 1047920"/>
              <a:gd name="connsiteX9" fmla="*/ 0 w 2286537"/>
              <a:gd name="connsiteY9" fmla="*/ 1046781 h 1047920"/>
              <a:gd name="connsiteX10" fmla="*/ 865 w 2286537"/>
              <a:gd name="connsiteY10" fmla="*/ 70161 h 1047920"/>
              <a:gd name="connsiteX0" fmla="*/ 865 w 2286537"/>
              <a:gd name="connsiteY0" fmla="*/ 70161 h 1047920"/>
              <a:gd name="connsiteX1" fmla="*/ 234975 w 2286537"/>
              <a:gd name="connsiteY1" fmla="*/ 4801 h 1047920"/>
              <a:gd name="connsiteX2" fmla="*/ 422539 w 2286537"/>
              <a:gd name="connsiteY2" fmla="*/ 0 h 1047920"/>
              <a:gd name="connsiteX3" fmla="*/ 678092 w 2286537"/>
              <a:gd name="connsiteY3" fmla="*/ 65205 h 1047920"/>
              <a:gd name="connsiteX4" fmla="*/ 1037915 w 2286537"/>
              <a:gd name="connsiteY4" fmla="*/ 223794 h 1047920"/>
              <a:gd name="connsiteX5" fmla="*/ 1312495 w 2286537"/>
              <a:gd name="connsiteY5" fmla="*/ 109072 h 1047920"/>
              <a:gd name="connsiteX6" fmla="*/ 1853452 w 2286537"/>
              <a:gd name="connsiteY6" fmla="*/ 140713 h 1047920"/>
              <a:gd name="connsiteX7" fmla="*/ 2286537 w 2286537"/>
              <a:gd name="connsiteY7" fmla="*/ 163484 h 1047920"/>
              <a:gd name="connsiteX8" fmla="*/ 2284119 w 2286537"/>
              <a:gd name="connsiteY8" fmla="*/ 1047920 h 1047920"/>
              <a:gd name="connsiteX9" fmla="*/ 0 w 2286537"/>
              <a:gd name="connsiteY9" fmla="*/ 1046781 h 1047920"/>
              <a:gd name="connsiteX10" fmla="*/ 865 w 2286537"/>
              <a:gd name="connsiteY10" fmla="*/ 70161 h 1047920"/>
              <a:gd name="connsiteX0" fmla="*/ 865 w 2286537"/>
              <a:gd name="connsiteY0" fmla="*/ 70161 h 1047920"/>
              <a:gd name="connsiteX1" fmla="*/ 234975 w 2286537"/>
              <a:gd name="connsiteY1" fmla="*/ 4801 h 1047920"/>
              <a:gd name="connsiteX2" fmla="*/ 422539 w 2286537"/>
              <a:gd name="connsiteY2" fmla="*/ 0 h 1047920"/>
              <a:gd name="connsiteX3" fmla="*/ 678092 w 2286537"/>
              <a:gd name="connsiteY3" fmla="*/ 65205 h 1047920"/>
              <a:gd name="connsiteX4" fmla="*/ 1120913 w 2286537"/>
              <a:gd name="connsiteY4" fmla="*/ 96513 h 1047920"/>
              <a:gd name="connsiteX5" fmla="*/ 1312495 w 2286537"/>
              <a:gd name="connsiteY5" fmla="*/ 109072 h 1047920"/>
              <a:gd name="connsiteX6" fmla="*/ 1853452 w 2286537"/>
              <a:gd name="connsiteY6" fmla="*/ 140713 h 1047920"/>
              <a:gd name="connsiteX7" fmla="*/ 2286537 w 2286537"/>
              <a:gd name="connsiteY7" fmla="*/ 163484 h 1047920"/>
              <a:gd name="connsiteX8" fmla="*/ 2284119 w 2286537"/>
              <a:gd name="connsiteY8" fmla="*/ 1047920 h 1047920"/>
              <a:gd name="connsiteX9" fmla="*/ 0 w 2286537"/>
              <a:gd name="connsiteY9" fmla="*/ 1046781 h 1047920"/>
              <a:gd name="connsiteX10" fmla="*/ 865 w 2286537"/>
              <a:gd name="connsiteY10" fmla="*/ 70161 h 1047920"/>
              <a:gd name="connsiteX0" fmla="*/ 865 w 2286537"/>
              <a:gd name="connsiteY0" fmla="*/ 70161 h 1047920"/>
              <a:gd name="connsiteX1" fmla="*/ 234975 w 2286537"/>
              <a:gd name="connsiteY1" fmla="*/ 4801 h 1047920"/>
              <a:gd name="connsiteX2" fmla="*/ 422539 w 2286537"/>
              <a:gd name="connsiteY2" fmla="*/ 0 h 1047920"/>
              <a:gd name="connsiteX3" fmla="*/ 824786 w 2286537"/>
              <a:gd name="connsiteY3" fmla="*/ 35003 h 1047920"/>
              <a:gd name="connsiteX4" fmla="*/ 1120913 w 2286537"/>
              <a:gd name="connsiteY4" fmla="*/ 96513 h 1047920"/>
              <a:gd name="connsiteX5" fmla="*/ 1312495 w 2286537"/>
              <a:gd name="connsiteY5" fmla="*/ 109072 h 1047920"/>
              <a:gd name="connsiteX6" fmla="*/ 1853452 w 2286537"/>
              <a:gd name="connsiteY6" fmla="*/ 140713 h 1047920"/>
              <a:gd name="connsiteX7" fmla="*/ 2286537 w 2286537"/>
              <a:gd name="connsiteY7" fmla="*/ 163484 h 1047920"/>
              <a:gd name="connsiteX8" fmla="*/ 2284119 w 2286537"/>
              <a:gd name="connsiteY8" fmla="*/ 1047920 h 1047920"/>
              <a:gd name="connsiteX9" fmla="*/ 0 w 2286537"/>
              <a:gd name="connsiteY9" fmla="*/ 1046781 h 1047920"/>
              <a:gd name="connsiteX10" fmla="*/ 865 w 2286537"/>
              <a:gd name="connsiteY10" fmla="*/ 70161 h 1047920"/>
              <a:gd name="connsiteX0" fmla="*/ 865 w 2286537"/>
              <a:gd name="connsiteY0" fmla="*/ 132723 h 1110482"/>
              <a:gd name="connsiteX1" fmla="*/ 234975 w 2286537"/>
              <a:gd name="connsiteY1" fmla="*/ 67363 h 1110482"/>
              <a:gd name="connsiteX2" fmla="*/ 463073 w 2286537"/>
              <a:gd name="connsiteY2" fmla="*/ 0 h 1110482"/>
              <a:gd name="connsiteX3" fmla="*/ 824786 w 2286537"/>
              <a:gd name="connsiteY3" fmla="*/ 97565 h 1110482"/>
              <a:gd name="connsiteX4" fmla="*/ 1120913 w 2286537"/>
              <a:gd name="connsiteY4" fmla="*/ 159075 h 1110482"/>
              <a:gd name="connsiteX5" fmla="*/ 1312495 w 2286537"/>
              <a:gd name="connsiteY5" fmla="*/ 171634 h 1110482"/>
              <a:gd name="connsiteX6" fmla="*/ 1853452 w 2286537"/>
              <a:gd name="connsiteY6" fmla="*/ 203275 h 1110482"/>
              <a:gd name="connsiteX7" fmla="*/ 2286537 w 2286537"/>
              <a:gd name="connsiteY7" fmla="*/ 226046 h 1110482"/>
              <a:gd name="connsiteX8" fmla="*/ 2284119 w 2286537"/>
              <a:gd name="connsiteY8" fmla="*/ 1110482 h 1110482"/>
              <a:gd name="connsiteX9" fmla="*/ 0 w 2286537"/>
              <a:gd name="connsiteY9" fmla="*/ 1109343 h 1110482"/>
              <a:gd name="connsiteX10" fmla="*/ 865 w 2286537"/>
              <a:gd name="connsiteY10" fmla="*/ 132723 h 1110482"/>
              <a:gd name="connsiteX0" fmla="*/ 865 w 2286537"/>
              <a:gd name="connsiteY0" fmla="*/ 136551 h 1114310"/>
              <a:gd name="connsiteX1" fmla="*/ 217604 w 2286537"/>
              <a:gd name="connsiteY1" fmla="*/ 0 h 1114310"/>
              <a:gd name="connsiteX2" fmla="*/ 463073 w 2286537"/>
              <a:gd name="connsiteY2" fmla="*/ 3828 h 1114310"/>
              <a:gd name="connsiteX3" fmla="*/ 824786 w 2286537"/>
              <a:gd name="connsiteY3" fmla="*/ 101393 h 1114310"/>
              <a:gd name="connsiteX4" fmla="*/ 1120913 w 2286537"/>
              <a:gd name="connsiteY4" fmla="*/ 162903 h 1114310"/>
              <a:gd name="connsiteX5" fmla="*/ 1312495 w 2286537"/>
              <a:gd name="connsiteY5" fmla="*/ 175462 h 1114310"/>
              <a:gd name="connsiteX6" fmla="*/ 1853452 w 2286537"/>
              <a:gd name="connsiteY6" fmla="*/ 207103 h 1114310"/>
              <a:gd name="connsiteX7" fmla="*/ 2286537 w 2286537"/>
              <a:gd name="connsiteY7" fmla="*/ 229874 h 1114310"/>
              <a:gd name="connsiteX8" fmla="*/ 2284119 w 2286537"/>
              <a:gd name="connsiteY8" fmla="*/ 1114310 h 1114310"/>
              <a:gd name="connsiteX9" fmla="*/ 0 w 2286537"/>
              <a:gd name="connsiteY9" fmla="*/ 1113171 h 1114310"/>
              <a:gd name="connsiteX10" fmla="*/ 865 w 2286537"/>
              <a:gd name="connsiteY10" fmla="*/ 136551 h 1114310"/>
              <a:gd name="connsiteX0" fmla="*/ 2795 w 2286537"/>
              <a:gd name="connsiteY0" fmla="*/ 63203 h 1114310"/>
              <a:gd name="connsiteX1" fmla="*/ 217604 w 2286537"/>
              <a:gd name="connsiteY1" fmla="*/ 0 h 1114310"/>
              <a:gd name="connsiteX2" fmla="*/ 463073 w 2286537"/>
              <a:gd name="connsiteY2" fmla="*/ 3828 h 1114310"/>
              <a:gd name="connsiteX3" fmla="*/ 824786 w 2286537"/>
              <a:gd name="connsiteY3" fmla="*/ 101393 h 1114310"/>
              <a:gd name="connsiteX4" fmla="*/ 1120913 w 2286537"/>
              <a:gd name="connsiteY4" fmla="*/ 162903 h 1114310"/>
              <a:gd name="connsiteX5" fmla="*/ 1312495 w 2286537"/>
              <a:gd name="connsiteY5" fmla="*/ 175462 h 1114310"/>
              <a:gd name="connsiteX6" fmla="*/ 1853452 w 2286537"/>
              <a:gd name="connsiteY6" fmla="*/ 207103 h 1114310"/>
              <a:gd name="connsiteX7" fmla="*/ 2286537 w 2286537"/>
              <a:gd name="connsiteY7" fmla="*/ 229874 h 1114310"/>
              <a:gd name="connsiteX8" fmla="*/ 2284119 w 2286537"/>
              <a:gd name="connsiteY8" fmla="*/ 1114310 h 1114310"/>
              <a:gd name="connsiteX9" fmla="*/ 0 w 2286537"/>
              <a:gd name="connsiteY9" fmla="*/ 1113171 h 1114310"/>
              <a:gd name="connsiteX10" fmla="*/ 2795 w 2286537"/>
              <a:gd name="connsiteY10" fmla="*/ 63203 h 1114310"/>
              <a:gd name="connsiteX0" fmla="*/ 2795 w 2286537"/>
              <a:gd name="connsiteY0" fmla="*/ 160736 h 1114310"/>
              <a:gd name="connsiteX1" fmla="*/ 217604 w 2286537"/>
              <a:gd name="connsiteY1" fmla="*/ 0 h 1114310"/>
              <a:gd name="connsiteX2" fmla="*/ 463073 w 2286537"/>
              <a:gd name="connsiteY2" fmla="*/ 3828 h 1114310"/>
              <a:gd name="connsiteX3" fmla="*/ 824786 w 2286537"/>
              <a:gd name="connsiteY3" fmla="*/ 101393 h 1114310"/>
              <a:gd name="connsiteX4" fmla="*/ 1120913 w 2286537"/>
              <a:gd name="connsiteY4" fmla="*/ 162903 h 1114310"/>
              <a:gd name="connsiteX5" fmla="*/ 1312495 w 2286537"/>
              <a:gd name="connsiteY5" fmla="*/ 175462 h 1114310"/>
              <a:gd name="connsiteX6" fmla="*/ 1853452 w 2286537"/>
              <a:gd name="connsiteY6" fmla="*/ 207103 h 1114310"/>
              <a:gd name="connsiteX7" fmla="*/ 2286537 w 2286537"/>
              <a:gd name="connsiteY7" fmla="*/ 229874 h 1114310"/>
              <a:gd name="connsiteX8" fmla="*/ 2284119 w 2286537"/>
              <a:gd name="connsiteY8" fmla="*/ 1114310 h 1114310"/>
              <a:gd name="connsiteX9" fmla="*/ 0 w 2286537"/>
              <a:gd name="connsiteY9" fmla="*/ 1113171 h 1114310"/>
              <a:gd name="connsiteX10" fmla="*/ 2795 w 2286537"/>
              <a:gd name="connsiteY10" fmla="*/ 160736 h 1114310"/>
              <a:gd name="connsiteX0" fmla="*/ 2795 w 2286537"/>
              <a:gd name="connsiteY0" fmla="*/ 156908 h 1110482"/>
              <a:gd name="connsiteX1" fmla="*/ 225325 w 2286537"/>
              <a:gd name="connsiteY1" fmla="*/ 132718 h 1110482"/>
              <a:gd name="connsiteX2" fmla="*/ 463073 w 2286537"/>
              <a:gd name="connsiteY2" fmla="*/ 0 h 1110482"/>
              <a:gd name="connsiteX3" fmla="*/ 824786 w 2286537"/>
              <a:gd name="connsiteY3" fmla="*/ 97565 h 1110482"/>
              <a:gd name="connsiteX4" fmla="*/ 1120913 w 2286537"/>
              <a:gd name="connsiteY4" fmla="*/ 159075 h 1110482"/>
              <a:gd name="connsiteX5" fmla="*/ 1312495 w 2286537"/>
              <a:gd name="connsiteY5" fmla="*/ 171634 h 1110482"/>
              <a:gd name="connsiteX6" fmla="*/ 1853452 w 2286537"/>
              <a:gd name="connsiteY6" fmla="*/ 203275 h 1110482"/>
              <a:gd name="connsiteX7" fmla="*/ 2286537 w 2286537"/>
              <a:gd name="connsiteY7" fmla="*/ 226046 h 1110482"/>
              <a:gd name="connsiteX8" fmla="*/ 2284119 w 2286537"/>
              <a:gd name="connsiteY8" fmla="*/ 1110482 h 1110482"/>
              <a:gd name="connsiteX9" fmla="*/ 0 w 2286537"/>
              <a:gd name="connsiteY9" fmla="*/ 1109343 h 1110482"/>
              <a:gd name="connsiteX10" fmla="*/ 2795 w 2286537"/>
              <a:gd name="connsiteY10" fmla="*/ 156908 h 1110482"/>
              <a:gd name="connsiteX0" fmla="*/ 2795 w 2286537"/>
              <a:gd name="connsiteY0" fmla="*/ 59344 h 1012918"/>
              <a:gd name="connsiteX1" fmla="*/ 225325 w 2286537"/>
              <a:gd name="connsiteY1" fmla="*/ 35154 h 1012918"/>
              <a:gd name="connsiteX2" fmla="*/ 478514 w 2286537"/>
              <a:gd name="connsiteY2" fmla="*/ 87748 h 1012918"/>
              <a:gd name="connsiteX3" fmla="*/ 824786 w 2286537"/>
              <a:gd name="connsiteY3" fmla="*/ 1 h 1012918"/>
              <a:gd name="connsiteX4" fmla="*/ 1120913 w 2286537"/>
              <a:gd name="connsiteY4" fmla="*/ 61511 h 1012918"/>
              <a:gd name="connsiteX5" fmla="*/ 1312495 w 2286537"/>
              <a:gd name="connsiteY5" fmla="*/ 74070 h 1012918"/>
              <a:gd name="connsiteX6" fmla="*/ 1853452 w 2286537"/>
              <a:gd name="connsiteY6" fmla="*/ 105711 h 1012918"/>
              <a:gd name="connsiteX7" fmla="*/ 2286537 w 2286537"/>
              <a:gd name="connsiteY7" fmla="*/ 128482 h 1012918"/>
              <a:gd name="connsiteX8" fmla="*/ 2284119 w 2286537"/>
              <a:gd name="connsiteY8" fmla="*/ 1012918 h 1012918"/>
              <a:gd name="connsiteX9" fmla="*/ 0 w 2286537"/>
              <a:gd name="connsiteY9" fmla="*/ 1011779 h 1012918"/>
              <a:gd name="connsiteX10" fmla="*/ 2795 w 2286537"/>
              <a:gd name="connsiteY10" fmla="*/ 59344 h 1012918"/>
              <a:gd name="connsiteX0" fmla="*/ 2795 w 2286537"/>
              <a:gd name="connsiteY0" fmla="*/ 24190 h 977764"/>
              <a:gd name="connsiteX1" fmla="*/ 225325 w 2286537"/>
              <a:gd name="connsiteY1" fmla="*/ 0 h 977764"/>
              <a:gd name="connsiteX2" fmla="*/ 478514 w 2286537"/>
              <a:gd name="connsiteY2" fmla="*/ 52594 h 977764"/>
              <a:gd name="connsiteX3" fmla="*/ 832507 w 2286537"/>
              <a:gd name="connsiteY3" fmla="*/ 111146 h 977764"/>
              <a:gd name="connsiteX4" fmla="*/ 1120913 w 2286537"/>
              <a:gd name="connsiteY4" fmla="*/ 26357 h 977764"/>
              <a:gd name="connsiteX5" fmla="*/ 1312495 w 2286537"/>
              <a:gd name="connsiteY5" fmla="*/ 38916 h 977764"/>
              <a:gd name="connsiteX6" fmla="*/ 1853452 w 2286537"/>
              <a:gd name="connsiteY6" fmla="*/ 70557 h 977764"/>
              <a:gd name="connsiteX7" fmla="*/ 2286537 w 2286537"/>
              <a:gd name="connsiteY7" fmla="*/ 93328 h 977764"/>
              <a:gd name="connsiteX8" fmla="*/ 2284119 w 2286537"/>
              <a:gd name="connsiteY8" fmla="*/ 977764 h 977764"/>
              <a:gd name="connsiteX9" fmla="*/ 0 w 2286537"/>
              <a:gd name="connsiteY9" fmla="*/ 976625 h 977764"/>
              <a:gd name="connsiteX10" fmla="*/ 2795 w 2286537"/>
              <a:gd name="connsiteY10" fmla="*/ 24190 h 977764"/>
              <a:gd name="connsiteX0" fmla="*/ 2795 w 2286537"/>
              <a:gd name="connsiteY0" fmla="*/ 24190 h 977764"/>
              <a:gd name="connsiteX1" fmla="*/ 225325 w 2286537"/>
              <a:gd name="connsiteY1" fmla="*/ 0 h 977764"/>
              <a:gd name="connsiteX2" fmla="*/ 478514 w 2286537"/>
              <a:gd name="connsiteY2" fmla="*/ 52594 h 977764"/>
              <a:gd name="connsiteX3" fmla="*/ 832507 w 2286537"/>
              <a:gd name="connsiteY3" fmla="*/ 111146 h 977764"/>
              <a:gd name="connsiteX4" fmla="*/ 1136354 w 2286537"/>
              <a:gd name="connsiteY4" fmla="*/ 123890 h 977764"/>
              <a:gd name="connsiteX5" fmla="*/ 1312495 w 2286537"/>
              <a:gd name="connsiteY5" fmla="*/ 38916 h 977764"/>
              <a:gd name="connsiteX6" fmla="*/ 1853452 w 2286537"/>
              <a:gd name="connsiteY6" fmla="*/ 70557 h 977764"/>
              <a:gd name="connsiteX7" fmla="*/ 2286537 w 2286537"/>
              <a:gd name="connsiteY7" fmla="*/ 93328 h 977764"/>
              <a:gd name="connsiteX8" fmla="*/ 2284119 w 2286537"/>
              <a:gd name="connsiteY8" fmla="*/ 977764 h 977764"/>
              <a:gd name="connsiteX9" fmla="*/ 0 w 2286537"/>
              <a:gd name="connsiteY9" fmla="*/ 976625 h 977764"/>
              <a:gd name="connsiteX10" fmla="*/ 2795 w 2286537"/>
              <a:gd name="connsiteY10" fmla="*/ 24190 h 977764"/>
              <a:gd name="connsiteX0" fmla="*/ 2795 w 2286537"/>
              <a:gd name="connsiteY0" fmla="*/ 24190 h 977764"/>
              <a:gd name="connsiteX1" fmla="*/ 225325 w 2286537"/>
              <a:gd name="connsiteY1" fmla="*/ 0 h 977764"/>
              <a:gd name="connsiteX2" fmla="*/ 478514 w 2286537"/>
              <a:gd name="connsiteY2" fmla="*/ 52594 h 977764"/>
              <a:gd name="connsiteX3" fmla="*/ 832507 w 2286537"/>
              <a:gd name="connsiteY3" fmla="*/ 111146 h 977764"/>
              <a:gd name="connsiteX4" fmla="*/ 1136354 w 2286537"/>
              <a:gd name="connsiteY4" fmla="*/ 123890 h 977764"/>
              <a:gd name="connsiteX5" fmla="*/ 1327936 w 2286537"/>
              <a:gd name="connsiteY5" fmla="*/ 155955 h 977764"/>
              <a:gd name="connsiteX6" fmla="*/ 1853452 w 2286537"/>
              <a:gd name="connsiteY6" fmla="*/ 70557 h 977764"/>
              <a:gd name="connsiteX7" fmla="*/ 2286537 w 2286537"/>
              <a:gd name="connsiteY7" fmla="*/ 93328 h 977764"/>
              <a:gd name="connsiteX8" fmla="*/ 2284119 w 2286537"/>
              <a:gd name="connsiteY8" fmla="*/ 977764 h 977764"/>
              <a:gd name="connsiteX9" fmla="*/ 0 w 2286537"/>
              <a:gd name="connsiteY9" fmla="*/ 976625 h 977764"/>
              <a:gd name="connsiteX10" fmla="*/ 2795 w 2286537"/>
              <a:gd name="connsiteY10" fmla="*/ 24190 h 977764"/>
              <a:gd name="connsiteX0" fmla="*/ 2795 w 2286537"/>
              <a:gd name="connsiteY0" fmla="*/ 24190 h 977764"/>
              <a:gd name="connsiteX1" fmla="*/ 225325 w 2286537"/>
              <a:gd name="connsiteY1" fmla="*/ 0 h 977764"/>
              <a:gd name="connsiteX2" fmla="*/ 478514 w 2286537"/>
              <a:gd name="connsiteY2" fmla="*/ 52594 h 977764"/>
              <a:gd name="connsiteX3" fmla="*/ 832507 w 2286537"/>
              <a:gd name="connsiteY3" fmla="*/ 111146 h 977764"/>
              <a:gd name="connsiteX4" fmla="*/ 1136354 w 2286537"/>
              <a:gd name="connsiteY4" fmla="*/ 123890 h 977764"/>
              <a:gd name="connsiteX5" fmla="*/ 1327936 w 2286537"/>
              <a:gd name="connsiteY5" fmla="*/ 155955 h 977764"/>
              <a:gd name="connsiteX6" fmla="*/ 1853452 w 2286537"/>
              <a:gd name="connsiteY6" fmla="*/ 197350 h 977764"/>
              <a:gd name="connsiteX7" fmla="*/ 2286537 w 2286537"/>
              <a:gd name="connsiteY7" fmla="*/ 93328 h 977764"/>
              <a:gd name="connsiteX8" fmla="*/ 2284119 w 2286537"/>
              <a:gd name="connsiteY8" fmla="*/ 977764 h 977764"/>
              <a:gd name="connsiteX9" fmla="*/ 0 w 2286537"/>
              <a:gd name="connsiteY9" fmla="*/ 976625 h 977764"/>
              <a:gd name="connsiteX10" fmla="*/ 2795 w 2286537"/>
              <a:gd name="connsiteY10" fmla="*/ 24190 h 977764"/>
              <a:gd name="connsiteX0" fmla="*/ 2795 w 2286537"/>
              <a:gd name="connsiteY0" fmla="*/ 24190 h 977764"/>
              <a:gd name="connsiteX1" fmla="*/ 225325 w 2286537"/>
              <a:gd name="connsiteY1" fmla="*/ 0 h 977764"/>
              <a:gd name="connsiteX2" fmla="*/ 478514 w 2286537"/>
              <a:gd name="connsiteY2" fmla="*/ 52594 h 977764"/>
              <a:gd name="connsiteX3" fmla="*/ 832507 w 2286537"/>
              <a:gd name="connsiteY3" fmla="*/ 111146 h 977764"/>
              <a:gd name="connsiteX4" fmla="*/ 1136354 w 2286537"/>
              <a:gd name="connsiteY4" fmla="*/ 123890 h 977764"/>
              <a:gd name="connsiteX5" fmla="*/ 1327936 w 2286537"/>
              <a:gd name="connsiteY5" fmla="*/ 155955 h 977764"/>
              <a:gd name="connsiteX6" fmla="*/ 1853452 w 2286537"/>
              <a:gd name="connsiteY6" fmla="*/ 197350 h 977764"/>
              <a:gd name="connsiteX7" fmla="*/ 2286537 w 2286537"/>
              <a:gd name="connsiteY7" fmla="*/ 229874 h 977764"/>
              <a:gd name="connsiteX8" fmla="*/ 2284119 w 2286537"/>
              <a:gd name="connsiteY8" fmla="*/ 977764 h 977764"/>
              <a:gd name="connsiteX9" fmla="*/ 0 w 2286537"/>
              <a:gd name="connsiteY9" fmla="*/ 976625 h 977764"/>
              <a:gd name="connsiteX10" fmla="*/ 2795 w 2286537"/>
              <a:gd name="connsiteY10" fmla="*/ 24190 h 977764"/>
              <a:gd name="connsiteX0" fmla="*/ 2795 w 2286537"/>
              <a:gd name="connsiteY0" fmla="*/ 24190 h 977764"/>
              <a:gd name="connsiteX1" fmla="*/ 225325 w 2286537"/>
              <a:gd name="connsiteY1" fmla="*/ 0 h 977764"/>
              <a:gd name="connsiteX2" fmla="*/ 478514 w 2286537"/>
              <a:gd name="connsiteY2" fmla="*/ 52594 h 977764"/>
              <a:gd name="connsiteX3" fmla="*/ 832507 w 2286537"/>
              <a:gd name="connsiteY3" fmla="*/ 111146 h 977764"/>
              <a:gd name="connsiteX4" fmla="*/ 1136354 w 2286537"/>
              <a:gd name="connsiteY4" fmla="*/ 123890 h 977764"/>
              <a:gd name="connsiteX5" fmla="*/ 1327936 w 2286537"/>
              <a:gd name="connsiteY5" fmla="*/ 155955 h 977764"/>
              <a:gd name="connsiteX6" fmla="*/ 1853452 w 2286537"/>
              <a:gd name="connsiteY6" fmla="*/ 197350 h 977764"/>
              <a:gd name="connsiteX7" fmla="*/ 2286537 w 2286537"/>
              <a:gd name="connsiteY7" fmla="*/ 229874 h 977764"/>
              <a:gd name="connsiteX8" fmla="*/ 2284119 w 2286537"/>
              <a:gd name="connsiteY8" fmla="*/ 977764 h 977764"/>
              <a:gd name="connsiteX9" fmla="*/ 0 w 2286537"/>
              <a:gd name="connsiteY9" fmla="*/ 976625 h 977764"/>
              <a:gd name="connsiteX10" fmla="*/ 2795 w 2286537"/>
              <a:gd name="connsiteY10" fmla="*/ 24190 h 977764"/>
              <a:gd name="connsiteX0" fmla="*/ 2795 w 2286537"/>
              <a:gd name="connsiteY0" fmla="*/ 24190 h 977764"/>
              <a:gd name="connsiteX1" fmla="*/ 225325 w 2286537"/>
              <a:gd name="connsiteY1" fmla="*/ 0 h 977764"/>
              <a:gd name="connsiteX2" fmla="*/ 478514 w 2286537"/>
              <a:gd name="connsiteY2" fmla="*/ 52594 h 977764"/>
              <a:gd name="connsiteX3" fmla="*/ 832507 w 2286537"/>
              <a:gd name="connsiteY3" fmla="*/ 111146 h 977764"/>
              <a:gd name="connsiteX4" fmla="*/ 1136354 w 2286537"/>
              <a:gd name="connsiteY4" fmla="*/ 123890 h 977764"/>
              <a:gd name="connsiteX5" fmla="*/ 1327936 w 2286537"/>
              <a:gd name="connsiteY5" fmla="*/ 155955 h 977764"/>
              <a:gd name="connsiteX6" fmla="*/ 1853452 w 2286537"/>
              <a:gd name="connsiteY6" fmla="*/ 197350 h 977764"/>
              <a:gd name="connsiteX7" fmla="*/ 2286537 w 2286537"/>
              <a:gd name="connsiteY7" fmla="*/ 229874 h 977764"/>
              <a:gd name="connsiteX8" fmla="*/ 2284119 w 2286537"/>
              <a:gd name="connsiteY8" fmla="*/ 977764 h 977764"/>
              <a:gd name="connsiteX9" fmla="*/ 0 w 2286537"/>
              <a:gd name="connsiteY9" fmla="*/ 976625 h 977764"/>
              <a:gd name="connsiteX10" fmla="*/ 2795 w 2286537"/>
              <a:gd name="connsiteY10" fmla="*/ 24190 h 97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86537" h="977764">
                <a:moveTo>
                  <a:pt x="2795" y="24190"/>
                </a:moveTo>
                <a:lnTo>
                  <a:pt x="225325" y="0"/>
                </a:lnTo>
                <a:lnTo>
                  <a:pt x="478514" y="52594"/>
                </a:lnTo>
                <a:cubicBezTo>
                  <a:pt x="480642" y="52756"/>
                  <a:pt x="830379" y="110984"/>
                  <a:pt x="832507" y="111146"/>
                </a:cubicBezTo>
                <a:lnTo>
                  <a:pt x="1136354" y="123890"/>
                </a:lnTo>
                <a:cubicBezTo>
                  <a:pt x="1136511" y="126399"/>
                  <a:pt x="1327779" y="153446"/>
                  <a:pt x="1327936" y="155955"/>
                </a:cubicBezTo>
                <a:lnTo>
                  <a:pt x="1853452" y="197350"/>
                </a:lnTo>
                <a:cubicBezTo>
                  <a:pt x="2077423" y="220819"/>
                  <a:pt x="2119197" y="216787"/>
                  <a:pt x="2286537" y="229874"/>
                </a:cubicBezTo>
                <a:cubicBezTo>
                  <a:pt x="2284420" y="474349"/>
                  <a:pt x="2286236" y="733289"/>
                  <a:pt x="2284119" y="977764"/>
                </a:cubicBezTo>
                <a:lnTo>
                  <a:pt x="0" y="976625"/>
                </a:lnTo>
                <a:cubicBezTo>
                  <a:pt x="1058" y="690875"/>
                  <a:pt x="1737" y="309940"/>
                  <a:pt x="2795" y="2419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 bwMode="gray">
          <a:xfrm>
            <a:off x="2215913" y="2837485"/>
            <a:ext cx="1478417" cy="2531059"/>
          </a:xfrm>
          <a:prstGeom prst="rect">
            <a:avLst/>
          </a:prstGeom>
          <a:solidFill>
            <a:schemeClr val="bg1">
              <a:alpha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/>
            <a:endParaRPr lang="en-US" dirty="0" smtClean="0">
              <a:solidFill>
                <a:srgbClr val="000000"/>
              </a:solidFill>
            </a:endParaRPr>
          </a:p>
        </p:txBody>
      </p:sp>
      <p:graphicFrame>
        <p:nvGraphicFramePr>
          <p:cNvPr id="59" name="Chart 58"/>
          <p:cNvGraphicFramePr/>
          <p:nvPr>
            <p:extLst>
              <p:ext uri="{D42A27DB-BD31-4B8C-83A1-F6EECF244321}">
                <p14:modId xmlns:p14="http://schemas.microsoft.com/office/powerpoint/2010/main" val="924916407"/>
              </p:ext>
            </p:extLst>
          </p:nvPr>
        </p:nvGraphicFramePr>
        <p:xfrm>
          <a:off x="243752" y="2378334"/>
          <a:ext cx="4145355" cy="3473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484608"/>
              </p:ext>
            </p:extLst>
          </p:nvPr>
        </p:nvGraphicFramePr>
        <p:xfrm>
          <a:off x="4562714" y="2410861"/>
          <a:ext cx="3824530" cy="3525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8" name="Straight Connector 37"/>
          <p:cNvCxnSpPr/>
          <p:nvPr/>
        </p:nvCxnSpPr>
        <p:spPr bwMode="gray">
          <a:xfrm>
            <a:off x="8098317" y="3152851"/>
            <a:ext cx="577371" cy="0"/>
          </a:xfrm>
          <a:prstGeom prst="line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tabLst>
                <a:tab pos="2228850" algn="l"/>
              </a:tabLst>
            </a:pPr>
            <a:r>
              <a:rPr lang="en-US" dirty="0"/>
              <a:t>Utilization Shifts Redefine Growth Opportunities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356616" y="6217920"/>
            <a:ext cx="7613904" cy="338554"/>
          </a:xfrm>
          <a:prstGeom prst="rect">
            <a:avLst/>
          </a:prstGeom>
          <a:noFill/>
          <a:ln w="19050" algn="ctr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800" dirty="0" smtClean="0">
                <a:solidFill>
                  <a:srgbClr val="808080">
                    <a:lumMod val="75000"/>
                  </a:srgbClr>
                </a:solidFill>
              </a:rPr>
              <a:t>Note: </a:t>
            </a:r>
            <a:r>
              <a:rPr lang="en-US" sz="800" b="0" dirty="0" smtClean="0">
                <a:solidFill>
                  <a:srgbClr val="808080">
                    <a:lumMod val="75000"/>
                  </a:srgbClr>
                </a:solidFill>
              </a:rPr>
              <a:t>Forecast excludes 0–17 age group</a:t>
            </a:r>
            <a:r>
              <a:rPr lang="en-US" sz="800" b="0" dirty="0" smtClean="0">
                <a:solidFill>
                  <a:srgbClr val="000000"/>
                </a:solidFill>
              </a:rPr>
              <a:t>. </a:t>
            </a:r>
            <a:br>
              <a:rPr lang="en-US" sz="800" b="0" dirty="0" smtClean="0">
                <a:solidFill>
                  <a:srgbClr val="000000"/>
                </a:solidFill>
              </a:rPr>
            </a:br>
            <a:r>
              <a:rPr lang="en-US" sz="800" dirty="0" smtClean="0">
                <a:solidFill>
                  <a:srgbClr val="808080">
                    <a:lumMod val="75000"/>
                  </a:srgbClr>
                </a:solidFill>
              </a:rPr>
              <a:t>Sources: </a:t>
            </a:r>
            <a:r>
              <a:rPr lang="en-US" sz="800" b="0" dirty="0" smtClean="0">
                <a:solidFill>
                  <a:srgbClr val="808080">
                    <a:lumMod val="75000"/>
                  </a:srgbClr>
                </a:solidFill>
              </a:rPr>
              <a:t>Impact of Change</a:t>
            </a:r>
            <a:r>
              <a:rPr lang="en-US" sz="800" b="0" baseline="30000" dirty="0" smtClean="0">
                <a:solidFill>
                  <a:srgbClr val="808080">
                    <a:lumMod val="75000"/>
                  </a:srgbClr>
                </a:solidFill>
              </a:rPr>
              <a:t>®</a:t>
            </a:r>
            <a:r>
              <a:rPr lang="en-US" sz="800" b="0" dirty="0" smtClean="0">
                <a:solidFill>
                  <a:srgbClr val="808080">
                    <a:lumMod val="75000"/>
                  </a:srgbClr>
                </a:solidFill>
              </a:rPr>
              <a:t> v15.0; NIS; PharMetrics; CMS; Sg2 Analysis, 2015. </a:t>
            </a:r>
            <a:endParaRPr lang="en-US" sz="800" b="0" dirty="0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45" name="Rectangle 44"/>
          <p:cNvSpPr/>
          <p:nvPr/>
        </p:nvSpPr>
        <p:spPr bwMode="gray">
          <a:xfrm>
            <a:off x="356616" y="1581912"/>
            <a:ext cx="4572000" cy="6340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</a:rPr>
              <a:t>Adult Inpatient Forecast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b="0" dirty="0">
                <a:solidFill>
                  <a:srgbClr val="000000"/>
                </a:solidFill>
              </a:rPr>
              <a:t>US Market, </a:t>
            </a:r>
            <a:r>
              <a:rPr lang="en-US" b="0" dirty="0" smtClean="0">
                <a:solidFill>
                  <a:srgbClr val="000000"/>
                </a:solidFill>
              </a:rPr>
              <a:t>2015–2025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 bwMode="gray">
          <a:xfrm>
            <a:off x="4640023" y="1581912"/>
            <a:ext cx="4081702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</a:rPr>
              <a:t>Adult </a:t>
            </a:r>
            <a:r>
              <a:rPr lang="en-US" dirty="0" smtClean="0">
                <a:solidFill>
                  <a:srgbClr val="000000"/>
                </a:solidFill>
              </a:rPr>
              <a:t>Outpatient </a:t>
            </a:r>
            <a:r>
              <a:rPr lang="en-US" dirty="0">
                <a:solidFill>
                  <a:srgbClr val="000000"/>
                </a:solidFill>
              </a:rPr>
              <a:t>Forecast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b="0" dirty="0">
                <a:solidFill>
                  <a:srgbClr val="000000"/>
                </a:solidFill>
              </a:rPr>
              <a:t>US Market, </a:t>
            </a:r>
            <a:r>
              <a:rPr lang="en-US" b="0" dirty="0" smtClean="0">
                <a:solidFill>
                  <a:srgbClr val="000000"/>
                </a:solidFill>
              </a:rPr>
              <a:t>2015–2025</a:t>
            </a:r>
            <a:endParaRPr lang="en-US" b="0" dirty="0">
              <a:solidFill>
                <a:srgbClr val="00000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 bwMode="gray">
          <a:xfrm>
            <a:off x="4749800" y="2256374"/>
            <a:ext cx="3925888" cy="0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9" name="Group 48"/>
          <p:cNvGrpSpPr/>
          <p:nvPr/>
        </p:nvGrpSpPr>
        <p:grpSpPr bwMode="gray">
          <a:xfrm>
            <a:off x="1523841" y="5767274"/>
            <a:ext cx="6094078" cy="307777"/>
            <a:chOff x="935829" y="5767274"/>
            <a:chExt cx="6094078" cy="307777"/>
          </a:xfrm>
        </p:grpSpPr>
        <p:cxnSp>
          <p:nvCxnSpPr>
            <p:cNvPr id="50" name="Straight Connector 49"/>
            <p:cNvCxnSpPr/>
            <p:nvPr/>
          </p:nvCxnSpPr>
          <p:spPr bwMode="gray">
            <a:xfrm>
              <a:off x="935829" y="5767274"/>
              <a:ext cx="6077746" cy="0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1" name="Group 50"/>
            <p:cNvGrpSpPr/>
            <p:nvPr/>
          </p:nvGrpSpPr>
          <p:grpSpPr bwMode="gray">
            <a:xfrm>
              <a:off x="1031879" y="5767274"/>
              <a:ext cx="5998028" cy="307777"/>
              <a:chOff x="573100" y="5857872"/>
              <a:chExt cx="5998028" cy="307777"/>
            </a:xfrm>
          </p:grpSpPr>
          <p:sp>
            <p:nvSpPr>
              <p:cNvPr id="53" name="TextBox 52"/>
              <p:cNvSpPr txBox="1"/>
              <p:nvPr/>
            </p:nvSpPr>
            <p:spPr bwMode="gray">
              <a:xfrm>
                <a:off x="709619" y="5857872"/>
                <a:ext cx="58615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711325" algn="l"/>
                    <a:tab pos="4295775" algn="l"/>
                  </a:tabLst>
                </a:pPr>
                <a:r>
                  <a:rPr lang="en-US" sz="1400" b="0" dirty="0" smtClean="0">
                    <a:solidFill>
                      <a:srgbClr val="808080">
                        <a:lumMod val="75000"/>
                      </a:srgbClr>
                    </a:solidFill>
                    <a:latin typeface="Arial"/>
                  </a:rPr>
                  <a:t>Sg2 IP Forecast	Population-Based Forecast	Sg2 OP Forecast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 bwMode="gray">
              <a:xfrm>
                <a:off x="4872049" y="5942152"/>
                <a:ext cx="139217" cy="139217"/>
              </a:xfrm>
              <a:prstGeom prst="rect">
                <a:avLst/>
              </a:prstGeom>
              <a:solidFill>
                <a:srgbClr val="73A534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4950" indent="-234950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gray">
              <a:xfrm>
                <a:off x="573100" y="5942152"/>
                <a:ext cx="139217" cy="139217"/>
              </a:xfrm>
              <a:prstGeom prst="rect">
                <a:avLst/>
              </a:prstGeom>
              <a:solidFill>
                <a:schemeClr val="accent5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4950" indent="-234950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2" name="Rectangle 51"/>
            <p:cNvSpPr/>
            <p:nvPr/>
          </p:nvSpPr>
          <p:spPr bwMode="gray">
            <a:xfrm>
              <a:off x="2749553" y="5851554"/>
              <a:ext cx="139217" cy="13921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6" name="Text Box 9"/>
          <p:cNvSpPr txBox="1">
            <a:spLocks noChangeArrowheads="1"/>
          </p:cNvSpPr>
          <p:nvPr/>
        </p:nvSpPr>
        <p:spPr bwMode="gray">
          <a:xfrm>
            <a:off x="4643328" y="2347448"/>
            <a:ext cx="8939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b="0" dirty="0" smtClean="0">
                <a:solidFill>
                  <a:srgbClr val="000000"/>
                </a:solidFill>
              </a:rPr>
              <a:t>Volumes</a:t>
            </a:r>
          </a:p>
          <a:p>
            <a:pPr>
              <a:spcBef>
                <a:spcPts val="0"/>
              </a:spcBef>
            </a:pPr>
            <a:r>
              <a:rPr lang="en-US" sz="1400" b="0" dirty="0" smtClean="0">
                <a:solidFill>
                  <a:srgbClr val="808080">
                    <a:lumMod val="75000"/>
                  </a:srgbClr>
                </a:solidFill>
              </a:rPr>
              <a:t>Billions</a:t>
            </a:r>
            <a:endParaRPr lang="en-US" sz="1400" b="0" dirty="0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57" name="TextBox 1"/>
          <p:cNvSpPr txBox="1"/>
          <p:nvPr/>
        </p:nvSpPr>
        <p:spPr bwMode="gray">
          <a:xfrm>
            <a:off x="7783548" y="3180232"/>
            <a:ext cx="938177" cy="519351"/>
          </a:xfrm>
          <a:prstGeom prst="rect">
            <a:avLst/>
          </a:prstGeom>
          <a:noFill/>
          <a:ln w="38100">
            <a:noFill/>
            <a:prstDash val="dash"/>
          </a:ln>
          <a:effectLst/>
        </p:spPr>
        <p:txBody>
          <a:bodyPr wrap="square" lIns="0" rIns="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="0" dirty="0" smtClean="0"/>
              <a:t>+21%</a:t>
            </a:r>
          </a:p>
        </p:txBody>
      </p:sp>
      <p:sp>
        <p:nvSpPr>
          <p:cNvPr id="58" name="TextBox 1"/>
          <p:cNvSpPr txBox="1"/>
          <p:nvPr/>
        </p:nvSpPr>
        <p:spPr bwMode="gray">
          <a:xfrm>
            <a:off x="7779893" y="3550999"/>
            <a:ext cx="941832" cy="519351"/>
          </a:xfrm>
          <a:prstGeom prst="rect">
            <a:avLst/>
          </a:prstGeom>
          <a:noFill/>
          <a:ln w="38100">
            <a:noFill/>
          </a:ln>
          <a:effectLst/>
        </p:spPr>
        <p:txBody>
          <a:bodyPr wrap="none" lIns="0" rIns="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="0" dirty="0" smtClean="0"/>
              <a:t>+16%</a:t>
            </a:r>
          </a:p>
        </p:txBody>
      </p:sp>
      <p:sp>
        <p:nvSpPr>
          <p:cNvPr id="60" name="Text Box 9"/>
          <p:cNvSpPr txBox="1">
            <a:spLocks noChangeArrowheads="1"/>
          </p:cNvSpPr>
          <p:nvPr/>
        </p:nvSpPr>
        <p:spPr bwMode="gray">
          <a:xfrm>
            <a:off x="7923838" y="2590373"/>
            <a:ext cx="8939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0" dirty="0" smtClean="0">
                <a:solidFill>
                  <a:srgbClr val="808080">
                    <a:lumMod val="75000"/>
                  </a:srgbClr>
                </a:solidFill>
              </a:rPr>
              <a:t>10-Year</a:t>
            </a:r>
            <a:endParaRPr lang="en-US" sz="1400" b="0" dirty="0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61" name="Text Box 9"/>
          <p:cNvSpPr txBox="1">
            <a:spLocks noChangeArrowheads="1"/>
          </p:cNvSpPr>
          <p:nvPr/>
        </p:nvSpPr>
        <p:spPr bwMode="gray">
          <a:xfrm>
            <a:off x="356616" y="2347448"/>
            <a:ext cx="12054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b="0" dirty="0" smtClean="0">
                <a:solidFill>
                  <a:srgbClr val="000000"/>
                </a:solidFill>
              </a:rPr>
              <a:t>Discharges</a:t>
            </a:r>
          </a:p>
          <a:p>
            <a:pPr>
              <a:spcBef>
                <a:spcPts val="0"/>
              </a:spcBef>
            </a:pPr>
            <a:r>
              <a:rPr lang="en-US" sz="1400" b="0" dirty="0" smtClean="0">
                <a:solidFill>
                  <a:srgbClr val="808080">
                    <a:lumMod val="75000"/>
                  </a:srgbClr>
                </a:solidFill>
              </a:rPr>
              <a:t>Millions</a:t>
            </a:r>
            <a:endParaRPr lang="en-US" sz="1400" b="0" dirty="0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gray">
          <a:xfrm>
            <a:off x="6141216" y="2590373"/>
            <a:ext cx="8939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0" dirty="0" smtClean="0">
                <a:solidFill>
                  <a:srgbClr val="808080">
                    <a:lumMod val="75000"/>
                  </a:srgbClr>
                </a:solidFill>
              </a:rPr>
              <a:t>5-Year</a:t>
            </a:r>
            <a:endParaRPr lang="en-US" sz="1400" b="0" dirty="0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63" name="TextBox 1"/>
          <p:cNvSpPr txBox="1"/>
          <p:nvPr/>
        </p:nvSpPr>
        <p:spPr bwMode="gray">
          <a:xfrm>
            <a:off x="6211666" y="3409964"/>
            <a:ext cx="622744" cy="461537"/>
          </a:xfrm>
          <a:prstGeom prst="rect">
            <a:avLst/>
          </a:prstGeom>
          <a:noFill/>
          <a:ln w="38100">
            <a:noFill/>
            <a:prstDash val="dash"/>
          </a:ln>
          <a:effectLst/>
        </p:spPr>
        <p:txBody>
          <a:bodyPr wrap="none" lIns="0" rIns="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0" dirty="0" smtClean="0"/>
              <a:t>+13%</a:t>
            </a:r>
          </a:p>
        </p:txBody>
      </p:sp>
      <p:sp>
        <p:nvSpPr>
          <p:cNvPr id="64" name="TextBox 1"/>
          <p:cNvSpPr txBox="1"/>
          <p:nvPr/>
        </p:nvSpPr>
        <p:spPr bwMode="gray">
          <a:xfrm>
            <a:off x="6216388" y="4070350"/>
            <a:ext cx="641190" cy="461537"/>
          </a:xfrm>
          <a:prstGeom prst="rect">
            <a:avLst/>
          </a:prstGeom>
          <a:noFill/>
          <a:ln w="38100">
            <a:noFill/>
          </a:ln>
          <a:effectLst/>
        </p:spPr>
        <p:txBody>
          <a:bodyPr wrap="none" lIns="0" rIns="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0" dirty="0" smtClean="0"/>
              <a:t>+8%</a:t>
            </a:r>
          </a:p>
        </p:txBody>
      </p:sp>
      <p:sp>
        <p:nvSpPr>
          <p:cNvPr id="65" name="Text Box 9"/>
          <p:cNvSpPr txBox="1">
            <a:spLocks noChangeArrowheads="1"/>
          </p:cNvSpPr>
          <p:nvPr/>
        </p:nvSpPr>
        <p:spPr bwMode="gray">
          <a:xfrm>
            <a:off x="1712671" y="2590373"/>
            <a:ext cx="8939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0" dirty="0" smtClean="0">
                <a:solidFill>
                  <a:srgbClr val="808080">
                    <a:lumMod val="75000"/>
                  </a:srgbClr>
                </a:solidFill>
              </a:rPr>
              <a:t>5-Year</a:t>
            </a:r>
            <a:endParaRPr lang="en-US" sz="1400" b="0" dirty="0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66" name="TextBox 1"/>
          <p:cNvSpPr txBox="1"/>
          <p:nvPr/>
        </p:nvSpPr>
        <p:spPr bwMode="gray">
          <a:xfrm>
            <a:off x="1909245" y="3473648"/>
            <a:ext cx="622744" cy="450925"/>
          </a:xfrm>
          <a:prstGeom prst="rect">
            <a:avLst/>
          </a:prstGeom>
          <a:noFill/>
          <a:ln w="38100">
            <a:noFill/>
            <a:prstDash val="dash"/>
          </a:ln>
          <a:effectLst/>
        </p:spPr>
        <p:txBody>
          <a:bodyPr wrap="none" lIns="0" rIns="9144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0" dirty="0" smtClean="0">
                <a:solidFill>
                  <a:srgbClr val="000000"/>
                </a:solidFill>
              </a:rPr>
              <a:t>+7%</a:t>
            </a:r>
          </a:p>
        </p:txBody>
      </p:sp>
      <p:sp>
        <p:nvSpPr>
          <p:cNvPr id="67" name="TextBox 1"/>
          <p:cNvSpPr txBox="1"/>
          <p:nvPr/>
        </p:nvSpPr>
        <p:spPr bwMode="gray">
          <a:xfrm>
            <a:off x="1900022" y="4463014"/>
            <a:ext cx="641190" cy="461537"/>
          </a:xfrm>
          <a:prstGeom prst="rect">
            <a:avLst/>
          </a:prstGeom>
          <a:noFill/>
          <a:ln w="38100">
            <a:noFill/>
          </a:ln>
          <a:effectLst/>
        </p:spPr>
        <p:txBody>
          <a:bodyPr wrap="none" lIns="0" rIns="9144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0" dirty="0" smtClean="0">
                <a:solidFill>
                  <a:srgbClr val="000000"/>
                </a:solidFill>
              </a:rPr>
              <a:t>–2%</a:t>
            </a:r>
          </a:p>
        </p:txBody>
      </p:sp>
      <p:sp>
        <p:nvSpPr>
          <p:cNvPr id="68" name="TextBox 1"/>
          <p:cNvSpPr txBox="1"/>
          <p:nvPr/>
        </p:nvSpPr>
        <p:spPr bwMode="gray">
          <a:xfrm>
            <a:off x="3737610" y="3379908"/>
            <a:ext cx="622744" cy="461537"/>
          </a:xfrm>
          <a:prstGeom prst="rect">
            <a:avLst/>
          </a:prstGeom>
          <a:noFill/>
          <a:ln w="38100">
            <a:noFill/>
            <a:prstDash val="dash"/>
          </a:ln>
          <a:effectLst/>
        </p:spPr>
        <p:txBody>
          <a:bodyPr wrap="none" lIns="0" rIns="9144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="0" dirty="0" smtClean="0">
                <a:solidFill>
                  <a:srgbClr val="000000"/>
                </a:solidFill>
              </a:rPr>
              <a:t>+15%</a:t>
            </a:r>
          </a:p>
        </p:txBody>
      </p:sp>
      <p:sp>
        <p:nvSpPr>
          <p:cNvPr id="69" name="TextBox 1"/>
          <p:cNvSpPr txBox="1"/>
          <p:nvPr/>
        </p:nvSpPr>
        <p:spPr bwMode="gray">
          <a:xfrm>
            <a:off x="3635344" y="4242806"/>
            <a:ext cx="641190" cy="461537"/>
          </a:xfrm>
          <a:prstGeom prst="rect">
            <a:avLst/>
          </a:prstGeom>
          <a:noFill/>
          <a:ln w="38100">
            <a:noFill/>
          </a:ln>
          <a:effectLst/>
        </p:spPr>
        <p:txBody>
          <a:bodyPr wrap="none" lIns="0" rIns="9144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="0" dirty="0" smtClean="0">
                <a:solidFill>
                  <a:srgbClr val="000000"/>
                </a:solidFill>
              </a:rPr>
              <a:t>–4%</a:t>
            </a:r>
          </a:p>
        </p:txBody>
      </p:sp>
      <p:sp>
        <p:nvSpPr>
          <p:cNvPr id="70" name="Text Box 9"/>
          <p:cNvSpPr txBox="1">
            <a:spLocks noChangeArrowheads="1"/>
          </p:cNvSpPr>
          <p:nvPr/>
        </p:nvSpPr>
        <p:spPr bwMode="gray">
          <a:xfrm>
            <a:off x="3481621" y="2590373"/>
            <a:ext cx="8939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00" b="0" dirty="0" smtClean="0">
                <a:solidFill>
                  <a:srgbClr val="808080">
                    <a:lumMod val="75000"/>
                  </a:srgbClr>
                </a:solidFill>
              </a:rPr>
              <a:t>10-Year</a:t>
            </a:r>
            <a:endParaRPr lang="en-US" sz="1400" b="0" dirty="0">
              <a:solidFill>
                <a:srgbClr val="808080">
                  <a:lumMod val="75000"/>
                </a:srgbClr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 bwMode="gray">
          <a:xfrm>
            <a:off x="458788" y="2256374"/>
            <a:ext cx="3795712" cy="0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0917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Graphic spid="44" grpId="0">
        <p:bldAsOne/>
      </p:bldGraphic>
      <p:bldP spid="46" grpId="0"/>
      <p:bldP spid="56" grpId="0"/>
      <p:bldP spid="57" grpId="0"/>
      <p:bldP spid="58" grpId="0"/>
      <p:bldP spid="60" grpId="0"/>
      <p:bldP spid="62" grpId="0"/>
      <p:bldP spid="63" grpId="0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Behind Weak Inpatient Volumes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519455"/>
            <a:ext cx="8331200" cy="46307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Shift to </a:t>
            </a:r>
            <a:r>
              <a:rPr lang="en-US" sz="2400" b="1" dirty="0" smtClean="0">
                <a:solidFill>
                  <a:schemeClr val="accent5"/>
                </a:solidFill>
              </a:rPr>
              <a:t>observation status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Continued rise in </a:t>
            </a:r>
            <a:r>
              <a:rPr lang="en-US" sz="2400" b="1" dirty="0" smtClean="0">
                <a:solidFill>
                  <a:schemeClr val="accent5"/>
                </a:solidFill>
              </a:rPr>
              <a:t>deductibles, coinsurance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Increasing trend toward </a:t>
            </a:r>
            <a:r>
              <a:rPr lang="en-US" sz="2400" b="1" dirty="0" smtClean="0">
                <a:solidFill>
                  <a:schemeClr val="accent5"/>
                </a:solidFill>
              </a:rPr>
              <a:t>outpatient settings </a:t>
            </a:r>
            <a:r>
              <a:rPr lang="en-US" sz="2400" dirty="0" smtClean="0"/>
              <a:t>of care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5"/>
                </a:solidFill>
              </a:rPr>
              <a:t>Job growth  ≠  health benefits </a:t>
            </a:r>
            <a:r>
              <a:rPr lang="en-US" sz="2400" dirty="0" smtClean="0"/>
              <a:t>growth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5"/>
                </a:solidFill>
              </a:rPr>
              <a:t>Practice pattern </a:t>
            </a:r>
            <a:r>
              <a:rPr lang="en-US" sz="2400" b="1" dirty="0">
                <a:solidFill>
                  <a:schemeClr val="accent5"/>
                </a:solidFill>
              </a:rPr>
              <a:t>shift </a:t>
            </a:r>
            <a:r>
              <a:rPr lang="en-US" sz="2400" dirty="0" smtClean="0"/>
              <a:t>on the part of providers?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5216" y="4506163"/>
            <a:ext cx="7995514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0" i="1" dirty="0" smtClean="0"/>
              <a:t>Growth in this environment is difficult but possible; the strongest, smartest organizations are growing and taking market share.</a:t>
            </a:r>
          </a:p>
        </p:txBody>
      </p:sp>
    </p:spTree>
    <p:extLst>
      <p:ext uri="{BB962C8B-B14F-4D97-AF65-F5344CB8AC3E}">
        <p14:creationId xmlns:p14="http://schemas.microsoft.com/office/powerpoint/2010/main" val="34848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6616" y="1143000"/>
            <a:ext cx="8308975" cy="1188720"/>
          </a:xfrm>
        </p:spPr>
        <p:txBody>
          <a:bodyPr/>
          <a:lstStyle/>
          <a:p>
            <a:r>
              <a:rPr lang="en-US" dirty="0" smtClean="0"/>
              <a:t>Building and Retaining a Member Population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295144"/>
            <a:ext cx="5867400" cy="506412"/>
          </a:xfrm>
        </p:spPr>
        <p:txBody>
          <a:bodyPr/>
          <a:lstStyle/>
          <a:p>
            <a:r>
              <a:rPr lang="en-US" dirty="0" smtClean="0"/>
              <a:t>Do Your Strategies Change as the Market Shifts from Volume to Value?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475" y="3439160"/>
            <a:ext cx="7264400" cy="251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FF9400"/>
              </a:buClr>
            </a:pPr>
            <a:r>
              <a:rPr lang="en-US" sz="2000" b="0" kern="0" dirty="0" smtClean="0">
                <a:solidFill>
                  <a:srgbClr val="000000"/>
                </a:solidFill>
                <a:latin typeface="Arial"/>
              </a:rPr>
              <a:t>Thomas J. Manak</a:t>
            </a:r>
            <a:endParaRPr lang="en-US" sz="2000" b="0" kern="0" dirty="0">
              <a:solidFill>
                <a:srgbClr val="000000"/>
              </a:solidFill>
              <a:latin typeface="Arial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FF9400"/>
              </a:buClr>
            </a:pPr>
            <a:r>
              <a:rPr lang="en-US" sz="2000" b="0" i="1" kern="0" dirty="0" smtClean="0">
                <a:solidFill>
                  <a:srgbClr val="FFFFFF">
                    <a:lumMod val="50000"/>
                  </a:srgbClr>
                </a:solidFill>
                <a:latin typeface="Arial"/>
              </a:rPr>
              <a:t>Associate </a:t>
            </a:r>
            <a:r>
              <a:rPr lang="en-US" sz="2000" b="0" i="1" kern="0" dirty="0">
                <a:solidFill>
                  <a:srgbClr val="FFFFFF">
                    <a:lumMod val="50000"/>
                  </a:srgbClr>
                </a:solidFill>
                <a:latin typeface="Arial"/>
              </a:rPr>
              <a:t>Vice President, Sg2</a:t>
            </a:r>
          </a:p>
          <a:p>
            <a:pPr>
              <a:spcBef>
                <a:spcPts val="350"/>
              </a:spcBef>
              <a:buClr>
                <a:schemeClr val="accent5"/>
              </a:buClr>
            </a:pPr>
            <a:endParaRPr lang="en-US" sz="400" dirty="0"/>
          </a:p>
          <a:p>
            <a:pPr>
              <a:spcBef>
                <a:spcPts val="350"/>
              </a:spcBef>
              <a:buClr>
                <a:schemeClr val="accent5"/>
              </a:buClr>
            </a:pPr>
            <a:endParaRPr lang="en-US" sz="2000" b="0" dirty="0" smtClean="0"/>
          </a:p>
          <a:p>
            <a:pPr>
              <a:spcBef>
                <a:spcPts val="350"/>
              </a:spcBef>
              <a:buClr>
                <a:schemeClr val="accent5"/>
              </a:buClr>
            </a:pPr>
            <a:endParaRPr lang="en-US" sz="2000" dirty="0"/>
          </a:p>
          <a:p>
            <a:pPr>
              <a:spcBef>
                <a:spcPts val="350"/>
              </a:spcBef>
              <a:buClr>
                <a:schemeClr val="accent5"/>
              </a:buClr>
            </a:pPr>
            <a:endParaRPr lang="en-US" sz="2000" b="0" dirty="0"/>
          </a:p>
          <a:p>
            <a:pPr>
              <a:buClr>
                <a:schemeClr val="accent5"/>
              </a:buClr>
            </a:pPr>
            <a:r>
              <a:rPr lang="en-US" sz="2000" dirty="0" smtClean="0"/>
              <a:t>Iowa Healthcare Executive Symposium</a:t>
            </a:r>
          </a:p>
          <a:p>
            <a:pPr>
              <a:buClr>
                <a:schemeClr val="accent5"/>
              </a:buClr>
            </a:pPr>
            <a:r>
              <a:rPr lang="en-US" sz="2000" dirty="0" smtClean="0"/>
              <a:t>September 24, 2015</a:t>
            </a:r>
            <a:endParaRPr 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742083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 bwMode="auto">
          <a:xfrm>
            <a:off x="1673475" y="3878580"/>
            <a:ext cx="0" cy="151638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871539" y="6000750"/>
            <a:ext cx="7437437" cy="0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Freeform 11"/>
          <p:cNvSpPr/>
          <p:nvPr/>
        </p:nvSpPr>
        <p:spPr>
          <a:xfrm>
            <a:off x="881738" y="2840185"/>
            <a:ext cx="7233081" cy="2971375"/>
          </a:xfrm>
          <a:custGeom>
            <a:avLst/>
            <a:gdLst>
              <a:gd name="T0" fmla="*/ 0 w 5238"/>
              <a:gd name="T1" fmla="*/ 2147483647 h 2816"/>
              <a:gd name="T2" fmla="*/ 2147483647 w 5238"/>
              <a:gd name="T3" fmla="*/ 2147483647 h 2816"/>
              <a:gd name="T4" fmla="*/ 2147483647 w 5238"/>
              <a:gd name="T5" fmla="*/ 2147483647 h 2816"/>
              <a:gd name="T6" fmla="*/ 2147483647 w 5238"/>
              <a:gd name="T7" fmla="*/ 383654454 h 2816"/>
              <a:gd name="T8" fmla="*/ 2147483647 w 5238"/>
              <a:gd name="T9" fmla="*/ 34563470 h 2816"/>
              <a:gd name="T10" fmla="*/ 2147483647 w 5238"/>
              <a:gd name="T11" fmla="*/ 593339877 h 2816"/>
              <a:gd name="T12" fmla="*/ 2147483647 w 5238"/>
              <a:gd name="T13" fmla="*/ 2147483647 h 28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38"/>
              <a:gd name="T22" fmla="*/ 0 h 2816"/>
              <a:gd name="T23" fmla="*/ 5238 w 5238"/>
              <a:gd name="T24" fmla="*/ 2816 h 2816"/>
              <a:gd name="connsiteX0" fmla="*/ 0 w 10056"/>
              <a:gd name="connsiteY0" fmla="*/ 9933 h 10667"/>
              <a:gd name="connsiteX1" fmla="*/ 2814 w 10056"/>
              <a:gd name="connsiteY1" fmla="*/ 9287 h 10667"/>
              <a:gd name="connsiteX2" fmla="*/ 5628 w 10056"/>
              <a:gd name="connsiteY2" fmla="*/ 6922 h 10667"/>
              <a:gd name="connsiteX3" fmla="*/ 6695 w 10056"/>
              <a:gd name="connsiteY3" fmla="*/ 1116 h 10667"/>
              <a:gd name="connsiteX4" fmla="*/ 8053 w 10056"/>
              <a:gd name="connsiteY4" fmla="*/ 40 h 10667"/>
              <a:gd name="connsiteX5" fmla="*/ 9315 w 10056"/>
              <a:gd name="connsiteY5" fmla="*/ 1762 h 10667"/>
              <a:gd name="connsiteX6" fmla="*/ 10056 w 10056"/>
              <a:gd name="connsiteY6" fmla="*/ 10667 h 10667"/>
              <a:gd name="connsiteX0dup0" fmla="*/ 0 w 10056"/>
              <a:gd name="connsiteY0dup0" fmla="*/ 9933 h 10667"/>
              <a:gd name="connsiteX1dup0" fmla="*/ 2814 w 10056"/>
              <a:gd name="connsiteY1dup0" fmla="*/ 9287 h 10667"/>
              <a:gd name="connsiteX2dup0" fmla="*/ 5628 w 10056"/>
              <a:gd name="connsiteY2dup0" fmla="*/ 6922 h 10667"/>
              <a:gd name="connsiteX3dup0" fmla="*/ 6695 w 10056"/>
              <a:gd name="connsiteY3dup0" fmla="*/ 1116 h 10667"/>
              <a:gd name="connsiteX4dup0" fmla="*/ 8053 w 10056"/>
              <a:gd name="connsiteY4dup0" fmla="*/ 40 h 10667"/>
              <a:gd name="connsiteX5dup0" fmla="*/ 9315 w 10056"/>
              <a:gd name="connsiteY5dup0" fmla="*/ 1762 h 10667"/>
              <a:gd name="connsiteX6dup0" fmla="*/ 10056 w 10056"/>
              <a:gd name="connsiteY6dup0" fmla="*/ 10667 h 10667"/>
              <a:gd name="connsiteX0dup0dup1" fmla="*/ 0 w 9823"/>
              <a:gd name="connsiteY0dup0dup1" fmla="*/ 9961 h 10667"/>
              <a:gd name="connsiteX1dup0dup1" fmla="*/ 2581 w 9823"/>
              <a:gd name="connsiteY1dup0dup1" fmla="*/ 9287 h 10667"/>
              <a:gd name="connsiteX2dup0dup1" fmla="*/ 5395 w 9823"/>
              <a:gd name="connsiteY2dup0dup1" fmla="*/ 6922 h 10667"/>
              <a:gd name="connsiteX3dup0dup1" fmla="*/ 6462 w 9823"/>
              <a:gd name="connsiteY3dup0dup1" fmla="*/ 1116 h 10667"/>
              <a:gd name="connsiteX4dup0dup1" fmla="*/ 7820 w 9823"/>
              <a:gd name="connsiteY4dup0dup1" fmla="*/ 40 h 10667"/>
              <a:gd name="connsiteX5dup0dup1" fmla="*/ 9082 w 9823"/>
              <a:gd name="connsiteY5dup0dup1" fmla="*/ 1762 h 10667"/>
              <a:gd name="connsiteX6dup0dup1" fmla="*/ 9823 w 9823"/>
              <a:gd name="connsiteY6dup0dup1" fmla="*/ 10667 h 10667"/>
              <a:gd name="connsiteX0" fmla="*/ 0 w 10020"/>
              <a:gd name="connsiteY0" fmla="*/ 9338 h 10834"/>
              <a:gd name="connsiteX1" fmla="*/ 2628 w 10020"/>
              <a:gd name="connsiteY1" fmla="*/ 8706 h 10834"/>
              <a:gd name="connsiteX2" fmla="*/ 5492 w 10020"/>
              <a:gd name="connsiteY2" fmla="*/ 6489 h 10834"/>
              <a:gd name="connsiteX3" fmla="*/ 6578 w 10020"/>
              <a:gd name="connsiteY3" fmla="*/ 1046 h 10834"/>
              <a:gd name="connsiteX4" fmla="*/ 7961 w 10020"/>
              <a:gd name="connsiteY4" fmla="*/ 37 h 10834"/>
              <a:gd name="connsiteX5" fmla="*/ 9246 w 10020"/>
              <a:gd name="connsiteY5" fmla="*/ 1652 h 10834"/>
              <a:gd name="connsiteX6" fmla="*/ 10020 w 10020"/>
              <a:gd name="connsiteY6" fmla="*/ 10834 h 10834"/>
              <a:gd name="connsiteX0" fmla="*/ 0 w 10020"/>
              <a:gd name="connsiteY0" fmla="*/ 9338 h 10834"/>
              <a:gd name="connsiteX1" fmla="*/ 2628 w 10020"/>
              <a:gd name="connsiteY1" fmla="*/ 8706 h 10834"/>
              <a:gd name="connsiteX2" fmla="*/ 5492 w 10020"/>
              <a:gd name="connsiteY2" fmla="*/ 6489 h 10834"/>
              <a:gd name="connsiteX3" fmla="*/ 6578 w 10020"/>
              <a:gd name="connsiteY3" fmla="*/ 1046 h 10834"/>
              <a:gd name="connsiteX4" fmla="*/ 7961 w 10020"/>
              <a:gd name="connsiteY4" fmla="*/ 37 h 10834"/>
              <a:gd name="connsiteX5" fmla="*/ 9246 w 10020"/>
              <a:gd name="connsiteY5" fmla="*/ 1652 h 10834"/>
              <a:gd name="connsiteX6" fmla="*/ 10020 w 10020"/>
              <a:gd name="connsiteY6" fmla="*/ 10834 h 10834"/>
              <a:gd name="connsiteX0" fmla="*/ 0 w 9369"/>
              <a:gd name="connsiteY0" fmla="*/ 9255 h 10834"/>
              <a:gd name="connsiteX1" fmla="*/ 1977 w 9369"/>
              <a:gd name="connsiteY1" fmla="*/ 8706 h 10834"/>
              <a:gd name="connsiteX2" fmla="*/ 4841 w 9369"/>
              <a:gd name="connsiteY2" fmla="*/ 6489 h 10834"/>
              <a:gd name="connsiteX3" fmla="*/ 5927 w 9369"/>
              <a:gd name="connsiteY3" fmla="*/ 1046 h 10834"/>
              <a:gd name="connsiteX4" fmla="*/ 7310 w 9369"/>
              <a:gd name="connsiteY4" fmla="*/ 37 h 10834"/>
              <a:gd name="connsiteX5" fmla="*/ 8595 w 9369"/>
              <a:gd name="connsiteY5" fmla="*/ 1652 h 10834"/>
              <a:gd name="connsiteX6" fmla="*/ 9369 w 9369"/>
              <a:gd name="connsiteY6" fmla="*/ 10834 h 1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69" h="10834">
                <a:moveTo>
                  <a:pt x="0" y="9255"/>
                </a:moveTo>
                <a:cubicBezTo>
                  <a:pt x="954" y="9189"/>
                  <a:pt x="1170" y="9167"/>
                  <a:pt x="1977" y="8706"/>
                </a:cubicBezTo>
                <a:cubicBezTo>
                  <a:pt x="2784" y="8245"/>
                  <a:pt x="4183" y="7767"/>
                  <a:pt x="4841" y="6489"/>
                </a:cubicBezTo>
                <a:cubicBezTo>
                  <a:pt x="5500" y="5214"/>
                  <a:pt x="5516" y="2121"/>
                  <a:pt x="5927" y="1046"/>
                </a:cubicBezTo>
                <a:cubicBezTo>
                  <a:pt x="6340" y="-29"/>
                  <a:pt x="6866" y="-63"/>
                  <a:pt x="7310" y="37"/>
                </a:cubicBezTo>
                <a:cubicBezTo>
                  <a:pt x="7755" y="141"/>
                  <a:pt x="8264" y="197"/>
                  <a:pt x="8595" y="1652"/>
                </a:cubicBezTo>
                <a:cubicBezTo>
                  <a:pt x="8924" y="3107"/>
                  <a:pt x="9319" y="9298"/>
                  <a:pt x="9369" y="10834"/>
                </a:cubicBezTo>
              </a:path>
            </a:pathLst>
          </a:cu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</a:lstStyle>
          <a:p>
            <a:endParaRPr lang="en-US" sz="600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Sg2 Sites of Care Highlight Growth Opportunities Across the Continuum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>
          <a:xfrm>
            <a:off x="2293670" y="5300163"/>
            <a:ext cx="1744010" cy="276999"/>
          </a:xfrm>
          <a:prstGeom prst="rect">
            <a:avLst/>
          </a:prstGeom>
          <a:noFill/>
          <a:ln w="19050" algn="ctr">
            <a:noFill/>
            <a:miter lim="800000"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</a:lstStyle>
          <a:p>
            <a:r>
              <a:rPr lang="en-US" sz="1200" b="0" dirty="0" smtClean="0">
                <a:solidFill>
                  <a:srgbClr val="000000"/>
                </a:solidFill>
              </a:rPr>
              <a:t>Office/Clinic</a:t>
            </a:r>
            <a:endParaRPr lang="en-US" sz="1200" b="0" dirty="0">
              <a:solidFill>
                <a:srgbClr val="000000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>
          <a:xfrm>
            <a:off x="4162880" y="4963323"/>
            <a:ext cx="1704066" cy="276999"/>
          </a:xfrm>
          <a:prstGeom prst="rect">
            <a:avLst/>
          </a:prstGeom>
          <a:noFill/>
          <a:ln w="19050" algn="ctr">
            <a:noFill/>
            <a:miter lim="800000"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</a:lstStyle>
          <a:p>
            <a:r>
              <a:rPr lang="en-US" sz="1200" b="0" dirty="0" smtClean="0">
                <a:solidFill>
                  <a:srgbClr val="000000"/>
                </a:solidFill>
              </a:rPr>
              <a:t>Urgent/Retail Care</a:t>
            </a:r>
            <a:endParaRPr lang="en-US" sz="1200" b="0" dirty="0">
              <a:solidFill>
                <a:srgbClr val="000000"/>
              </a:solidFill>
            </a:endParaRP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>
          <a:xfrm>
            <a:off x="6988467" y="5449042"/>
            <a:ext cx="1175147" cy="274594"/>
          </a:xfrm>
          <a:prstGeom prst="rect">
            <a:avLst/>
          </a:prstGeom>
          <a:noFill/>
          <a:ln w="19050" algn="ctr">
            <a:noFill/>
            <a:miter lim="800000"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</a:lstStyle>
          <a:p>
            <a:r>
              <a:rPr lang="en-US" sz="1200" b="0" dirty="0" smtClean="0">
                <a:solidFill>
                  <a:srgbClr val="000000"/>
                </a:solidFill>
              </a:rPr>
              <a:t>Other</a:t>
            </a:r>
            <a:endParaRPr lang="en-US" sz="1200" b="0" dirty="0">
              <a:solidFill>
                <a:srgbClr val="000000"/>
              </a:solidFill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>
          <a:xfrm>
            <a:off x="5902234" y="4402847"/>
            <a:ext cx="1053648" cy="274594"/>
          </a:xfrm>
          <a:prstGeom prst="rect">
            <a:avLst/>
          </a:prstGeom>
          <a:noFill/>
          <a:ln w="19050" algn="ctr">
            <a:noFill/>
            <a:miter lim="800000"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</a:lstStyle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1200" b="0" dirty="0" smtClean="0">
                <a:solidFill>
                  <a:srgbClr val="000000"/>
                </a:solidFill>
              </a:rPr>
              <a:t>Home</a:t>
            </a:r>
            <a:endParaRPr lang="en-US" sz="1200" b="0" dirty="0">
              <a:solidFill>
                <a:srgbClr val="000000"/>
              </a:solidFill>
            </a:endParaRPr>
          </a:p>
        </p:txBody>
      </p:sp>
      <p:sp>
        <p:nvSpPr>
          <p:cNvPr id="32" name="Line 107"/>
          <p:cNvSpPr>
            <a:spLocks noChangeShapeType="1"/>
          </p:cNvSpPr>
          <p:nvPr/>
        </p:nvSpPr>
        <p:spPr>
          <a:xfrm flipV="1">
            <a:off x="716638" y="2509534"/>
            <a:ext cx="0" cy="2588315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tailEnd type="triangle" w="med" len="med"/>
          </a:ln>
        </p:spPr>
        <p:txBody>
          <a:bodyPr/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</a:lstStyle>
          <a:p>
            <a:pPr algn="ctr"/>
            <a:endParaRPr lang="en-US" sz="600" dirty="0">
              <a:solidFill>
                <a:srgbClr val="000000"/>
              </a:solidFill>
            </a:endParaRPr>
          </a:p>
        </p:txBody>
      </p:sp>
      <p:sp>
        <p:nvSpPr>
          <p:cNvPr id="33" name="Rectangle 108"/>
          <p:cNvSpPr>
            <a:spLocks noChangeArrowheads="1"/>
          </p:cNvSpPr>
          <p:nvPr/>
        </p:nvSpPr>
        <p:spPr>
          <a:xfrm>
            <a:off x="356616" y="1581912"/>
            <a:ext cx="6022238" cy="553998"/>
          </a:xfrm>
          <a:prstGeom prst="rect">
            <a:avLst/>
          </a:prstGeom>
          <a:noFill/>
          <a:ln w="19050" algn="ctr"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</a:lstStyle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rgbClr val="000000"/>
                </a:solidFill>
              </a:rPr>
              <a:t>2015 </a:t>
            </a:r>
            <a:r>
              <a:rPr lang="en-US" sz="1500" dirty="0">
                <a:solidFill>
                  <a:srgbClr val="000000"/>
                </a:solidFill>
              </a:rPr>
              <a:t>Site of Care Volumes </a:t>
            </a:r>
            <a:r>
              <a:rPr lang="en-US" sz="1500" dirty="0" smtClean="0">
                <a:solidFill>
                  <a:srgbClr val="000000"/>
                </a:solidFill>
              </a:rPr>
              <a:t>and </a:t>
            </a:r>
            <a:r>
              <a:rPr lang="en-US" sz="1500" dirty="0">
                <a:solidFill>
                  <a:srgbClr val="000000"/>
                </a:solidFill>
              </a:rPr>
              <a:t>5-Year Forecast, Adults </a:t>
            </a:r>
            <a:endParaRPr lang="en-US" sz="15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1500" b="0" dirty="0" smtClean="0">
                <a:solidFill>
                  <a:srgbClr val="000000"/>
                </a:solidFill>
              </a:rPr>
              <a:t>US </a:t>
            </a:r>
            <a:r>
              <a:rPr lang="en-US" sz="1500" b="0" dirty="0">
                <a:solidFill>
                  <a:srgbClr val="000000"/>
                </a:solidFill>
              </a:rPr>
              <a:t>Market, </a:t>
            </a:r>
            <a:r>
              <a:rPr lang="en-US" sz="1500" b="0" dirty="0" smtClean="0">
                <a:solidFill>
                  <a:srgbClr val="000000"/>
                </a:solidFill>
              </a:rPr>
              <a:t>2015–2020 </a:t>
            </a:r>
            <a:endParaRPr lang="en-US" sz="1500" b="0" dirty="0">
              <a:solidFill>
                <a:srgbClr val="000000"/>
              </a:solidFill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330432"/>
              </p:ext>
            </p:extLst>
          </p:nvPr>
        </p:nvGraphicFramePr>
        <p:xfrm>
          <a:off x="5920740" y="3469307"/>
          <a:ext cx="1428750" cy="548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04408"/>
                <a:gridCol w="116840"/>
                <a:gridCol w="707502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+4%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Volume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4.6M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6" name="Text Box 4"/>
          <p:cNvSpPr txBox="1">
            <a:spLocks noChangeArrowheads="1"/>
          </p:cNvSpPr>
          <p:nvPr/>
        </p:nvSpPr>
        <p:spPr>
          <a:xfrm>
            <a:off x="5837396" y="3188895"/>
            <a:ext cx="1845707" cy="276999"/>
          </a:xfrm>
          <a:prstGeom prst="rect">
            <a:avLst/>
          </a:prstGeom>
          <a:noFill/>
          <a:ln w="19050" algn="ctr">
            <a:noFill/>
            <a:miter lim="800000"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</a:lstStyle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1200" b="0" dirty="0" smtClean="0">
                <a:solidFill>
                  <a:srgbClr val="000000"/>
                </a:solidFill>
              </a:rPr>
              <a:t>Skilled Nursing Facility</a:t>
            </a:r>
            <a:endParaRPr lang="en-US" sz="1200" b="0" dirty="0">
              <a:solidFill>
                <a:srgbClr val="000000"/>
              </a:solidFill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763949"/>
              </p:ext>
            </p:extLst>
          </p:nvPr>
        </p:nvGraphicFramePr>
        <p:xfrm>
          <a:off x="6019800" y="4674235"/>
          <a:ext cx="1428750" cy="548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04408"/>
                <a:gridCol w="116840"/>
                <a:gridCol w="707502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+15%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Volume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139M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168977"/>
              </p:ext>
            </p:extLst>
          </p:nvPr>
        </p:nvGraphicFramePr>
        <p:xfrm>
          <a:off x="7099003" y="5728335"/>
          <a:ext cx="1428750" cy="548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04408"/>
                <a:gridCol w="116840"/>
                <a:gridCol w="707502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+12%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Volume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221M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350757"/>
              </p:ext>
            </p:extLst>
          </p:nvPr>
        </p:nvGraphicFramePr>
        <p:xfrm>
          <a:off x="2293670" y="5574415"/>
          <a:ext cx="1660190" cy="548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42361"/>
                <a:gridCol w="124177"/>
                <a:gridCol w="893652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+9%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Volume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2.4B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127142"/>
              </p:ext>
            </p:extLst>
          </p:nvPr>
        </p:nvGraphicFramePr>
        <p:xfrm>
          <a:off x="4261026" y="5230495"/>
          <a:ext cx="1428750" cy="548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04408"/>
                <a:gridCol w="116840"/>
                <a:gridCol w="707502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+7%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Volume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13M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465199"/>
              </p:ext>
            </p:extLst>
          </p:nvPr>
        </p:nvGraphicFramePr>
        <p:xfrm>
          <a:off x="4107180" y="2258378"/>
          <a:ext cx="1428750" cy="548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04408"/>
                <a:gridCol w="116840"/>
                <a:gridCol w="707502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+3%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Volume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107M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2" name="Text Box 4"/>
          <p:cNvSpPr txBox="1">
            <a:spLocks noChangeArrowheads="1"/>
          </p:cNvSpPr>
          <p:nvPr/>
        </p:nvSpPr>
        <p:spPr>
          <a:xfrm>
            <a:off x="4023838" y="1824335"/>
            <a:ext cx="1310162" cy="461665"/>
          </a:xfrm>
          <a:prstGeom prst="rect">
            <a:avLst/>
          </a:prstGeom>
          <a:noFill/>
          <a:ln w="19050" algn="ctr">
            <a:noFill/>
            <a:miter lim="800000"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</a:lstStyle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1200" b="0" dirty="0" smtClean="0">
                <a:solidFill>
                  <a:srgbClr val="000000"/>
                </a:solidFill>
              </a:rPr>
              <a:t>Emergency Department</a:t>
            </a:r>
            <a:endParaRPr lang="en-US" sz="1200" b="0" dirty="0">
              <a:solidFill>
                <a:srgbClr val="000000"/>
              </a:solidFill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051571"/>
              </p:ext>
            </p:extLst>
          </p:nvPr>
        </p:nvGraphicFramePr>
        <p:xfrm>
          <a:off x="7250430" y="2258378"/>
          <a:ext cx="1428750" cy="548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04408"/>
                <a:gridCol w="116840"/>
                <a:gridCol w="707502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–2%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Volume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31M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4" name="Text Box 4"/>
          <p:cNvSpPr txBox="1">
            <a:spLocks noChangeArrowheads="1"/>
          </p:cNvSpPr>
          <p:nvPr/>
        </p:nvSpPr>
        <p:spPr>
          <a:xfrm>
            <a:off x="7167088" y="1977966"/>
            <a:ext cx="1032032" cy="276999"/>
          </a:xfrm>
          <a:prstGeom prst="rect">
            <a:avLst/>
          </a:prstGeom>
          <a:noFill/>
          <a:ln w="19050" algn="ctr">
            <a:noFill/>
            <a:miter lim="800000"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</a:lstStyle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1200" b="0" dirty="0" smtClean="0">
                <a:solidFill>
                  <a:srgbClr val="000000"/>
                </a:solidFill>
              </a:rPr>
              <a:t>Inpatient</a:t>
            </a:r>
            <a:endParaRPr lang="en-US" sz="1200" b="0" dirty="0">
              <a:solidFill>
                <a:srgbClr val="000000"/>
              </a:solidFill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109016"/>
              </p:ext>
            </p:extLst>
          </p:nvPr>
        </p:nvGraphicFramePr>
        <p:xfrm>
          <a:off x="3162300" y="3413760"/>
          <a:ext cx="1428750" cy="548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04408"/>
                <a:gridCol w="116840"/>
                <a:gridCol w="707502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+12%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Volume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483M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6" name="Text Box 4"/>
          <p:cNvSpPr txBox="1">
            <a:spLocks noChangeArrowheads="1"/>
          </p:cNvSpPr>
          <p:nvPr/>
        </p:nvSpPr>
        <p:spPr>
          <a:xfrm>
            <a:off x="3078958" y="2819400"/>
            <a:ext cx="1937054" cy="646331"/>
          </a:xfrm>
          <a:prstGeom prst="rect">
            <a:avLst/>
          </a:prstGeom>
          <a:noFill/>
          <a:ln w="19050" algn="ctr">
            <a:noFill/>
            <a:miter lim="800000"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</a:lstStyle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1200" b="0" dirty="0">
                <a:solidFill>
                  <a:srgbClr val="000000"/>
                </a:solidFill>
              </a:rPr>
              <a:t>Hospital </a:t>
            </a:r>
            <a:r>
              <a:rPr lang="en-US" sz="1200" b="0" dirty="0" smtClean="0">
                <a:solidFill>
                  <a:srgbClr val="000000"/>
                </a:solidFill>
              </a:rPr>
              <a:t>Outpatient/ Ambulatory Surgery Center</a:t>
            </a:r>
            <a:endParaRPr lang="en-US" sz="1200" b="0" dirty="0">
              <a:solidFill>
                <a:srgbClr val="000000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 bwMode="auto">
          <a:xfrm>
            <a:off x="891263" y="5349925"/>
            <a:ext cx="0" cy="650825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402786"/>
              </p:ext>
            </p:extLst>
          </p:nvPr>
        </p:nvGraphicFramePr>
        <p:xfrm>
          <a:off x="1096093" y="2793810"/>
          <a:ext cx="1790225" cy="1706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9022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Volume in</a:t>
                      </a: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</a:rPr>
                        <a:t> 2020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98M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4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 2020, 7% of all evaluation and management  visits will be delivered in a virtual care setting.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4" name="Text Box 4"/>
          <p:cNvSpPr txBox="1">
            <a:spLocks noChangeArrowheads="1"/>
          </p:cNvSpPr>
          <p:nvPr/>
        </p:nvSpPr>
        <p:spPr>
          <a:xfrm>
            <a:off x="1012751" y="2514600"/>
            <a:ext cx="688678" cy="274594"/>
          </a:xfrm>
          <a:prstGeom prst="rect">
            <a:avLst/>
          </a:prstGeom>
          <a:noFill/>
          <a:ln w="19050" algn="ctr">
            <a:noFill/>
            <a:miter lim="800000"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</a:lstStyle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1200" b="0" dirty="0" smtClean="0">
                <a:solidFill>
                  <a:srgbClr val="000000"/>
                </a:solidFill>
              </a:rPr>
              <a:t>Virtual</a:t>
            </a:r>
            <a:endParaRPr lang="en-US" sz="1200" b="0" dirty="0">
              <a:solidFill>
                <a:srgbClr val="000000"/>
              </a:solidFill>
            </a:endParaRPr>
          </a:p>
        </p:txBody>
      </p:sp>
      <p:sp>
        <p:nvSpPr>
          <p:cNvPr id="68" name="Rectangle 108"/>
          <p:cNvSpPr>
            <a:spLocks noChangeArrowheads="1"/>
          </p:cNvSpPr>
          <p:nvPr/>
        </p:nvSpPr>
        <p:spPr bwMode="gray">
          <a:xfrm>
            <a:off x="339899" y="2165449"/>
            <a:ext cx="753479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91440" tIns="45720" rIns="91440" bIns="45720">
            <a:spAutoFit/>
          </a:bodyPr>
          <a:lstStyle/>
          <a:p>
            <a:pPr marL="234950" indent="-234950" algn="ctr">
              <a:spcBef>
                <a:spcPct val="0"/>
              </a:spcBef>
            </a:pPr>
            <a:r>
              <a:rPr lang="en-US" sz="1400" dirty="0">
                <a:solidFill>
                  <a:srgbClr val="808080"/>
                </a:solidFill>
              </a:rPr>
              <a:t>Acuity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56616" y="6248400"/>
            <a:ext cx="754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808080">
                    <a:lumMod val="75000"/>
                  </a:srgbClr>
                </a:solidFill>
              </a:rPr>
              <a:t>Note: </a:t>
            </a:r>
            <a:r>
              <a:rPr lang="en-US" sz="800" b="0" dirty="0" smtClean="0">
                <a:solidFill>
                  <a:srgbClr val="808080">
                    <a:lumMod val="75000"/>
                  </a:srgbClr>
                </a:solidFill>
              </a:rPr>
              <a:t>The </a:t>
            </a:r>
            <a:r>
              <a:rPr lang="en-US" sz="800" b="0" dirty="0">
                <a:solidFill>
                  <a:srgbClr val="808080">
                    <a:lumMod val="75000"/>
                  </a:srgbClr>
                </a:solidFill>
              </a:rPr>
              <a:t>analysis </a:t>
            </a:r>
            <a:r>
              <a:rPr lang="en-US" sz="800" b="0" dirty="0" smtClean="0">
                <a:solidFill>
                  <a:srgbClr val="808080">
                    <a:lumMod val="75000"/>
                  </a:srgbClr>
                </a:solidFill>
              </a:rPr>
              <a:t>excludes 0</a:t>
            </a:r>
            <a:r>
              <a:rPr lang="en-US" sz="800" b="0" dirty="0" smtClean="0">
                <a:solidFill>
                  <a:srgbClr val="808080">
                    <a:lumMod val="75000"/>
                  </a:srgbClr>
                </a:solidFill>
                <a:latin typeface="Arial"/>
                <a:cs typeface="Arial"/>
              </a:rPr>
              <a:t>–</a:t>
            </a:r>
            <a:r>
              <a:rPr lang="en-US" sz="800" b="0" dirty="0" smtClean="0">
                <a:solidFill>
                  <a:srgbClr val="808080">
                    <a:lumMod val="75000"/>
                  </a:srgbClr>
                </a:solidFill>
              </a:rPr>
              <a:t>17 age </a:t>
            </a:r>
            <a:r>
              <a:rPr lang="en-US" sz="800" b="0" dirty="0">
                <a:solidFill>
                  <a:srgbClr val="808080">
                    <a:lumMod val="75000"/>
                  </a:srgbClr>
                </a:solidFill>
              </a:rPr>
              <a:t>group. Other includes nonhospital locations such as OP rehab facilities, psychiatric centers, hospice </a:t>
            </a:r>
            <a:r>
              <a:rPr lang="en-US" sz="800" b="0" dirty="0" smtClean="0">
                <a:solidFill>
                  <a:srgbClr val="808080">
                    <a:lumMod val="75000"/>
                  </a:srgbClr>
                </a:solidFill>
              </a:rPr>
              <a:t/>
            </a:r>
            <a:br>
              <a:rPr lang="en-US" sz="800" b="0" dirty="0" smtClean="0">
                <a:solidFill>
                  <a:srgbClr val="808080">
                    <a:lumMod val="75000"/>
                  </a:srgbClr>
                </a:solidFill>
              </a:rPr>
            </a:br>
            <a:r>
              <a:rPr lang="en-US" sz="800" b="0" dirty="0" smtClean="0">
                <a:solidFill>
                  <a:srgbClr val="808080">
                    <a:lumMod val="75000"/>
                  </a:srgbClr>
                </a:solidFill>
              </a:rPr>
              <a:t>centers</a:t>
            </a:r>
            <a:r>
              <a:rPr lang="en-US" sz="800" b="0" dirty="0">
                <a:solidFill>
                  <a:srgbClr val="808080">
                    <a:lumMod val="75000"/>
                  </a:srgbClr>
                </a:solidFill>
              </a:rPr>
              <a:t>, </a:t>
            </a:r>
            <a:r>
              <a:rPr lang="en-US" sz="800" b="0" dirty="0" smtClean="0">
                <a:solidFill>
                  <a:srgbClr val="808080">
                    <a:lumMod val="75000"/>
                  </a:srgbClr>
                </a:solidFill>
              </a:rPr>
              <a:t>federally qualified health centers and </a:t>
            </a:r>
            <a:r>
              <a:rPr lang="en-US" sz="800" b="0" dirty="0">
                <a:solidFill>
                  <a:srgbClr val="808080">
                    <a:lumMod val="75000"/>
                  </a:srgbClr>
                </a:solidFill>
              </a:rPr>
              <a:t>assisted living </a:t>
            </a:r>
            <a:r>
              <a:rPr lang="en-US" sz="800" b="0" dirty="0" smtClean="0">
                <a:solidFill>
                  <a:srgbClr val="808080">
                    <a:lumMod val="75000"/>
                  </a:srgbClr>
                </a:solidFill>
              </a:rPr>
              <a:t>facilities.  </a:t>
            </a:r>
            <a:r>
              <a:rPr lang="en-US" sz="800" dirty="0" smtClean="0">
                <a:solidFill>
                  <a:srgbClr val="808080">
                    <a:lumMod val="75000"/>
                  </a:srgbClr>
                </a:solidFill>
              </a:rPr>
              <a:t>Sources</a:t>
            </a:r>
            <a:r>
              <a:rPr lang="en-US" sz="800" dirty="0">
                <a:solidFill>
                  <a:srgbClr val="808080">
                    <a:lumMod val="75000"/>
                  </a:srgbClr>
                </a:solidFill>
              </a:rPr>
              <a:t>: </a:t>
            </a:r>
            <a:r>
              <a:rPr lang="en-US" sz="800" b="0" dirty="0">
                <a:solidFill>
                  <a:srgbClr val="808080">
                    <a:lumMod val="75000"/>
                  </a:srgbClr>
                </a:solidFill>
              </a:rPr>
              <a:t>Impact of Change</a:t>
            </a:r>
            <a:r>
              <a:rPr lang="en-US" sz="800" b="0" baseline="30000" dirty="0">
                <a:solidFill>
                  <a:srgbClr val="808080">
                    <a:lumMod val="75000"/>
                  </a:srgbClr>
                </a:solidFill>
              </a:rPr>
              <a:t>®</a:t>
            </a:r>
            <a:r>
              <a:rPr lang="en-US" sz="800" b="0" dirty="0">
                <a:solidFill>
                  <a:srgbClr val="808080">
                    <a:lumMod val="75000"/>
                  </a:srgbClr>
                </a:solidFill>
              </a:rPr>
              <a:t> </a:t>
            </a:r>
            <a:r>
              <a:rPr lang="en-US" sz="800" b="0" dirty="0" smtClean="0">
                <a:solidFill>
                  <a:srgbClr val="808080">
                    <a:lumMod val="75000"/>
                  </a:srgbClr>
                </a:solidFill>
              </a:rPr>
              <a:t>v15.0</a:t>
            </a:r>
            <a:r>
              <a:rPr lang="en-US" sz="800" b="0" dirty="0">
                <a:solidFill>
                  <a:srgbClr val="808080">
                    <a:lumMod val="75000"/>
                  </a:srgbClr>
                </a:solidFill>
              </a:rPr>
              <a:t>; NIS; PharMetrics; CMS; Sg2 Analysis, </a:t>
            </a:r>
            <a:r>
              <a:rPr lang="en-US" sz="800" b="0" dirty="0" smtClean="0">
                <a:solidFill>
                  <a:srgbClr val="808080">
                    <a:lumMod val="75000"/>
                  </a:srgbClr>
                </a:solidFill>
              </a:rPr>
              <a:t>2015. </a:t>
            </a:r>
            <a:endParaRPr lang="en-US" sz="800" b="0" dirty="0">
              <a:solidFill>
                <a:srgbClr val="808080">
                  <a:lumMod val="75000"/>
                </a:srgbClr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891" y="4511928"/>
            <a:ext cx="947359" cy="74579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39" y="3343275"/>
            <a:ext cx="992212" cy="72707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25" y="1903207"/>
            <a:ext cx="1392100" cy="11828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39" y="3181350"/>
            <a:ext cx="932095" cy="73494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987" y="4343324"/>
            <a:ext cx="888025" cy="56530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504" y="4123065"/>
            <a:ext cx="708034" cy="52840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89" y="4643714"/>
            <a:ext cx="783430" cy="66511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15" y="5095875"/>
            <a:ext cx="534456" cy="413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36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/>
        </p:nvCxnSpPr>
        <p:spPr bwMode="auto">
          <a:xfrm>
            <a:off x="2776667" y="0"/>
            <a:ext cx="0" cy="6858000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Rectangle 41"/>
          <p:cNvSpPr/>
          <p:nvPr/>
        </p:nvSpPr>
        <p:spPr bwMode="auto">
          <a:xfrm>
            <a:off x="2" y="18662"/>
            <a:ext cx="9144001" cy="6970294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57400" y="3304153"/>
            <a:ext cx="5029200" cy="958850"/>
          </a:xfrm>
        </p:spPr>
        <p:txBody>
          <a:bodyPr/>
          <a:lstStyle/>
          <a:p>
            <a:pPr algn="ctr"/>
            <a:r>
              <a:rPr lang="en-US" sz="3200" dirty="0" smtClean="0"/>
              <a:t>Evolving Your    Continuum of Care as a          Channel Strategy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88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494" y="0"/>
            <a:ext cx="457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4077325" y="0"/>
            <a:ext cx="5066675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 bwMode="gray">
          <a:xfrm>
            <a:off x="4435980" y="935650"/>
            <a:ext cx="3593595" cy="181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800" dirty="0"/>
              <a:t>The Next Step </a:t>
            </a:r>
            <a:r>
              <a:rPr lang="en-US" sz="2800" dirty="0" smtClean="0"/>
              <a:t>in </a:t>
            </a:r>
            <a:r>
              <a:rPr lang="en-US" sz="2800" dirty="0"/>
              <a:t>Your Growth Strategy </a:t>
            </a:r>
            <a:r>
              <a:rPr lang="en-US" sz="2800" dirty="0" smtClean="0"/>
              <a:t>Is </a:t>
            </a:r>
            <a:r>
              <a:rPr lang="en-US" sz="2800" dirty="0"/>
              <a:t>Understanding Patient Flow</a:t>
            </a:r>
            <a:endParaRPr lang="en-US" sz="2800" kern="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35980" y="2928439"/>
            <a:ext cx="4016219" cy="345331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Where do patients enter the system?</a:t>
            </a:r>
          </a:p>
          <a:p>
            <a:r>
              <a:rPr lang="en-US" dirty="0">
                <a:solidFill>
                  <a:schemeClr val="bg1"/>
                </a:solidFill>
              </a:rPr>
              <a:t>Where do they go from there?</a:t>
            </a:r>
          </a:p>
          <a:p>
            <a:r>
              <a:rPr lang="en-US" dirty="0">
                <a:solidFill>
                  <a:schemeClr val="bg1"/>
                </a:solidFill>
              </a:rPr>
              <a:t>How many interactions </a:t>
            </a:r>
            <a:r>
              <a:rPr lang="en-US" dirty="0" smtClean="0">
                <a:solidFill>
                  <a:schemeClr val="bg1"/>
                </a:solidFill>
              </a:rPr>
              <a:t>do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they </a:t>
            </a:r>
            <a:r>
              <a:rPr lang="en-US" dirty="0">
                <a:solidFill>
                  <a:schemeClr val="bg1"/>
                </a:solidFill>
              </a:rPr>
              <a:t>have per episode?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Are we losing patients to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our </a:t>
            </a:r>
            <a:r>
              <a:rPr lang="en-US" dirty="0">
                <a:solidFill>
                  <a:schemeClr val="bg1"/>
                </a:solidFill>
              </a:rPr>
              <a:t>competitors?</a:t>
            </a:r>
          </a:p>
          <a:p>
            <a:r>
              <a:rPr lang="en-US" dirty="0">
                <a:solidFill>
                  <a:schemeClr val="bg1"/>
                </a:solidFill>
              </a:rPr>
              <a:t>How do we improve the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patient journey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736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ectangle 6"/>
          <p:cNvSpPr txBox="1">
            <a:spLocks noChangeArrowheads="1"/>
          </p:cNvSpPr>
          <p:nvPr/>
        </p:nvSpPr>
        <p:spPr>
          <a:xfrm>
            <a:off x="308991" y="449517"/>
            <a:ext cx="4091559" cy="9588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/>
              <a:t>Continuum of Care Example: Breast Cancer</a:t>
            </a:r>
            <a:endParaRPr lang="en-US" kern="0" dirty="0"/>
          </a:p>
        </p:txBody>
      </p:sp>
      <p:cxnSp>
        <p:nvCxnSpPr>
          <p:cNvPr id="52" name="Straight Connector 51"/>
          <p:cNvCxnSpPr/>
          <p:nvPr/>
        </p:nvCxnSpPr>
        <p:spPr bwMode="gray">
          <a:xfrm rot="5400000" flipH="1" flipV="1">
            <a:off x="5455127" y="3135088"/>
            <a:ext cx="278673" cy="191586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718556"/>
              </p:ext>
            </p:extLst>
          </p:nvPr>
        </p:nvGraphicFramePr>
        <p:xfrm>
          <a:off x="4383887" y="2024188"/>
          <a:ext cx="1494377" cy="767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43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Inpatient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 (Medical) Management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 indent="-91440">
                        <a:spcBef>
                          <a:spcPts val="350"/>
                        </a:spcBef>
                        <a:buClr>
                          <a:schemeClr val="accent5"/>
                        </a:buClr>
                        <a:buFont typeface="Wingdings 2" panose="05020102010507070707" pitchFamily="18" charset="2"/>
                        <a:buChar char=""/>
                        <a:tabLst/>
                      </a:pPr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259979"/>
              </p:ext>
            </p:extLst>
          </p:nvPr>
        </p:nvGraphicFramePr>
        <p:xfrm>
          <a:off x="6019101" y="1459181"/>
          <a:ext cx="1446466" cy="767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46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Radiation Oncology Center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 indent="-91440">
                        <a:spcBef>
                          <a:spcPts val="350"/>
                        </a:spcBef>
                        <a:buClr>
                          <a:schemeClr val="accent5"/>
                        </a:buClr>
                        <a:buFont typeface="Wingdings 2" panose="05020102010507070707" pitchFamily="18" charset="2"/>
                        <a:buChar char=""/>
                        <a:tabLst/>
                      </a:pPr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670626"/>
              </p:ext>
            </p:extLst>
          </p:nvPr>
        </p:nvGraphicFramePr>
        <p:xfrm>
          <a:off x="3573414" y="1408367"/>
          <a:ext cx="2062162" cy="767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216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Hospital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 Surgical Suite or Ambulatory Surgery Center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ts val="350"/>
                        </a:spcBef>
                        <a:buClr>
                          <a:schemeClr val="accent5"/>
                        </a:buClr>
                        <a:buFont typeface="Wingdings 2" panose="05020102010507070707" pitchFamily="18" charset="2"/>
                        <a:buNone/>
                        <a:tabLst/>
                      </a:pPr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210116"/>
              </p:ext>
            </p:extLst>
          </p:nvPr>
        </p:nvGraphicFramePr>
        <p:xfrm>
          <a:off x="2967353" y="2814320"/>
          <a:ext cx="1282700" cy="767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27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Multidisciplinary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 Care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Conference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ts val="350"/>
                        </a:spcBef>
                        <a:buClr>
                          <a:schemeClr val="accent5"/>
                        </a:buClr>
                        <a:buFont typeface="Wingdings 2" panose="05020102010507070707" pitchFamily="18" charset="2"/>
                        <a:buNone/>
                        <a:tabLst/>
                      </a:pPr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001730"/>
              </p:ext>
            </p:extLst>
          </p:nvPr>
        </p:nvGraphicFramePr>
        <p:xfrm>
          <a:off x="7086234" y="2208652"/>
          <a:ext cx="1885950" cy="919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595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Medical /Oncology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 and Primary Care Physician Offices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 indent="-91440">
                        <a:spcBef>
                          <a:spcPts val="350"/>
                        </a:spcBef>
                        <a:buClr>
                          <a:schemeClr val="accent5"/>
                        </a:buClr>
                        <a:buFont typeface="Wingdings 2" panose="05020102010507070707" pitchFamily="18" charset="2"/>
                        <a:buChar char=""/>
                        <a:tabLst/>
                      </a:pPr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979896"/>
              </p:ext>
            </p:extLst>
          </p:nvPr>
        </p:nvGraphicFramePr>
        <p:xfrm>
          <a:off x="1148162" y="4456477"/>
          <a:ext cx="1436777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6777"/>
              </a:tblGrid>
              <a:tr h="14556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Primary Care Physician or Ob/Gyn Offices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221386">
                <a:tc>
                  <a:txBody>
                    <a:bodyPr/>
                    <a:lstStyle/>
                    <a:p>
                      <a:pPr marL="0" indent="0">
                        <a:spcBef>
                          <a:spcPts val="350"/>
                        </a:spcBef>
                        <a:buClr>
                          <a:schemeClr val="accent5"/>
                        </a:buClr>
                        <a:buFont typeface="Wingdings 2" panose="05020102010507070707" pitchFamily="18" charset="2"/>
                        <a:buNone/>
                        <a:tabLst/>
                      </a:pPr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504914"/>
              </p:ext>
            </p:extLst>
          </p:nvPr>
        </p:nvGraphicFramePr>
        <p:xfrm>
          <a:off x="906427" y="5819039"/>
          <a:ext cx="659316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9316"/>
              </a:tblGrid>
              <a:tr h="14543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Self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221177">
                <a:tc>
                  <a:txBody>
                    <a:bodyPr/>
                    <a:lstStyle/>
                    <a:p>
                      <a:pPr marL="91440" indent="-91440">
                        <a:spcBef>
                          <a:spcPts val="350"/>
                        </a:spcBef>
                        <a:buClr>
                          <a:schemeClr val="accent5"/>
                        </a:buClr>
                        <a:buFont typeface="Wingdings 2" panose="05020102010507070707" pitchFamily="18" charset="2"/>
                        <a:buChar char=""/>
                        <a:tabLst/>
                      </a:pPr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647065"/>
              </p:ext>
            </p:extLst>
          </p:nvPr>
        </p:nvGraphicFramePr>
        <p:xfrm>
          <a:off x="3174872" y="5564777"/>
          <a:ext cx="1511300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1300"/>
              </a:tblGrid>
              <a:tr h="13161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Screening Centers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200169">
                <a:tc>
                  <a:txBody>
                    <a:bodyPr/>
                    <a:lstStyle/>
                    <a:p>
                      <a:pPr marL="91440" indent="-91440">
                        <a:spcBef>
                          <a:spcPts val="350"/>
                        </a:spcBef>
                        <a:buClr>
                          <a:schemeClr val="accent5"/>
                        </a:buClr>
                        <a:buFont typeface="Wingdings 2" panose="05020102010507070707" pitchFamily="18" charset="2"/>
                        <a:buChar char=""/>
                        <a:tabLst/>
                      </a:pPr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823621"/>
              </p:ext>
            </p:extLst>
          </p:nvPr>
        </p:nvGraphicFramePr>
        <p:xfrm>
          <a:off x="7730784" y="3361311"/>
          <a:ext cx="1076950" cy="767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6950"/>
              </a:tblGrid>
              <a:tr h="27875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Survivorship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 (Virtual)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ts val="350"/>
                        </a:spcBef>
                        <a:buClr>
                          <a:schemeClr val="accent5"/>
                        </a:buClr>
                        <a:buFont typeface="Wingdings 2" panose="05020102010507070707" pitchFamily="18" charset="2"/>
                        <a:buNone/>
                        <a:tabLst/>
                      </a:pPr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EF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618852"/>
              </p:ext>
            </p:extLst>
          </p:nvPr>
        </p:nvGraphicFramePr>
        <p:xfrm>
          <a:off x="6495252" y="5426002"/>
          <a:ext cx="723609" cy="614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360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Home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ts val="350"/>
                        </a:spcBef>
                        <a:buClr>
                          <a:schemeClr val="accent5"/>
                        </a:buClr>
                        <a:buFont typeface="Wingdings 2" panose="05020102010507070707" pitchFamily="18" charset="2"/>
                        <a:buNone/>
                        <a:tabLst/>
                      </a:pPr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EFE"/>
                    </a:solidFill>
                  </a:tcPr>
                </a:tc>
              </a:tr>
            </a:tbl>
          </a:graphicData>
        </a:graphic>
      </p:graphicFrame>
      <p:sp>
        <p:nvSpPr>
          <p:cNvPr id="82" name="TextBox 81"/>
          <p:cNvSpPr txBox="1"/>
          <p:nvPr/>
        </p:nvSpPr>
        <p:spPr bwMode="gray">
          <a:xfrm>
            <a:off x="4686172" y="6068000"/>
            <a:ext cx="413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dirty="0" smtClean="0">
                <a:solidFill>
                  <a:schemeClr val="bg2">
                    <a:lumMod val="75000"/>
                  </a:schemeClr>
                </a:solidFill>
              </a:rPr>
              <a:t>ASC </a:t>
            </a:r>
            <a:r>
              <a:rPr lang="en-US" sz="800" b="0" dirty="0">
                <a:solidFill>
                  <a:schemeClr val="bg2">
                    <a:lumMod val="75000"/>
                  </a:schemeClr>
                </a:solidFill>
              </a:rPr>
              <a:t>= ambulatory surgery center</a:t>
            </a:r>
            <a:r>
              <a:rPr lang="en-US" sz="800" b="0" dirty="0" smtClean="0">
                <a:solidFill>
                  <a:schemeClr val="bg2">
                    <a:lumMod val="75000"/>
                  </a:schemeClr>
                </a:solidFill>
              </a:rPr>
              <a:t>;; MDC </a:t>
            </a:r>
            <a:r>
              <a:rPr lang="en-US" sz="800" b="0" dirty="0">
                <a:solidFill>
                  <a:schemeClr val="bg2">
                    <a:lumMod val="75000"/>
                  </a:schemeClr>
                </a:solidFill>
              </a:rPr>
              <a:t>= multidisciplinary care; </a:t>
            </a:r>
            <a:r>
              <a:rPr lang="en-US" sz="800" b="0" dirty="0" smtClean="0">
                <a:solidFill>
                  <a:schemeClr val="bg2">
                    <a:lumMod val="75000"/>
                  </a:schemeClr>
                </a:solidFill>
              </a:rPr>
              <a:t>Med/</a:t>
            </a:r>
            <a:r>
              <a:rPr lang="en-US" sz="800" b="0" dirty="0" err="1" smtClean="0">
                <a:solidFill>
                  <a:schemeClr val="bg2">
                    <a:lumMod val="75000"/>
                  </a:schemeClr>
                </a:solidFill>
              </a:rPr>
              <a:t>Onc</a:t>
            </a:r>
            <a:r>
              <a:rPr lang="en-US" sz="800" b="0" dirty="0" smtClean="0">
                <a:solidFill>
                  <a:schemeClr val="bg2">
                    <a:lumMod val="75000"/>
                  </a:schemeClr>
                </a:solidFill>
              </a:rPr>
              <a:t> = medical oncology; Ob/</a:t>
            </a:r>
            <a:r>
              <a:rPr lang="en-US" sz="800" b="0" dirty="0" err="1" smtClean="0">
                <a:solidFill>
                  <a:schemeClr val="bg2">
                    <a:lumMod val="75000"/>
                  </a:schemeClr>
                </a:solidFill>
              </a:rPr>
              <a:t>Gyn</a:t>
            </a:r>
            <a:r>
              <a:rPr lang="en-US" sz="800" b="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800" b="0" dirty="0">
                <a:solidFill>
                  <a:schemeClr val="bg2">
                    <a:lumMod val="75000"/>
                  </a:schemeClr>
                </a:solidFill>
              </a:rPr>
              <a:t>= obstetrics/gynecology; </a:t>
            </a:r>
            <a:r>
              <a:rPr lang="en-US" sz="800" b="0" dirty="0" smtClean="0">
                <a:solidFill>
                  <a:schemeClr val="bg2">
                    <a:lumMod val="75000"/>
                  </a:schemeClr>
                </a:solidFill>
              </a:rPr>
              <a:t>PCP </a:t>
            </a:r>
            <a:r>
              <a:rPr lang="en-US" sz="800" b="0" dirty="0">
                <a:solidFill>
                  <a:schemeClr val="bg2">
                    <a:lumMod val="75000"/>
                  </a:schemeClr>
                </a:solidFill>
              </a:rPr>
              <a:t>= primary care </a:t>
            </a:r>
            <a:r>
              <a:rPr lang="en-US" sz="800" b="0" dirty="0" smtClean="0">
                <a:solidFill>
                  <a:schemeClr val="bg2">
                    <a:lumMod val="75000"/>
                  </a:schemeClr>
                </a:solidFill>
              </a:rPr>
              <a:t>physician; Rad/</a:t>
            </a:r>
            <a:r>
              <a:rPr lang="en-US" sz="800" b="0" dirty="0" err="1" smtClean="0">
                <a:solidFill>
                  <a:schemeClr val="bg2">
                    <a:lumMod val="75000"/>
                  </a:schemeClr>
                </a:solidFill>
              </a:rPr>
              <a:t>Onc</a:t>
            </a:r>
            <a:r>
              <a:rPr lang="en-US" sz="800" b="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800" b="0" dirty="0" smtClean="0">
                <a:solidFill>
                  <a:schemeClr val="bg2">
                    <a:lumMod val="75000"/>
                  </a:schemeClr>
                </a:solidFill>
              </a:rPr>
              <a:t>= radiation/oncology. </a:t>
            </a:r>
            <a:br>
              <a:rPr lang="en-US" sz="800" b="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800" dirty="0" smtClean="0">
                <a:solidFill>
                  <a:schemeClr val="bg2">
                    <a:lumMod val="75000"/>
                  </a:schemeClr>
                </a:solidFill>
              </a:rPr>
              <a:t>Source: </a:t>
            </a:r>
            <a:r>
              <a:rPr lang="en-US" sz="800" b="0" dirty="0" smtClean="0">
                <a:solidFill>
                  <a:schemeClr val="bg2">
                    <a:lumMod val="75000"/>
                  </a:schemeClr>
                </a:solidFill>
              </a:rPr>
              <a:t>Sg2 Analysis, 2015.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22847" y="1902406"/>
            <a:ext cx="7299751" cy="3854523"/>
            <a:chOff x="822847" y="1902406"/>
            <a:chExt cx="7299751" cy="3854523"/>
          </a:xfrm>
        </p:grpSpPr>
        <p:sp>
          <p:nvSpPr>
            <p:cNvPr id="70" name="Freeform 11"/>
            <p:cNvSpPr>
              <a:spLocks/>
            </p:cNvSpPr>
            <p:nvPr/>
          </p:nvSpPr>
          <p:spPr bwMode="gray">
            <a:xfrm>
              <a:off x="1148162" y="2637342"/>
              <a:ext cx="6620628" cy="3103684"/>
            </a:xfrm>
            <a:custGeom>
              <a:avLst/>
              <a:gdLst>
                <a:gd name="T0" fmla="*/ 0 w 5238"/>
                <a:gd name="T1" fmla="*/ 2147483647 h 2816"/>
                <a:gd name="T2" fmla="*/ 2147483647 w 5238"/>
                <a:gd name="T3" fmla="*/ 2147483647 h 2816"/>
                <a:gd name="T4" fmla="*/ 2147483647 w 5238"/>
                <a:gd name="T5" fmla="*/ 2147483647 h 2816"/>
                <a:gd name="T6" fmla="*/ 2147483647 w 5238"/>
                <a:gd name="T7" fmla="*/ 383654454 h 2816"/>
                <a:gd name="T8" fmla="*/ 2147483647 w 5238"/>
                <a:gd name="T9" fmla="*/ 34563470 h 2816"/>
                <a:gd name="T10" fmla="*/ 2147483647 w 5238"/>
                <a:gd name="T11" fmla="*/ 593339877 h 2816"/>
                <a:gd name="T12" fmla="*/ 2147483647 w 5238"/>
                <a:gd name="T13" fmla="*/ 2147483647 h 28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38"/>
                <a:gd name="T22" fmla="*/ 0 h 2816"/>
                <a:gd name="T23" fmla="*/ 5238 w 5238"/>
                <a:gd name="T24" fmla="*/ 2816 h 2816"/>
                <a:gd name="connsiteX0" fmla="*/ 0 w 10000"/>
                <a:gd name="connsiteY0" fmla="*/ 9933 h 9933"/>
                <a:gd name="connsiteX1" fmla="*/ 2814 w 10000"/>
                <a:gd name="connsiteY1" fmla="*/ 9287 h 9933"/>
                <a:gd name="connsiteX2" fmla="*/ 5628 w 10000"/>
                <a:gd name="connsiteY2" fmla="*/ 6922 h 9933"/>
                <a:gd name="connsiteX3" fmla="*/ 6695 w 10000"/>
                <a:gd name="connsiteY3" fmla="*/ 1116 h 9933"/>
                <a:gd name="connsiteX4" fmla="*/ 8053 w 10000"/>
                <a:gd name="connsiteY4" fmla="*/ 40 h 9933"/>
                <a:gd name="connsiteX5" fmla="*/ 9315 w 10000"/>
                <a:gd name="connsiteY5" fmla="*/ 1762 h 9933"/>
                <a:gd name="connsiteX6" fmla="*/ 10000 w 10000"/>
                <a:gd name="connsiteY6" fmla="*/ 9358 h 9933"/>
                <a:gd name="connsiteX0" fmla="*/ 6943 w 7288"/>
                <a:gd name="connsiteY0" fmla="*/ 10622 h 10622"/>
                <a:gd name="connsiteX1" fmla="*/ 102 w 7288"/>
                <a:gd name="connsiteY1" fmla="*/ 9350 h 10622"/>
                <a:gd name="connsiteX2" fmla="*/ 2916 w 7288"/>
                <a:gd name="connsiteY2" fmla="*/ 6969 h 10622"/>
                <a:gd name="connsiteX3" fmla="*/ 3983 w 7288"/>
                <a:gd name="connsiteY3" fmla="*/ 1124 h 10622"/>
                <a:gd name="connsiteX4" fmla="*/ 5341 w 7288"/>
                <a:gd name="connsiteY4" fmla="*/ 40 h 10622"/>
                <a:gd name="connsiteX5" fmla="*/ 6603 w 7288"/>
                <a:gd name="connsiteY5" fmla="*/ 1774 h 10622"/>
                <a:gd name="connsiteX6" fmla="*/ 7288 w 7288"/>
                <a:gd name="connsiteY6" fmla="*/ 9421 h 10622"/>
                <a:gd name="connsiteX0" fmla="*/ 9527 w 10000"/>
                <a:gd name="connsiteY0" fmla="*/ 10000 h 11062"/>
                <a:gd name="connsiteX1" fmla="*/ 140 w 10000"/>
                <a:gd name="connsiteY1" fmla="*/ 8802 h 11062"/>
                <a:gd name="connsiteX2" fmla="*/ 4001 w 10000"/>
                <a:gd name="connsiteY2" fmla="*/ 6561 h 11062"/>
                <a:gd name="connsiteX3" fmla="*/ 5465 w 10000"/>
                <a:gd name="connsiteY3" fmla="*/ 1058 h 11062"/>
                <a:gd name="connsiteX4" fmla="*/ 7328 w 10000"/>
                <a:gd name="connsiteY4" fmla="*/ 38 h 11062"/>
                <a:gd name="connsiteX5" fmla="*/ 9060 w 10000"/>
                <a:gd name="connsiteY5" fmla="*/ 1670 h 11062"/>
                <a:gd name="connsiteX6" fmla="*/ 10000 w 10000"/>
                <a:gd name="connsiteY6" fmla="*/ 8869 h 11062"/>
                <a:gd name="connsiteX0" fmla="*/ 10163 w 10636"/>
                <a:gd name="connsiteY0" fmla="*/ 10000 h 11073"/>
                <a:gd name="connsiteX1" fmla="*/ 125 w 10636"/>
                <a:gd name="connsiteY1" fmla="*/ 8861 h 11073"/>
                <a:gd name="connsiteX2" fmla="*/ 4637 w 10636"/>
                <a:gd name="connsiteY2" fmla="*/ 6561 h 11073"/>
                <a:gd name="connsiteX3" fmla="*/ 6101 w 10636"/>
                <a:gd name="connsiteY3" fmla="*/ 1058 h 11073"/>
                <a:gd name="connsiteX4" fmla="*/ 7964 w 10636"/>
                <a:gd name="connsiteY4" fmla="*/ 38 h 11073"/>
                <a:gd name="connsiteX5" fmla="*/ 9696 w 10636"/>
                <a:gd name="connsiteY5" fmla="*/ 1670 h 11073"/>
                <a:gd name="connsiteX6" fmla="*/ 10636 w 10636"/>
                <a:gd name="connsiteY6" fmla="*/ 8869 h 11073"/>
                <a:gd name="connsiteX0" fmla="*/ 10748 w 11221"/>
                <a:gd name="connsiteY0" fmla="*/ 10000 h 11099"/>
                <a:gd name="connsiteX1" fmla="*/ 710 w 11221"/>
                <a:gd name="connsiteY1" fmla="*/ 8861 h 11099"/>
                <a:gd name="connsiteX2" fmla="*/ 5222 w 11221"/>
                <a:gd name="connsiteY2" fmla="*/ 6561 h 11099"/>
                <a:gd name="connsiteX3" fmla="*/ 6686 w 11221"/>
                <a:gd name="connsiteY3" fmla="*/ 1058 h 11099"/>
                <a:gd name="connsiteX4" fmla="*/ 8549 w 11221"/>
                <a:gd name="connsiteY4" fmla="*/ 38 h 11099"/>
                <a:gd name="connsiteX5" fmla="*/ 10281 w 11221"/>
                <a:gd name="connsiteY5" fmla="*/ 1670 h 11099"/>
                <a:gd name="connsiteX6" fmla="*/ 11221 w 11221"/>
                <a:gd name="connsiteY6" fmla="*/ 8869 h 11099"/>
                <a:gd name="connsiteX0" fmla="*/ 13161 w 13634"/>
                <a:gd name="connsiteY0" fmla="*/ 10000 h 11038"/>
                <a:gd name="connsiteX1" fmla="*/ 3123 w 13634"/>
                <a:gd name="connsiteY1" fmla="*/ 8861 h 11038"/>
                <a:gd name="connsiteX2" fmla="*/ 7635 w 13634"/>
                <a:gd name="connsiteY2" fmla="*/ 6561 h 11038"/>
                <a:gd name="connsiteX3" fmla="*/ 9099 w 13634"/>
                <a:gd name="connsiteY3" fmla="*/ 1058 h 11038"/>
                <a:gd name="connsiteX4" fmla="*/ 10962 w 13634"/>
                <a:gd name="connsiteY4" fmla="*/ 38 h 11038"/>
                <a:gd name="connsiteX5" fmla="*/ 12694 w 13634"/>
                <a:gd name="connsiteY5" fmla="*/ 1670 h 11038"/>
                <a:gd name="connsiteX6" fmla="*/ 13634 w 13634"/>
                <a:gd name="connsiteY6" fmla="*/ 8869 h 11038"/>
                <a:gd name="connsiteX0" fmla="*/ 12616 w 13089"/>
                <a:gd name="connsiteY0" fmla="*/ 10000 h 11014"/>
                <a:gd name="connsiteX1" fmla="*/ 2578 w 13089"/>
                <a:gd name="connsiteY1" fmla="*/ 8861 h 11014"/>
                <a:gd name="connsiteX2" fmla="*/ 7090 w 13089"/>
                <a:gd name="connsiteY2" fmla="*/ 6561 h 11014"/>
                <a:gd name="connsiteX3" fmla="*/ 8554 w 13089"/>
                <a:gd name="connsiteY3" fmla="*/ 1058 h 11014"/>
                <a:gd name="connsiteX4" fmla="*/ 10417 w 13089"/>
                <a:gd name="connsiteY4" fmla="*/ 38 h 11014"/>
                <a:gd name="connsiteX5" fmla="*/ 12149 w 13089"/>
                <a:gd name="connsiteY5" fmla="*/ 1670 h 11014"/>
                <a:gd name="connsiteX6" fmla="*/ 13089 w 13089"/>
                <a:gd name="connsiteY6" fmla="*/ 8869 h 11014"/>
                <a:gd name="connsiteX0" fmla="*/ 11449 w 11922"/>
                <a:gd name="connsiteY0" fmla="*/ 10000 h 10978"/>
                <a:gd name="connsiteX1" fmla="*/ 3035 w 11922"/>
                <a:gd name="connsiteY1" fmla="*/ 8652 h 10978"/>
                <a:gd name="connsiteX2" fmla="*/ 5923 w 11922"/>
                <a:gd name="connsiteY2" fmla="*/ 6561 h 10978"/>
                <a:gd name="connsiteX3" fmla="*/ 7387 w 11922"/>
                <a:gd name="connsiteY3" fmla="*/ 1058 h 10978"/>
                <a:gd name="connsiteX4" fmla="*/ 9250 w 11922"/>
                <a:gd name="connsiteY4" fmla="*/ 38 h 10978"/>
                <a:gd name="connsiteX5" fmla="*/ 10982 w 11922"/>
                <a:gd name="connsiteY5" fmla="*/ 1670 h 10978"/>
                <a:gd name="connsiteX6" fmla="*/ 11922 w 11922"/>
                <a:gd name="connsiteY6" fmla="*/ 8869 h 10978"/>
                <a:gd name="connsiteX0" fmla="*/ 10328 w 10801"/>
                <a:gd name="connsiteY0" fmla="*/ 10000 h 10996"/>
                <a:gd name="connsiteX1" fmla="*/ 1914 w 10801"/>
                <a:gd name="connsiteY1" fmla="*/ 8652 h 10996"/>
                <a:gd name="connsiteX2" fmla="*/ 4802 w 10801"/>
                <a:gd name="connsiteY2" fmla="*/ 6561 h 10996"/>
                <a:gd name="connsiteX3" fmla="*/ 6266 w 10801"/>
                <a:gd name="connsiteY3" fmla="*/ 1058 h 10996"/>
                <a:gd name="connsiteX4" fmla="*/ 8129 w 10801"/>
                <a:gd name="connsiteY4" fmla="*/ 38 h 10996"/>
                <a:gd name="connsiteX5" fmla="*/ 9861 w 10801"/>
                <a:gd name="connsiteY5" fmla="*/ 1670 h 10996"/>
                <a:gd name="connsiteX6" fmla="*/ 10801 w 10801"/>
                <a:gd name="connsiteY6" fmla="*/ 8869 h 10996"/>
                <a:gd name="connsiteX0" fmla="*/ 10328 w 10801"/>
                <a:gd name="connsiteY0" fmla="*/ 10000 h 10947"/>
                <a:gd name="connsiteX1" fmla="*/ 1914 w 10801"/>
                <a:gd name="connsiteY1" fmla="*/ 8354 h 10947"/>
                <a:gd name="connsiteX2" fmla="*/ 4802 w 10801"/>
                <a:gd name="connsiteY2" fmla="*/ 6561 h 10947"/>
                <a:gd name="connsiteX3" fmla="*/ 6266 w 10801"/>
                <a:gd name="connsiteY3" fmla="*/ 1058 h 10947"/>
                <a:gd name="connsiteX4" fmla="*/ 8129 w 10801"/>
                <a:gd name="connsiteY4" fmla="*/ 38 h 10947"/>
                <a:gd name="connsiteX5" fmla="*/ 9861 w 10801"/>
                <a:gd name="connsiteY5" fmla="*/ 1670 h 10947"/>
                <a:gd name="connsiteX6" fmla="*/ 10801 w 10801"/>
                <a:gd name="connsiteY6" fmla="*/ 8869 h 10947"/>
                <a:gd name="connsiteX0" fmla="*/ 13192 w 13665"/>
                <a:gd name="connsiteY0" fmla="*/ 10000 h 10013"/>
                <a:gd name="connsiteX1" fmla="*/ 259 w 13665"/>
                <a:gd name="connsiteY1" fmla="*/ 9784 h 10013"/>
                <a:gd name="connsiteX2" fmla="*/ 4778 w 13665"/>
                <a:gd name="connsiteY2" fmla="*/ 8354 h 10013"/>
                <a:gd name="connsiteX3" fmla="*/ 7666 w 13665"/>
                <a:gd name="connsiteY3" fmla="*/ 6561 h 10013"/>
                <a:gd name="connsiteX4" fmla="*/ 9130 w 13665"/>
                <a:gd name="connsiteY4" fmla="*/ 1058 h 10013"/>
                <a:gd name="connsiteX5" fmla="*/ 10993 w 13665"/>
                <a:gd name="connsiteY5" fmla="*/ 38 h 10013"/>
                <a:gd name="connsiteX6" fmla="*/ 12725 w 13665"/>
                <a:gd name="connsiteY6" fmla="*/ 1670 h 10013"/>
                <a:gd name="connsiteX7" fmla="*/ 13665 w 13665"/>
                <a:gd name="connsiteY7" fmla="*/ 8869 h 10013"/>
                <a:gd name="connsiteX0" fmla="*/ 13192 w 13665"/>
                <a:gd name="connsiteY0" fmla="*/ 10000 h 10765"/>
                <a:gd name="connsiteX1" fmla="*/ 259 w 13665"/>
                <a:gd name="connsiteY1" fmla="*/ 9784 h 10765"/>
                <a:gd name="connsiteX2" fmla="*/ 4778 w 13665"/>
                <a:gd name="connsiteY2" fmla="*/ 8354 h 10765"/>
                <a:gd name="connsiteX3" fmla="*/ 7666 w 13665"/>
                <a:gd name="connsiteY3" fmla="*/ 6561 h 10765"/>
                <a:gd name="connsiteX4" fmla="*/ 9130 w 13665"/>
                <a:gd name="connsiteY4" fmla="*/ 1058 h 10765"/>
                <a:gd name="connsiteX5" fmla="*/ 10993 w 13665"/>
                <a:gd name="connsiteY5" fmla="*/ 38 h 10765"/>
                <a:gd name="connsiteX6" fmla="*/ 12725 w 13665"/>
                <a:gd name="connsiteY6" fmla="*/ 1670 h 10765"/>
                <a:gd name="connsiteX7" fmla="*/ 13665 w 13665"/>
                <a:gd name="connsiteY7" fmla="*/ 8869 h 10765"/>
                <a:gd name="connsiteX0" fmla="*/ 13192 w 13665"/>
                <a:gd name="connsiteY0" fmla="*/ 10000 h 11254"/>
                <a:gd name="connsiteX1" fmla="*/ 259 w 13665"/>
                <a:gd name="connsiteY1" fmla="*/ 9784 h 11254"/>
                <a:gd name="connsiteX2" fmla="*/ 4778 w 13665"/>
                <a:gd name="connsiteY2" fmla="*/ 8354 h 11254"/>
                <a:gd name="connsiteX3" fmla="*/ 7666 w 13665"/>
                <a:gd name="connsiteY3" fmla="*/ 6561 h 11254"/>
                <a:gd name="connsiteX4" fmla="*/ 9130 w 13665"/>
                <a:gd name="connsiteY4" fmla="*/ 1058 h 11254"/>
                <a:gd name="connsiteX5" fmla="*/ 10993 w 13665"/>
                <a:gd name="connsiteY5" fmla="*/ 38 h 11254"/>
                <a:gd name="connsiteX6" fmla="*/ 12725 w 13665"/>
                <a:gd name="connsiteY6" fmla="*/ 1670 h 11254"/>
                <a:gd name="connsiteX7" fmla="*/ 13665 w 13665"/>
                <a:gd name="connsiteY7" fmla="*/ 8869 h 11254"/>
                <a:gd name="connsiteX0" fmla="*/ 13136 w 13665"/>
                <a:gd name="connsiteY0" fmla="*/ 10477 h 11513"/>
                <a:gd name="connsiteX1" fmla="*/ 259 w 13665"/>
                <a:gd name="connsiteY1" fmla="*/ 9784 h 11513"/>
                <a:gd name="connsiteX2" fmla="*/ 4778 w 13665"/>
                <a:gd name="connsiteY2" fmla="*/ 8354 h 11513"/>
                <a:gd name="connsiteX3" fmla="*/ 7666 w 13665"/>
                <a:gd name="connsiteY3" fmla="*/ 6561 h 11513"/>
                <a:gd name="connsiteX4" fmla="*/ 9130 w 13665"/>
                <a:gd name="connsiteY4" fmla="*/ 1058 h 11513"/>
                <a:gd name="connsiteX5" fmla="*/ 10993 w 13665"/>
                <a:gd name="connsiteY5" fmla="*/ 38 h 11513"/>
                <a:gd name="connsiteX6" fmla="*/ 12725 w 13665"/>
                <a:gd name="connsiteY6" fmla="*/ 1670 h 11513"/>
                <a:gd name="connsiteX7" fmla="*/ 13665 w 13665"/>
                <a:gd name="connsiteY7" fmla="*/ 8869 h 11513"/>
                <a:gd name="connsiteX0" fmla="*/ 13150 w 13665"/>
                <a:gd name="connsiteY0" fmla="*/ 10000 h 11254"/>
                <a:gd name="connsiteX1" fmla="*/ 259 w 13665"/>
                <a:gd name="connsiteY1" fmla="*/ 9784 h 11254"/>
                <a:gd name="connsiteX2" fmla="*/ 4778 w 13665"/>
                <a:gd name="connsiteY2" fmla="*/ 8354 h 11254"/>
                <a:gd name="connsiteX3" fmla="*/ 7666 w 13665"/>
                <a:gd name="connsiteY3" fmla="*/ 6561 h 11254"/>
                <a:gd name="connsiteX4" fmla="*/ 9130 w 13665"/>
                <a:gd name="connsiteY4" fmla="*/ 1058 h 11254"/>
                <a:gd name="connsiteX5" fmla="*/ 10993 w 13665"/>
                <a:gd name="connsiteY5" fmla="*/ 38 h 11254"/>
                <a:gd name="connsiteX6" fmla="*/ 12725 w 13665"/>
                <a:gd name="connsiteY6" fmla="*/ 1670 h 11254"/>
                <a:gd name="connsiteX7" fmla="*/ 13665 w 13665"/>
                <a:gd name="connsiteY7" fmla="*/ 8869 h 11254"/>
                <a:gd name="connsiteX0" fmla="*/ 12893 w 13408"/>
                <a:gd name="connsiteY0" fmla="*/ 10000 h 11254"/>
                <a:gd name="connsiteX1" fmla="*/ 2 w 13408"/>
                <a:gd name="connsiteY1" fmla="*/ 9784 h 11254"/>
                <a:gd name="connsiteX2" fmla="*/ 4521 w 13408"/>
                <a:gd name="connsiteY2" fmla="*/ 8354 h 11254"/>
                <a:gd name="connsiteX3" fmla="*/ 7409 w 13408"/>
                <a:gd name="connsiteY3" fmla="*/ 6561 h 11254"/>
                <a:gd name="connsiteX4" fmla="*/ 8873 w 13408"/>
                <a:gd name="connsiteY4" fmla="*/ 1058 h 11254"/>
                <a:gd name="connsiteX5" fmla="*/ 10736 w 13408"/>
                <a:gd name="connsiteY5" fmla="*/ 38 h 11254"/>
                <a:gd name="connsiteX6" fmla="*/ 12468 w 13408"/>
                <a:gd name="connsiteY6" fmla="*/ 1670 h 11254"/>
                <a:gd name="connsiteX7" fmla="*/ 13408 w 13408"/>
                <a:gd name="connsiteY7" fmla="*/ 8869 h 11254"/>
                <a:gd name="connsiteX0" fmla="*/ 12977 w 13492"/>
                <a:gd name="connsiteY0" fmla="*/ 10000 h 11254"/>
                <a:gd name="connsiteX1" fmla="*/ 1 w 13492"/>
                <a:gd name="connsiteY1" fmla="*/ 9784 h 11254"/>
                <a:gd name="connsiteX2" fmla="*/ 4605 w 13492"/>
                <a:gd name="connsiteY2" fmla="*/ 8354 h 11254"/>
                <a:gd name="connsiteX3" fmla="*/ 7493 w 13492"/>
                <a:gd name="connsiteY3" fmla="*/ 6561 h 11254"/>
                <a:gd name="connsiteX4" fmla="*/ 8957 w 13492"/>
                <a:gd name="connsiteY4" fmla="*/ 1058 h 11254"/>
                <a:gd name="connsiteX5" fmla="*/ 10820 w 13492"/>
                <a:gd name="connsiteY5" fmla="*/ 38 h 11254"/>
                <a:gd name="connsiteX6" fmla="*/ 12552 w 13492"/>
                <a:gd name="connsiteY6" fmla="*/ 1670 h 11254"/>
                <a:gd name="connsiteX7" fmla="*/ 13492 w 13492"/>
                <a:gd name="connsiteY7" fmla="*/ 8869 h 11254"/>
                <a:gd name="connsiteX0" fmla="*/ 13132 w 13492"/>
                <a:gd name="connsiteY0" fmla="*/ 10000 h 11254"/>
                <a:gd name="connsiteX1" fmla="*/ 1 w 13492"/>
                <a:gd name="connsiteY1" fmla="*/ 9784 h 11254"/>
                <a:gd name="connsiteX2" fmla="*/ 4605 w 13492"/>
                <a:gd name="connsiteY2" fmla="*/ 8354 h 11254"/>
                <a:gd name="connsiteX3" fmla="*/ 7493 w 13492"/>
                <a:gd name="connsiteY3" fmla="*/ 6561 h 11254"/>
                <a:gd name="connsiteX4" fmla="*/ 8957 w 13492"/>
                <a:gd name="connsiteY4" fmla="*/ 1058 h 11254"/>
                <a:gd name="connsiteX5" fmla="*/ 10820 w 13492"/>
                <a:gd name="connsiteY5" fmla="*/ 38 h 11254"/>
                <a:gd name="connsiteX6" fmla="*/ 12552 w 13492"/>
                <a:gd name="connsiteY6" fmla="*/ 1670 h 11254"/>
                <a:gd name="connsiteX7" fmla="*/ 13492 w 13492"/>
                <a:gd name="connsiteY7" fmla="*/ 8869 h 11254"/>
                <a:gd name="connsiteX0" fmla="*/ 13006 w 13492"/>
                <a:gd name="connsiteY0" fmla="*/ 9918 h 11214"/>
                <a:gd name="connsiteX1" fmla="*/ 1 w 13492"/>
                <a:gd name="connsiteY1" fmla="*/ 9784 h 11214"/>
                <a:gd name="connsiteX2" fmla="*/ 4605 w 13492"/>
                <a:gd name="connsiteY2" fmla="*/ 8354 h 11214"/>
                <a:gd name="connsiteX3" fmla="*/ 7493 w 13492"/>
                <a:gd name="connsiteY3" fmla="*/ 6561 h 11214"/>
                <a:gd name="connsiteX4" fmla="*/ 8957 w 13492"/>
                <a:gd name="connsiteY4" fmla="*/ 1058 h 11214"/>
                <a:gd name="connsiteX5" fmla="*/ 10820 w 13492"/>
                <a:gd name="connsiteY5" fmla="*/ 38 h 11214"/>
                <a:gd name="connsiteX6" fmla="*/ 12552 w 13492"/>
                <a:gd name="connsiteY6" fmla="*/ 1670 h 11214"/>
                <a:gd name="connsiteX7" fmla="*/ 13492 w 13492"/>
                <a:gd name="connsiteY7" fmla="*/ 8869 h 11214"/>
                <a:gd name="connsiteX0" fmla="*/ 13006 w 13492"/>
                <a:gd name="connsiteY0" fmla="*/ 9918 h 11390"/>
                <a:gd name="connsiteX1" fmla="*/ 1 w 13492"/>
                <a:gd name="connsiteY1" fmla="*/ 9784 h 11390"/>
                <a:gd name="connsiteX2" fmla="*/ 4605 w 13492"/>
                <a:gd name="connsiteY2" fmla="*/ 8354 h 11390"/>
                <a:gd name="connsiteX3" fmla="*/ 7493 w 13492"/>
                <a:gd name="connsiteY3" fmla="*/ 6561 h 11390"/>
                <a:gd name="connsiteX4" fmla="*/ 8957 w 13492"/>
                <a:gd name="connsiteY4" fmla="*/ 1058 h 11390"/>
                <a:gd name="connsiteX5" fmla="*/ 10820 w 13492"/>
                <a:gd name="connsiteY5" fmla="*/ 38 h 11390"/>
                <a:gd name="connsiteX6" fmla="*/ 12552 w 13492"/>
                <a:gd name="connsiteY6" fmla="*/ 1670 h 11390"/>
                <a:gd name="connsiteX7" fmla="*/ 13492 w 13492"/>
                <a:gd name="connsiteY7" fmla="*/ 8869 h 11390"/>
                <a:gd name="connsiteX0" fmla="*/ 13006 w 13492"/>
                <a:gd name="connsiteY0" fmla="*/ 9918 h 11783"/>
                <a:gd name="connsiteX1" fmla="*/ 1 w 13492"/>
                <a:gd name="connsiteY1" fmla="*/ 9784 h 11783"/>
                <a:gd name="connsiteX2" fmla="*/ 4605 w 13492"/>
                <a:gd name="connsiteY2" fmla="*/ 8354 h 11783"/>
                <a:gd name="connsiteX3" fmla="*/ 7493 w 13492"/>
                <a:gd name="connsiteY3" fmla="*/ 6561 h 11783"/>
                <a:gd name="connsiteX4" fmla="*/ 8957 w 13492"/>
                <a:gd name="connsiteY4" fmla="*/ 1058 h 11783"/>
                <a:gd name="connsiteX5" fmla="*/ 10820 w 13492"/>
                <a:gd name="connsiteY5" fmla="*/ 38 h 11783"/>
                <a:gd name="connsiteX6" fmla="*/ 12552 w 13492"/>
                <a:gd name="connsiteY6" fmla="*/ 1670 h 11783"/>
                <a:gd name="connsiteX7" fmla="*/ 13492 w 13492"/>
                <a:gd name="connsiteY7" fmla="*/ 8869 h 11783"/>
                <a:gd name="connsiteX0" fmla="*/ 13006 w 13492"/>
                <a:gd name="connsiteY0" fmla="*/ 9918 h 11405"/>
                <a:gd name="connsiteX1" fmla="*/ 1 w 13492"/>
                <a:gd name="connsiteY1" fmla="*/ 9784 h 11405"/>
                <a:gd name="connsiteX2" fmla="*/ 4605 w 13492"/>
                <a:gd name="connsiteY2" fmla="*/ 8354 h 11405"/>
                <a:gd name="connsiteX3" fmla="*/ 7493 w 13492"/>
                <a:gd name="connsiteY3" fmla="*/ 6561 h 11405"/>
                <a:gd name="connsiteX4" fmla="*/ 8957 w 13492"/>
                <a:gd name="connsiteY4" fmla="*/ 1058 h 11405"/>
                <a:gd name="connsiteX5" fmla="*/ 10820 w 13492"/>
                <a:gd name="connsiteY5" fmla="*/ 38 h 11405"/>
                <a:gd name="connsiteX6" fmla="*/ 12552 w 13492"/>
                <a:gd name="connsiteY6" fmla="*/ 1670 h 11405"/>
                <a:gd name="connsiteX7" fmla="*/ 13492 w 13492"/>
                <a:gd name="connsiteY7" fmla="*/ 8869 h 11405"/>
                <a:gd name="connsiteX0" fmla="*/ 13277 w 13580"/>
                <a:gd name="connsiteY0" fmla="*/ 10086 h 12126"/>
                <a:gd name="connsiteX1" fmla="*/ 89 w 13580"/>
                <a:gd name="connsiteY1" fmla="*/ 9847 h 12126"/>
                <a:gd name="connsiteX2" fmla="*/ 4693 w 13580"/>
                <a:gd name="connsiteY2" fmla="*/ 8417 h 12126"/>
                <a:gd name="connsiteX3" fmla="*/ 7581 w 13580"/>
                <a:gd name="connsiteY3" fmla="*/ 6624 h 12126"/>
                <a:gd name="connsiteX4" fmla="*/ 9045 w 13580"/>
                <a:gd name="connsiteY4" fmla="*/ 1121 h 12126"/>
                <a:gd name="connsiteX5" fmla="*/ 10908 w 13580"/>
                <a:gd name="connsiteY5" fmla="*/ 101 h 12126"/>
                <a:gd name="connsiteX6" fmla="*/ 12640 w 13580"/>
                <a:gd name="connsiteY6" fmla="*/ 1733 h 12126"/>
                <a:gd name="connsiteX7" fmla="*/ 13580 w 13580"/>
                <a:gd name="connsiteY7" fmla="*/ 8932 h 12126"/>
                <a:gd name="connsiteX0" fmla="*/ 13760 w 14063"/>
                <a:gd name="connsiteY0" fmla="*/ 10086 h 13355"/>
                <a:gd name="connsiteX1" fmla="*/ 572 w 14063"/>
                <a:gd name="connsiteY1" fmla="*/ 9847 h 13355"/>
                <a:gd name="connsiteX2" fmla="*/ 5176 w 14063"/>
                <a:gd name="connsiteY2" fmla="*/ 8417 h 13355"/>
                <a:gd name="connsiteX3" fmla="*/ 8064 w 14063"/>
                <a:gd name="connsiteY3" fmla="*/ 6624 h 13355"/>
                <a:gd name="connsiteX4" fmla="*/ 9528 w 14063"/>
                <a:gd name="connsiteY4" fmla="*/ 1121 h 13355"/>
                <a:gd name="connsiteX5" fmla="*/ 11391 w 14063"/>
                <a:gd name="connsiteY5" fmla="*/ 101 h 13355"/>
                <a:gd name="connsiteX6" fmla="*/ 13123 w 14063"/>
                <a:gd name="connsiteY6" fmla="*/ 1733 h 13355"/>
                <a:gd name="connsiteX7" fmla="*/ 14063 w 14063"/>
                <a:gd name="connsiteY7" fmla="*/ 8932 h 13355"/>
                <a:gd name="connsiteX0" fmla="*/ 13677 w 13980"/>
                <a:gd name="connsiteY0" fmla="*/ 10086 h 13057"/>
                <a:gd name="connsiteX1" fmla="*/ 489 w 13980"/>
                <a:gd name="connsiteY1" fmla="*/ 9847 h 13057"/>
                <a:gd name="connsiteX2" fmla="*/ 5093 w 13980"/>
                <a:gd name="connsiteY2" fmla="*/ 8417 h 13057"/>
                <a:gd name="connsiteX3" fmla="*/ 7981 w 13980"/>
                <a:gd name="connsiteY3" fmla="*/ 6624 h 13057"/>
                <a:gd name="connsiteX4" fmla="*/ 9445 w 13980"/>
                <a:gd name="connsiteY4" fmla="*/ 1121 h 13057"/>
                <a:gd name="connsiteX5" fmla="*/ 11308 w 13980"/>
                <a:gd name="connsiteY5" fmla="*/ 101 h 13057"/>
                <a:gd name="connsiteX6" fmla="*/ 13040 w 13980"/>
                <a:gd name="connsiteY6" fmla="*/ 1733 h 13057"/>
                <a:gd name="connsiteX7" fmla="*/ 13980 w 13980"/>
                <a:gd name="connsiteY7" fmla="*/ 8932 h 13057"/>
                <a:gd name="connsiteX0" fmla="*/ 13677 w 13980"/>
                <a:gd name="connsiteY0" fmla="*/ 10086 h 13057"/>
                <a:gd name="connsiteX1" fmla="*/ 489 w 13980"/>
                <a:gd name="connsiteY1" fmla="*/ 9847 h 13057"/>
                <a:gd name="connsiteX2" fmla="*/ 5093 w 13980"/>
                <a:gd name="connsiteY2" fmla="*/ 8417 h 13057"/>
                <a:gd name="connsiteX3" fmla="*/ 7981 w 13980"/>
                <a:gd name="connsiteY3" fmla="*/ 6624 h 13057"/>
                <a:gd name="connsiteX4" fmla="*/ 9445 w 13980"/>
                <a:gd name="connsiteY4" fmla="*/ 1121 h 13057"/>
                <a:gd name="connsiteX5" fmla="*/ 11308 w 13980"/>
                <a:gd name="connsiteY5" fmla="*/ 101 h 13057"/>
                <a:gd name="connsiteX6" fmla="*/ 13040 w 13980"/>
                <a:gd name="connsiteY6" fmla="*/ 1733 h 13057"/>
                <a:gd name="connsiteX7" fmla="*/ 13980 w 13980"/>
                <a:gd name="connsiteY7" fmla="*/ 8932 h 13057"/>
                <a:gd name="connsiteX0" fmla="*/ 13277 w 13580"/>
                <a:gd name="connsiteY0" fmla="*/ 10086 h 13227"/>
                <a:gd name="connsiteX1" fmla="*/ 89 w 13580"/>
                <a:gd name="connsiteY1" fmla="*/ 9847 h 13227"/>
                <a:gd name="connsiteX2" fmla="*/ 4693 w 13580"/>
                <a:gd name="connsiteY2" fmla="*/ 8417 h 13227"/>
                <a:gd name="connsiteX3" fmla="*/ 7581 w 13580"/>
                <a:gd name="connsiteY3" fmla="*/ 6624 h 13227"/>
                <a:gd name="connsiteX4" fmla="*/ 9045 w 13580"/>
                <a:gd name="connsiteY4" fmla="*/ 1121 h 13227"/>
                <a:gd name="connsiteX5" fmla="*/ 10908 w 13580"/>
                <a:gd name="connsiteY5" fmla="*/ 101 h 13227"/>
                <a:gd name="connsiteX6" fmla="*/ 12640 w 13580"/>
                <a:gd name="connsiteY6" fmla="*/ 1733 h 13227"/>
                <a:gd name="connsiteX7" fmla="*/ 13580 w 13580"/>
                <a:gd name="connsiteY7" fmla="*/ 8932 h 13227"/>
                <a:gd name="connsiteX0" fmla="*/ 13188 w 13491"/>
                <a:gd name="connsiteY0" fmla="*/ 10086 h 13227"/>
                <a:gd name="connsiteX1" fmla="*/ 0 w 13491"/>
                <a:gd name="connsiteY1" fmla="*/ 9847 h 13227"/>
                <a:gd name="connsiteX2" fmla="*/ 4604 w 13491"/>
                <a:gd name="connsiteY2" fmla="*/ 8417 h 13227"/>
                <a:gd name="connsiteX3" fmla="*/ 7492 w 13491"/>
                <a:gd name="connsiteY3" fmla="*/ 6624 h 13227"/>
                <a:gd name="connsiteX4" fmla="*/ 8956 w 13491"/>
                <a:gd name="connsiteY4" fmla="*/ 1121 h 13227"/>
                <a:gd name="connsiteX5" fmla="*/ 10819 w 13491"/>
                <a:gd name="connsiteY5" fmla="*/ 101 h 13227"/>
                <a:gd name="connsiteX6" fmla="*/ 12551 w 13491"/>
                <a:gd name="connsiteY6" fmla="*/ 1733 h 13227"/>
                <a:gd name="connsiteX7" fmla="*/ 13491 w 13491"/>
                <a:gd name="connsiteY7" fmla="*/ 8932 h 13227"/>
                <a:gd name="connsiteX0" fmla="*/ 13266 w 13569"/>
                <a:gd name="connsiteY0" fmla="*/ 10086 h 13297"/>
                <a:gd name="connsiteX1" fmla="*/ 0 w 13569"/>
                <a:gd name="connsiteY1" fmla="*/ 9917 h 13297"/>
                <a:gd name="connsiteX2" fmla="*/ 4682 w 13569"/>
                <a:gd name="connsiteY2" fmla="*/ 8417 h 13297"/>
                <a:gd name="connsiteX3" fmla="*/ 7570 w 13569"/>
                <a:gd name="connsiteY3" fmla="*/ 6624 h 13297"/>
                <a:gd name="connsiteX4" fmla="*/ 9034 w 13569"/>
                <a:gd name="connsiteY4" fmla="*/ 1121 h 13297"/>
                <a:gd name="connsiteX5" fmla="*/ 10897 w 13569"/>
                <a:gd name="connsiteY5" fmla="*/ 101 h 13297"/>
                <a:gd name="connsiteX6" fmla="*/ 12629 w 13569"/>
                <a:gd name="connsiteY6" fmla="*/ 1733 h 13297"/>
                <a:gd name="connsiteX7" fmla="*/ 13569 w 13569"/>
                <a:gd name="connsiteY7" fmla="*/ 8932 h 13297"/>
                <a:gd name="connsiteX0" fmla="*/ 13334 w 13637"/>
                <a:gd name="connsiteY0" fmla="*/ 10086 h 13209"/>
                <a:gd name="connsiteX1" fmla="*/ 68 w 13637"/>
                <a:gd name="connsiteY1" fmla="*/ 9917 h 13209"/>
                <a:gd name="connsiteX2" fmla="*/ 4750 w 13637"/>
                <a:gd name="connsiteY2" fmla="*/ 8417 h 13209"/>
                <a:gd name="connsiteX3" fmla="*/ 7638 w 13637"/>
                <a:gd name="connsiteY3" fmla="*/ 6624 h 13209"/>
                <a:gd name="connsiteX4" fmla="*/ 9102 w 13637"/>
                <a:gd name="connsiteY4" fmla="*/ 1121 h 13209"/>
                <a:gd name="connsiteX5" fmla="*/ 10965 w 13637"/>
                <a:gd name="connsiteY5" fmla="*/ 101 h 13209"/>
                <a:gd name="connsiteX6" fmla="*/ 12697 w 13637"/>
                <a:gd name="connsiteY6" fmla="*/ 1733 h 13209"/>
                <a:gd name="connsiteX7" fmla="*/ 13637 w 13637"/>
                <a:gd name="connsiteY7" fmla="*/ 8932 h 13209"/>
                <a:gd name="connsiteX0" fmla="*/ 13334 w 13637"/>
                <a:gd name="connsiteY0" fmla="*/ 10086 h 13209"/>
                <a:gd name="connsiteX1" fmla="*/ 68 w 13637"/>
                <a:gd name="connsiteY1" fmla="*/ 9917 h 13209"/>
                <a:gd name="connsiteX2" fmla="*/ 4750 w 13637"/>
                <a:gd name="connsiteY2" fmla="*/ 8417 h 13209"/>
                <a:gd name="connsiteX3" fmla="*/ 7638 w 13637"/>
                <a:gd name="connsiteY3" fmla="*/ 6624 h 13209"/>
                <a:gd name="connsiteX4" fmla="*/ 9102 w 13637"/>
                <a:gd name="connsiteY4" fmla="*/ 1121 h 13209"/>
                <a:gd name="connsiteX5" fmla="*/ 10965 w 13637"/>
                <a:gd name="connsiteY5" fmla="*/ 101 h 13209"/>
                <a:gd name="connsiteX6" fmla="*/ 12697 w 13637"/>
                <a:gd name="connsiteY6" fmla="*/ 1733 h 13209"/>
                <a:gd name="connsiteX7" fmla="*/ 13637 w 13637"/>
                <a:gd name="connsiteY7" fmla="*/ 8932 h 13209"/>
                <a:gd name="connsiteX0" fmla="*/ 13334 w 13637"/>
                <a:gd name="connsiteY0" fmla="*/ 10086 h 13209"/>
                <a:gd name="connsiteX1" fmla="*/ 68 w 13637"/>
                <a:gd name="connsiteY1" fmla="*/ 9917 h 13209"/>
                <a:gd name="connsiteX2" fmla="*/ 4750 w 13637"/>
                <a:gd name="connsiteY2" fmla="*/ 8417 h 13209"/>
                <a:gd name="connsiteX3" fmla="*/ 7638 w 13637"/>
                <a:gd name="connsiteY3" fmla="*/ 6624 h 13209"/>
                <a:gd name="connsiteX4" fmla="*/ 9102 w 13637"/>
                <a:gd name="connsiteY4" fmla="*/ 1121 h 13209"/>
                <a:gd name="connsiteX5" fmla="*/ 10965 w 13637"/>
                <a:gd name="connsiteY5" fmla="*/ 101 h 13209"/>
                <a:gd name="connsiteX6" fmla="*/ 12697 w 13637"/>
                <a:gd name="connsiteY6" fmla="*/ 1733 h 13209"/>
                <a:gd name="connsiteX7" fmla="*/ 13637 w 13637"/>
                <a:gd name="connsiteY7" fmla="*/ 8932 h 13209"/>
                <a:gd name="connsiteX0" fmla="*/ 13550 w 13637"/>
                <a:gd name="connsiteY0" fmla="*/ 10121 h 13209"/>
                <a:gd name="connsiteX1" fmla="*/ 68 w 13637"/>
                <a:gd name="connsiteY1" fmla="*/ 9917 h 13209"/>
                <a:gd name="connsiteX2" fmla="*/ 4750 w 13637"/>
                <a:gd name="connsiteY2" fmla="*/ 8417 h 13209"/>
                <a:gd name="connsiteX3" fmla="*/ 7638 w 13637"/>
                <a:gd name="connsiteY3" fmla="*/ 6624 h 13209"/>
                <a:gd name="connsiteX4" fmla="*/ 9102 w 13637"/>
                <a:gd name="connsiteY4" fmla="*/ 1121 h 13209"/>
                <a:gd name="connsiteX5" fmla="*/ 10965 w 13637"/>
                <a:gd name="connsiteY5" fmla="*/ 101 h 13209"/>
                <a:gd name="connsiteX6" fmla="*/ 12697 w 13637"/>
                <a:gd name="connsiteY6" fmla="*/ 1733 h 13209"/>
                <a:gd name="connsiteX7" fmla="*/ 13637 w 13637"/>
                <a:gd name="connsiteY7" fmla="*/ 8932 h 13209"/>
                <a:gd name="connsiteX0" fmla="*/ 13550 w 13637"/>
                <a:gd name="connsiteY0" fmla="*/ 10121 h 13209"/>
                <a:gd name="connsiteX1" fmla="*/ 68 w 13637"/>
                <a:gd name="connsiteY1" fmla="*/ 9917 h 13209"/>
                <a:gd name="connsiteX2" fmla="*/ 4750 w 13637"/>
                <a:gd name="connsiteY2" fmla="*/ 8417 h 13209"/>
                <a:gd name="connsiteX3" fmla="*/ 7638 w 13637"/>
                <a:gd name="connsiteY3" fmla="*/ 6624 h 13209"/>
                <a:gd name="connsiteX4" fmla="*/ 9102 w 13637"/>
                <a:gd name="connsiteY4" fmla="*/ 1121 h 13209"/>
                <a:gd name="connsiteX5" fmla="*/ 10965 w 13637"/>
                <a:gd name="connsiteY5" fmla="*/ 101 h 13209"/>
                <a:gd name="connsiteX6" fmla="*/ 12697 w 13637"/>
                <a:gd name="connsiteY6" fmla="*/ 1733 h 13209"/>
                <a:gd name="connsiteX7" fmla="*/ 13637 w 13637"/>
                <a:gd name="connsiteY7" fmla="*/ 8932 h 13209"/>
                <a:gd name="connsiteX0" fmla="*/ 13550 w 13797"/>
                <a:gd name="connsiteY0" fmla="*/ 10121 h 13209"/>
                <a:gd name="connsiteX1" fmla="*/ 68 w 13797"/>
                <a:gd name="connsiteY1" fmla="*/ 9917 h 13209"/>
                <a:gd name="connsiteX2" fmla="*/ 4750 w 13797"/>
                <a:gd name="connsiteY2" fmla="*/ 8417 h 13209"/>
                <a:gd name="connsiteX3" fmla="*/ 7638 w 13797"/>
                <a:gd name="connsiteY3" fmla="*/ 6624 h 13209"/>
                <a:gd name="connsiteX4" fmla="*/ 9102 w 13797"/>
                <a:gd name="connsiteY4" fmla="*/ 1121 h 13209"/>
                <a:gd name="connsiteX5" fmla="*/ 10965 w 13797"/>
                <a:gd name="connsiteY5" fmla="*/ 101 h 13209"/>
                <a:gd name="connsiteX6" fmla="*/ 12697 w 13797"/>
                <a:gd name="connsiteY6" fmla="*/ 1733 h 13209"/>
                <a:gd name="connsiteX7" fmla="*/ 13637 w 13797"/>
                <a:gd name="connsiteY7" fmla="*/ 8932 h 13209"/>
                <a:gd name="connsiteX0" fmla="*/ 13384 w 13637"/>
                <a:gd name="connsiteY0" fmla="*/ 10086 h 13209"/>
                <a:gd name="connsiteX1" fmla="*/ 68 w 13637"/>
                <a:gd name="connsiteY1" fmla="*/ 9917 h 13209"/>
                <a:gd name="connsiteX2" fmla="*/ 4750 w 13637"/>
                <a:gd name="connsiteY2" fmla="*/ 8417 h 13209"/>
                <a:gd name="connsiteX3" fmla="*/ 7638 w 13637"/>
                <a:gd name="connsiteY3" fmla="*/ 6624 h 13209"/>
                <a:gd name="connsiteX4" fmla="*/ 9102 w 13637"/>
                <a:gd name="connsiteY4" fmla="*/ 1121 h 13209"/>
                <a:gd name="connsiteX5" fmla="*/ 10965 w 13637"/>
                <a:gd name="connsiteY5" fmla="*/ 101 h 13209"/>
                <a:gd name="connsiteX6" fmla="*/ 12697 w 13637"/>
                <a:gd name="connsiteY6" fmla="*/ 1733 h 13209"/>
                <a:gd name="connsiteX7" fmla="*/ 13637 w 13637"/>
                <a:gd name="connsiteY7" fmla="*/ 8932 h 13209"/>
                <a:gd name="connsiteX0" fmla="*/ 13384 w 13637"/>
                <a:gd name="connsiteY0" fmla="*/ 10086 h 13209"/>
                <a:gd name="connsiteX1" fmla="*/ 68 w 13637"/>
                <a:gd name="connsiteY1" fmla="*/ 9917 h 13209"/>
                <a:gd name="connsiteX2" fmla="*/ 4750 w 13637"/>
                <a:gd name="connsiteY2" fmla="*/ 8417 h 13209"/>
                <a:gd name="connsiteX3" fmla="*/ 7638 w 13637"/>
                <a:gd name="connsiteY3" fmla="*/ 6624 h 13209"/>
                <a:gd name="connsiteX4" fmla="*/ 9102 w 13637"/>
                <a:gd name="connsiteY4" fmla="*/ 1121 h 13209"/>
                <a:gd name="connsiteX5" fmla="*/ 10965 w 13637"/>
                <a:gd name="connsiteY5" fmla="*/ 101 h 13209"/>
                <a:gd name="connsiteX6" fmla="*/ 12697 w 13637"/>
                <a:gd name="connsiteY6" fmla="*/ 1733 h 13209"/>
                <a:gd name="connsiteX7" fmla="*/ 13637 w 13637"/>
                <a:gd name="connsiteY7" fmla="*/ 8932 h 13209"/>
                <a:gd name="connsiteX0" fmla="*/ 13316 w 13569"/>
                <a:gd name="connsiteY0" fmla="*/ 10086 h 13348"/>
                <a:gd name="connsiteX1" fmla="*/ 0 w 13569"/>
                <a:gd name="connsiteY1" fmla="*/ 9917 h 13348"/>
                <a:gd name="connsiteX2" fmla="*/ 4682 w 13569"/>
                <a:gd name="connsiteY2" fmla="*/ 8417 h 13348"/>
                <a:gd name="connsiteX3" fmla="*/ 7570 w 13569"/>
                <a:gd name="connsiteY3" fmla="*/ 6624 h 13348"/>
                <a:gd name="connsiteX4" fmla="*/ 9034 w 13569"/>
                <a:gd name="connsiteY4" fmla="*/ 1121 h 13348"/>
                <a:gd name="connsiteX5" fmla="*/ 10897 w 13569"/>
                <a:gd name="connsiteY5" fmla="*/ 101 h 13348"/>
                <a:gd name="connsiteX6" fmla="*/ 12629 w 13569"/>
                <a:gd name="connsiteY6" fmla="*/ 1733 h 13348"/>
                <a:gd name="connsiteX7" fmla="*/ 13569 w 13569"/>
                <a:gd name="connsiteY7" fmla="*/ 8932 h 13348"/>
                <a:gd name="connsiteX0" fmla="*/ 13316 w 14900"/>
                <a:gd name="connsiteY0" fmla="*/ 10086 h 13348"/>
                <a:gd name="connsiteX1" fmla="*/ 0 w 14900"/>
                <a:gd name="connsiteY1" fmla="*/ 9917 h 13348"/>
                <a:gd name="connsiteX2" fmla="*/ 4682 w 14900"/>
                <a:gd name="connsiteY2" fmla="*/ 8417 h 13348"/>
                <a:gd name="connsiteX3" fmla="*/ 7570 w 14900"/>
                <a:gd name="connsiteY3" fmla="*/ 6624 h 13348"/>
                <a:gd name="connsiteX4" fmla="*/ 9034 w 14900"/>
                <a:gd name="connsiteY4" fmla="*/ 1121 h 13348"/>
                <a:gd name="connsiteX5" fmla="*/ 10897 w 14900"/>
                <a:gd name="connsiteY5" fmla="*/ 101 h 13348"/>
                <a:gd name="connsiteX6" fmla="*/ 12629 w 14900"/>
                <a:gd name="connsiteY6" fmla="*/ 1733 h 13348"/>
                <a:gd name="connsiteX7" fmla="*/ 13569 w 14900"/>
                <a:gd name="connsiteY7" fmla="*/ 8932 h 13348"/>
                <a:gd name="connsiteX0" fmla="*/ 13316 w 15238"/>
                <a:gd name="connsiteY0" fmla="*/ 10086 h 13348"/>
                <a:gd name="connsiteX1" fmla="*/ 0 w 15238"/>
                <a:gd name="connsiteY1" fmla="*/ 9917 h 13348"/>
                <a:gd name="connsiteX2" fmla="*/ 4682 w 15238"/>
                <a:gd name="connsiteY2" fmla="*/ 8417 h 13348"/>
                <a:gd name="connsiteX3" fmla="*/ 7570 w 15238"/>
                <a:gd name="connsiteY3" fmla="*/ 6624 h 13348"/>
                <a:gd name="connsiteX4" fmla="*/ 9034 w 15238"/>
                <a:gd name="connsiteY4" fmla="*/ 1121 h 13348"/>
                <a:gd name="connsiteX5" fmla="*/ 10897 w 15238"/>
                <a:gd name="connsiteY5" fmla="*/ 101 h 13348"/>
                <a:gd name="connsiteX6" fmla="*/ 12629 w 15238"/>
                <a:gd name="connsiteY6" fmla="*/ 1733 h 13348"/>
                <a:gd name="connsiteX7" fmla="*/ 13569 w 15238"/>
                <a:gd name="connsiteY7" fmla="*/ 8932 h 13348"/>
                <a:gd name="connsiteX0" fmla="*/ 13316 w 15238"/>
                <a:gd name="connsiteY0" fmla="*/ 10086 h 13348"/>
                <a:gd name="connsiteX1" fmla="*/ 0 w 15238"/>
                <a:gd name="connsiteY1" fmla="*/ 9917 h 13348"/>
                <a:gd name="connsiteX2" fmla="*/ 4446 w 15238"/>
                <a:gd name="connsiteY2" fmla="*/ 8556 h 13348"/>
                <a:gd name="connsiteX3" fmla="*/ 7570 w 15238"/>
                <a:gd name="connsiteY3" fmla="*/ 6624 h 13348"/>
                <a:gd name="connsiteX4" fmla="*/ 9034 w 15238"/>
                <a:gd name="connsiteY4" fmla="*/ 1121 h 13348"/>
                <a:gd name="connsiteX5" fmla="*/ 10897 w 15238"/>
                <a:gd name="connsiteY5" fmla="*/ 101 h 13348"/>
                <a:gd name="connsiteX6" fmla="*/ 12629 w 15238"/>
                <a:gd name="connsiteY6" fmla="*/ 1733 h 13348"/>
                <a:gd name="connsiteX7" fmla="*/ 13569 w 15238"/>
                <a:gd name="connsiteY7" fmla="*/ 8932 h 13348"/>
                <a:gd name="connsiteX0" fmla="*/ 13316 w 15238"/>
                <a:gd name="connsiteY0" fmla="*/ 10086 h 13348"/>
                <a:gd name="connsiteX1" fmla="*/ 0 w 15238"/>
                <a:gd name="connsiteY1" fmla="*/ 9917 h 13348"/>
                <a:gd name="connsiteX2" fmla="*/ 4446 w 15238"/>
                <a:gd name="connsiteY2" fmla="*/ 8556 h 13348"/>
                <a:gd name="connsiteX3" fmla="*/ 7570 w 15238"/>
                <a:gd name="connsiteY3" fmla="*/ 6624 h 13348"/>
                <a:gd name="connsiteX4" fmla="*/ 9034 w 15238"/>
                <a:gd name="connsiteY4" fmla="*/ 1121 h 13348"/>
                <a:gd name="connsiteX5" fmla="*/ 10897 w 15238"/>
                <a:gd name="connsiteY5" fmla="*/ 101 h 13348"/>
                <a:gd name="connsiteX6" fmla="*/ 12629 w 15238"/>
                <a:gd name="connsiteY6" fmla="*/ 1733 h 13348"/>
                <a:gd name="connsiteX7" fmla="*/ 13569 w 15238"/>
                <a:gd name="connsiteY7" fmla="*/ 8932 h 13348"/>
                <a:gd name="connsiteX0" fmla="*/ 13316 w 15238"/>
                <a:gd name="connsiteY0" fmla="*/ 10017 h 13279"/>
                <a:gd name="connsiteX1" fmla="*/ 0 w 15238"/>
                <a:gd name="connsiteY1" fmla="*/ 9848 h 13279"/>
                <a:gd name="connsiteX2" fmla="*/ 4446 w 15238"/>
                <a:gd name="connsiteY2" fmla="*/ 8487 h 13279"/>
                <a:gd name="connsiteX3" fmla="*/ 7570 w 15238"/>
                <a:gd name="connsiteY3" fmla="*/ 6555 h 13279"/>
                <a:gd name="connsiteX4" fmla="*/ 8950 w 15238"/>
                <a:gd name="connsiteY4" fmla="*/ 1469 h 13279"/>
                <a:gd name="connsiteX5" fmla="*/ 10897 w 15238"/>
                <a:gd name="connsiteY5" fmla="*/ 32 h 13279"/>
                <a:gd name="connsiteX6" fmla="*/ 12629 w 15238"/>
                <a:gd name="connsiteY6" fmla="*/ 1664 h 13279"/>
                <a:gd name="connsiteX7" fmla="*/ 13569 w 15238"/>
                <a:gd name="connsiteY7" fmla="*/ 8863 h 13279"/>
                <a:gd name="connsiteX0" fmla="*/ 13316 w 15238"/>
                <a:gd name="connsiteY0" fmla="*/ 9750 h 13012"/>
                <a:gd name="connsiteX1" fmla="*/ 0 w 15238"/>
                <a:gd name="connsiteY1" fmla="*/ 9581 h 13012"/>
                <a:gd name="connsiteX2" fmla="*/ 4446 w 15238"/>
                <a:gd name="connsiteY2" fmla="*/ 8220 h 13012"/>
                <a:gd name="connsiteX3" fmla="*/ 7570 w 15238"/>
                <a:gd name="connsiteY3" fmla="*/ 6288 h 13012"/>
                <a:gd name="connsiteX4" fmla="*/ 8950 w 15238"/>
                <a:gd name="connsiteY4" fmla="*/ 1202 h 13012"/>
                <a:gd name="connsiteX5" fmla="*/ 10475 w 15238"/>
                <a:gd name="connsiteY5" fmla="*/ 210 h 13012"/>
                <a:gd name="connsiteX6" fmla="*/ 12629 w 15238"/>
                <a:gd name="connsiteY6" fmla="*/ 1397 h 13012"/>
                <a:gd name="connsiteX7" fmla="*/ 13569 w 15238"/>
                <a:gd name="connsiteY7" fmla="*/ 8596 h 13012"/>
                <a:gd name="connsiteX0" fmla="*/ 13316 w 15238"/>
                <a:gd name="connsiteY0" fmla="*/ 9647 h 12909"/>
                <a:gd name="connsiteX1" fmla="*/ 0 w 15238"/>
                <a:gd name="connsiteY1" fmla="*/ 9478 h 12909"/>
                <a:gd name="connsiteX2" fmla="*/ 4446 w 15238"/>
                <a:gd name="connsiteY2" fmla="*/ 8117 h 12909"/>
                <a:gd name="connsiteX3" fmla="*/ 7570 w 15238"/>
                <a:gd name="connsiteY3" fmla="*/ 6185 h 12909"/>
                <a:gd name="connsiteX4" fmla="*/ 8950 w 15238"/>
                <a:gd name="connsiteY4" fmla="*/ 1099 h 12909"/>
                <a:gd name="connsiteX5" fmla="*/ 10475 w 15238"/>
                <a:gd name="connsiteY5" fmla="*/ 107 h 12909"/>
                <a:gd name="connsiteX6" fmla="*/ 12460 w 15238"/>
                <a:gd name="connsiteY6" fmla="*/ 1739 h 12909"/>
                <a:gd name="connsiteX7" fmla="*/ 13569 w 15238"/>
                <a:gd name="connsiteY7" fmla="*/ 8493 h 12909"/>
                <a:gd name="connsiteX0" fmla="*/ 13316 w 15238"/>
                <a:gd name="connsiteY0" fmla="*/ 9647 h 12909"/>
                <a:gd name="connsiteX1" fmla="*/ 0 w 15238"/>
                <a:gd name="connsiteY1" fmla="*/ 9478 h 12909"/>
                <a:gd name="connsiteX2" fmla="*/ 4446 w 15238"/>
                <a:gd name="connsiteY2" fmla="*/ 8117 h 12909"/>
                <a:gd name="connsiteX3" fmla="*/ 7570 w 15238"/>
                <a:gd name="connsiteY3" fmla="*/ 6185 h 12909"/>
                <a:gd name="connsiteX4" fmla="*/ 8950 w 15238"/>
                <a:gd name="connsiteY4" fmla="*/ 1099 h 12909"/>
                <a:gd name="connsiteX5" fmla="*/ 10475 w 15238"/>
                <a:gd name="connsiteY5" fmla="*/ 107 h 12909"/>
                <a:gd name="connsiteX6" fmla="*/ 12460 w 15238"/>
                <a:gd name="connsiteY6" fmla="*/ 1739 h 12909"/>
                <a:gd name="connsiteX7" fmla="*/ 13569 w 15238"/>
                <a:gd name="connsiteY7" fmla="*/ 8493 h 12909"/>
                <a:gd name="connsiteX0" fmla="*/ 13316 w 15238"/>
                <a:gd name="connsiteY0" fmla="*/ 9647 h 12909"/>
                <a:gd name="connsiteX1" fmla="*/ 0 w 15238"/>
                <a:gd name="connsiteY1" fmla="*/ 9478 h 12909"/>
                <a:gd name="connsiteX2" fmla="*/ 4446 w 15238"/>
                <a:gd name="connsiteY2" fmla="*/ 8117 h 12909"/>
                <a:gd name="connsiteX3" fmla="*/ 7570 w 15238"/>
                <a:gd name="connsiteY3" fmla="*/ 6185 h 12909"/>
                <a:gd name="connsiteX4" fmla="*/ 8950 w 15238"/>
                <a:gd name="connsiteY4" fmla="*/ 1099 h 12909"/>
                <a:gd name="connsiteX5" fmla="*/ 10475 w 15238"/>
                <a:gd name="connsiteY5" fmla="*/ 107 h 12909"/>
                <a:gd name="connsiteX6" fmla="*/ 12460 w 15238"/>
                <a:gd name="connsiteY6" fmla="*/ 1739 h 12909"/>
                <a:gd name="connsiteX7" fmla="*/ 13569 w 15238"/>
                <a:gd name="connsiteY7" fmla="*/ 9411 h 12909"/>
                <a:gd name="connsiteX0" fmla="*/ 13316 w 15238"/>
                <a:gd name="connsiteY0" fmla="*/ 9647 h 12909"/>
                <a:gd name="connsiteX1" fmla="*/ 0 w 15238"/>
                <a:gd name="connsiteY1" fmla="*/ 9478 h 12909"/>
                <a:gd name="connsiteX2" fmla="*/ 4446 w 15238"/>
                <a:gd name="connsiteY2" fmla="*/ 8117 h 12909"/>
                <a:gd name="connsiteX3" fmla="*/ 7570 w 15238"/>
                <a:gd name="connsiteY3" fmla="*/ 6185 h 12909"/>
                <a:gd name="connsiteX4" fmla="*/ 8950 w 15238"/>
                <a:gd name="connsiteY4" fmla="*/ 1099 h 12909"/>
                <a:gd name="connsiteX5" fmla="*/ 10475 w 15238"/>
                <a:gd name="connsiteY5" fmla="*/ 107 h 12909"/>
                <a:gd name="connsiteX6" fmla="*/ 12460 w 15238"/>
                <a:gd name="connsiteY6" fmla="*/ 1739 h 12909"/>
                <a:gd name="connsiteX7" fmla="*/ 13569 w 15238"/>
                <a:gd name="connsiteY7" fmla="*/ 9411 h 12909"/>
                <a:gd name="connsiteX0" fmla="*/ 13316 w 15238"/>
                <a:gd name="connsiteY0" fmla="*/ 9647 h 12909"/>
                <a:gd name="connsiteX1" fmla="*/ 0 w 15238"/>
                <a:gd name="connsiteY1" fmla="*/ 9478 h 12909"/>
                <a:gd name="connsiteX2" fmla="*/ 4446 w 15238"/>
                <a:gd name="connsiteY2" fmla="*/ 8117 h 12909"/>
                <a:gd name="connsiteX3" fmla="*/ 7570 w 15238"/>
                <a:gd name="connsiteY3" fmla="*/ 6185 h 12909"/>
                <a:gd name="connsiteX4" fmla="*/ 8950 w 15238"/>
                <a:gd name="connsiteY4" fmla="*/ 1099 h 12909"/>
                <a:gd name="connsiteX5" fmla="*/ 10475 w 15238"/>
                <a:gd name="connsiteY5" fmla="*/ 107 h 12909"/>
                <a:gd name="connsiteX6" fmla="*/ 12460 w 15238"/>
                <a:gd name="connsiteY6" fmla="*/ 1739 h 12909"/>
                <a:gd name="connsiteX7" fmla="*/ 13569 w 15238"/>
                <a:gd name="connsiteY7" fmla="*/ 9411 h 12909"/>
                <a:gd name="connsiteX0" fmla="*/ 13316 w 15238"/>
                <a:gd name="connsiteY0" fmla="*/ 9647 h 12909"/>
                <a:gd name="connsiteX1" fmla="*/ 0 w 15238"/>
                <a:gd name="connsiteY1" fmla="*/ 9478 h 12909"/>
                <a:gd name="connsiteX2" fmla="*/ 4446 w 15238"/>
                <a:gd name="connsiteY2" fmla="*/ 8117 h 12909"/>
                <a:gd name="connsiteX3" fmla="*/ 7401 w 15238"/>
                <a:gd name="connsiteY3" fmla="*/ 6046 h 12909"/>
                <a:gd name="connsiteX4" fmla="*/ 8950 w 15238"/>
                <a:gd name="connsiteY4" fmla="*/ 1099 h 12909"/>
                <a:gd name="connsiteX5" fmla="*/ 10475 w 15238"/>
                <a:gd name="connsiteY5" fmla="*/ 107 h 12909"/>
                <a:gd name="connsiteX6" fmla="*/ 12460 w 15238"/>
                <a:gd name="connsiteY6" fmla="*/ 1739 h 12909"/>
                <a:gd name="connsiteX7" fmla="*/ 13569 w 15238"/>
                <a:gd name="connsiteY7" fmla="*/ 9411 h 12909"/>
                <a:gd name="connsiteX0" fmla="*/ 13316 w 15238"/>
                <a:gd name="connsiteY0" fmla="*/ 9647 h 12909"/>
                <a:gd name="connsiteX1" fmla="*/ 0 w 15238"/>
                <a:gd name="connsiteY1" fmla="*/ 9478 h 12909"/>
                <a:gd name="connsiteX2" fmla="*/ 4446 w 15238"/>
                <a:gd name="connsiteY2" fmla="*/ 8117 h 12909"/>
                <a:gd name="connsiteX3" fmla="*/ 7401 w 15238"/>
                <a:gd name="connsiteY3" fmla="*/ 6046 h 12909"/>
                <a:gd name="connsiteX4" fmla="*/ 8950 w 15238"/>
                <a:gd name="connsiteY4" fmla="*/ 1099 h 12909"/>
                <a:gd name="connsiteX5" fmla="*/ 10475 w 15238"/>
                <a:gd name="connsiteY5" fmla="*/ 107 h 12909"/>
                <a:gd name="connsiteX6" fmla="*/ 12460 w 15238"/>
                <a:gd name="connsiteY6" fmla="*/ 1739 h 12909"/>
                <a:gd name="connsiteX7" fmla="*/ 13569 w 15238"/>
                <a:gd name="connsiteY7" fmla="*/ 9411 h 12909"/>
                <a:gd name="connsiteX0" fmla="*/ 13316 w 15238"/>
                <a:gd name="connsiteY0" fmla="*/ 9647 h 12909"/>
                <a:gd name="connsiteX1" fmla="*/ 0 w 15238"/>
                <a:gd name="connsiteY1" fmla="*/ 9478 h 12909"/>
                <a:gd name="connsiteX2" fmla="*/ 4446 w 15238"/>
                <a:gd name="connsiteY2" fmla="*/ 8117 h 12909"/>
                <a:gd name="connsiteX3" fmla="*/ 7401 w 15238"/>
                <a:gd name="connsiteY3" fmla="*/ 6046 h 12909"/>
                <a:gd name="connsiteX4" fmla="*/ 8950 w 15238"/>
                <a:gd name="connsiteY4" fmla="*/ 1099 h 12909"/>
                <a:gd name="connsiteX5" fmla="*/ 10475 w 15238"/>
                <a:gd name="connsiteY5" fmla="*/ 107 h 12909"/>
                <a:gd name="connsiteX6" fmla="*/ 12460 w 15238"/>
                <a:gd name="connsiteY6" fmla="*/ 1739 h 12909"/>
                <a:gd name="connsiteX7" fmla="*/ 13569 w 15238"/>
                <a:gd name="connsiteY7" fmla="*/ 9411 h 12909"/>
                <a:gd name="connsiteX0" fmla="*/ 13316 w 15238"/>
                <a:gd name="connsiteY0" fmla="*/ 9647 h 12909"/>
                <a:gd name="connsiteX1" fmla="*/ 0 w 15238"/>
                <a:gd name="connsiteY1" fmla="*/ 9478 h 12909"/>
                <a:gd name="connsiteX2" fmla="*/ 4446 w 15238"/>
                <a:gd name="connsiteY2" fmla="*/ 8117 h 12909"/>
                <a:gd name="connsiteX3" fmla="*/ 7401 w 15238"/>
                <a:gd name="connsiteY3" fmla="*/ 6046 h 12909"/>
                <a:gd name="connsiteX4" fmla="*/ 8950 w 15238"/>
                <a:gd name="connsiteY4" fmla="*/ 1099 h 12909"/>
                <a:gd name="connsiteX5" fmla="*/ 10475 w 15238"/>
                <a:gd name="connsiteY5" fmla="*/ 107 h 12909"/>
                <a:gd name="connsiteX6" fmla="*/ 12460 w 15238"/>
                <a:gd name="connsiteY6" fmla="*/ 1739 h 12909"/>
                <a:gd name="connsiteX7" fmla="*/ 13569 w 15238"/>
                <a:gd name="connsiteY7" fmla="*/ 9411 h 12909"/>
                <a:gd name="connsiteX0" fmla="*/ 13316 w 15238"/>
                <a:gd name="connsiteY0" fmla="*/ 9647 h 12909"/>
                <a:gd name="connsiteX1" fmla="*/ 0 w 15238"/>
                <a:gd name="connsiteY1" fmla="*/ 9478 h 12909"/>
                <a:gd name="connsiteX2" fmla="*/ 4446 w 15238"/>
                <a:gd name="connsiteY2" fmla="*/ 8117 h 12909"/>
                <a:gd name="connsiteX3" fmla="*/ 7401 w 15238"/>
                <a:gd name="connsiteY3" fmla="*/ 6046 h 12909"/>
                <a:gd name="connsiteX4" fmla="*/ 8950 w 15238"/>
                <a:gd name="connsiteY4" fmla="*/ 1099 h 12909"/>
                <a:gd name="connsiteX5" fmla="*/ 10475 w 15238"/>
                <a:gd name="connsiteY5" fmla="*/ 107 h 12909"/>
                <a:gd name="connsiteX6" fmla="*/ 12460 w 15238"/>
                <a:gd name="connsiteY6" fmla="*/ 1739 h 12909"/>
                <a:gd name="connsiteX7" fmla="*/ 13569 w 15238"/>
                <a:gd name="connsiteY7" fmla="*/ 9411 h 12909"/>
                <a:gd name="connsiteX0" fmla="*/ 0 w 13569"/>
                <a:gd name="connsiteY0" fmla="*/ 9405 h 9405"/>
                <a:gd name="connsiteX1" fmla="*/ 4446 w 13569"/>
                <a:gd name="connsiteY1" fmla="*/ 8044 h 9405"/>
                <a:gd name="connsiteX2" fmla="*/ 7401 w 13569"/>
                <a:gd name="connsiteY2" fmla="*/ 5973 h 9405"/>
                <a:gd name="connsiteX3" fmla="*/ 8950 w 13569"/>
                <a:gd name="connsiteY3" fmla="*/ 1026 h 9405"/>
                <a:gd name="connsiteX4" fmla="*/ 10475 w 13569"/>
                <a:gd name="connsiteY4" fmla="*/ 34 h 9405"/>
                <a:gd name="connsiteX5" fmla="*/ 12460 w 13569"/>
                <a:gd name="connsiteY5" fmla="*/ 1666 h 9405"/>
                <a:gd name="connsiteX6" fmla="*/ 13569 w 13569"/>
                <a:gd name="connsiteY6" fmla="*/ 9338 h 9405"/>
                <a:gd name="connsiteX0" fmla="*/ 0 w 10032"/>
                <a:gd name="connsiteY0" fmla="*/ 10000 h 10511"/>
                <a:gd name="connsiteX1" fmla="*/ 3277 w 10032"/>
                <a:gd name="connsiteY1" fmla="*/ 8553 h 10511"/>
                <a:gd name="connsiteX2" fmla="*/ 5454 w 10032"/>
                <a:gd name="connsiteY2" fmla="*/ 6351 h 10511"/>
                <a:gd name="connsiteX3" fmla="*/ 6596 w 10032"/>
                <a:gd name="connsiteY3" fmla="*/ 1091 h 10511"/>
                <a:gd name="connsiteX4" fmla="*/ 7720 w 10032"/>
                <a:gd name="connsiteY4" fmla="*/ 36 h 10511"/>
                <a:gd name="connsiteX5" fmla="*/ 9183 w 10032"/>
                <a:gd name="connsiteY5" fmla="*/ 1771 h 10511"/>
                <a:gd name="connsiteX6" fmla="*/ 10032 w 10032"/>
                <a:gd name="connsiteY6" fmla="*/ 10511 h 10511"/>
                <a:gd name="connsiteX0" fmla="*/ 0 w 10032"/>
                <a:gd name="connsiteY0" fmla="*/ 10000 h 10511"/>
                <a:gd name="connsiteX1" fmla="*/ 3277 w 10032"/>
                <a:gd name="connsiteY1" fmla="*/ 8553 h 10511"/>
                <a:gd name="connsiteX2" fmla="*/ 5454 w 10032"/>
                <a:gd name="connsiteY2" fmla="*/ 6351 h 10511"/>
                <a:gd name="connsiteX3" fmla="*/ 6596 w 10032"/>
                <a:gd name="connsiteY3" fmla="*/ 1091 h 10511"/>
                <a:gd name="connsiteX4" fmla="*/ 7720 w 10032"/>
                <a:gd name="connsiteY4" fmla="*/ 36 h 10511"/>
                <a:gd name="connsiteX5" fmla="*/ 9183 w 10032"/>
                <a:gd name="connsiteY5" fmla="*/ 1771 h 10511"/>
                <a:gd name="connsiteX6" fmla="*/ 10032 w 10032"/>
                <a:gd name="connsiteY6" fmla="*/ 10511 h 10511"/>
                <a:gd name="connsiteX0" fmla="*/ 0 w 10032"/>
                <a:gd name="connsiteY0" fmla="*/ 10000 h 10511"/>
                <a:gd name="connsiteX1" fmla="*/ 3277 w 10032"/>
                <a:gd name="connsiteY1" fmla="*/ 8553 h 10511"/>
                <a:gd name="connsiteX2" fmla="*/ 5454 w 10032"/>
                <a:gd name="connsiteY2" fmla="*/ 6351 h 10511"/>
                <a:gd name="connsiteX3" fmla="*/ 6596 w 10032"/>
                <a:gd name="connsiteY3" fmla="*/ 1091 h 10511"/>
                <a:gd name="connsiteX4" fmla="*/ 7997 w 10032"/>
                <a:gd name="connsiteY4" fmla="*/ 36 h 10511"/>
                <a:gd name="connsiteX5" fmla="*/ 9183 w 10032"/>
                <a:gd name="connsiteY5" fmla="*/ 1771 h 10511"/>
                <a:gd name="connsiteX6" fmla="*/ 10032 w 10032"/>
                <a:gd name="connsiteY6" fmla="*/ 10511 h 10511"/>
                <a:gd name="connsiteX0" fmla="*/ 0 w 10032"/>
                <a:gd name="connsiteY0" fmla="*/ 9987 h 10498"/>
                <a:gd name="connsiteX1" fmla="*/ 3277 w 10032"/>
                <a:gd name="connsiteY1" fmla="*/ 8540 h 10498"/>
                <a:gd name="connsiteX2" fmla="*/ 5454 w 10032"/>
                <a:gd name="connsiteY2" fmla="*/ 6338 h 10498"/>
                <a:gd name="connsiteX3" fmla="*/ 6636 w 10032"/>
                <a:gd name="connsiteY3" fmla="*/ 1172 h 10498"/>
                <a:gd name="connsiteX4" fmla="*/ 7997 w 10032"/>
                <a:gd name="connsiteY4" fmla="*/ 23 h 10498"/>
                <a:gd name="connsiteX5" fmla="*/ 9183 w 10032"/>
                <a:gd name="connsiteY5" fmla="*/ 1758 h 10498"/>
                <a:gd name="connsiteX6" fmla="*/ 10032 w 10032"/>
                <a:gd name="connsiteY6" fmla="*/ 10498 h 10498"/>
                <a:gd name="connsiteX0" fmla="*/ 0 w 10072"/>
                <a:gd name="connsiteY0" fmla="*/ 9956 h 10498"/>
                <a:gd name="connsiteX1" fmla="*/ 3317 w 10072"/>
                <a:gd name="connsiteY1" fmla="*/ 8540 h 10498"/>
                <a:gd name="connsiteX2" fmla="*/ 5494 w 10072"/>
                <a:gd name="connsiteY2" fmla="*/ 6338 h 10498"/>
                <a:gd name="connsiteX3" fmla="*/ 6676 w 10072"/>
                <a:gd name="connsiteY3" fmla="*/ 1172 h 10498"/>
                <a:gd name="connsiteX4" fmla="*/ 8037 w 10072"/>
                <a:gd name="connsiteY4" fmla="*/ 23 h 10498"/>
                <a:gd name="connsiteX5" fmla="*/ 9223 w 10072"/>
                <a:gd name="connsiteY5" fmla="*/ 1758 h 10498"/>
                <a:gd name="connsiteX6" fmla="*/ 10072 w 10072"/>
                <a:gd name="connsiteY6" fmla="*/ 10498 h 1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2" h="10498">
                  <a:moveTo>
                    <a:pt x="0" y="9956"/>
                  </a:moveTo>
                  <a:cubicBezTo>
                    <a:pt x="14" y="8707"/>
                    <a:pt x="1938" y="9567"/>
                    <a:pt x="3317" y="8540"/>
                  </a:cubicBezTo>
                  <a:cubicBezTo>
                    <a:pt x="4247" y="7956"/>
                    <a:pt x="4941" y="7582"/>
                    <a:pt x="5494" y="6338"/>
                  </a:cubicBezTo>
                  <a:cubicBezTo>
                    <a:pt x="6471" y="4561"/>
                    <a:pt x="6349" y="1987"/>
                    <a:pt x="6676" y="1172"/>
                  </a:cubicBezTo>
                  <a:cubicBezTo>
                    <a:pt x="7053" y="119"/>
                    <a:pt x="7613" y="-75"/>
                    <a:pt x="8037" y="23"/>
                  </a:cubicBezTo>
                  <a:cubicBezTo>
                    <a:pt x="8461" y="121"/>
                    <a:pt x="8855" y="509"/>
                    <a:pt x="9223" y="1758"/>
                  </a:cubicBezTo>
                  <a:cubicBezTo>
                    <a:pt x="9603" y="3244"/>
                    <a:pt x="10055" y="8254"/>
                    <a:pt x="10072" y="10498"/>
                  </a:cubicBezTo>
                </a:path>
              </a:pathLst>
            </a:custGeom>
            <a:noFill/>
            <a:ln w="571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600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4631" y="4430543"/>
              <a:ext cx="824687" cy="615461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847" y="5060959"/>
              <a:ext cx="826476" cy="631419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0255" y="5140282"/>
              <a:ext cx="884034" cy="545124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8757" y="4776517"/>
              <a:ext cx="783430" cy="665116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1076" y="3042307"/>
              <a:ext cx="888025" cy="565304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0839" y="1902406"/>
              <a:ext cx="1189388" cy="1010645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234" y="3853753"/>
              <a:ext cx="949057" cy="549277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309" y="5137148"/>
              <a:ext cx="787289" cy="619781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72" y="4150797"/>
              <a:ext cx="910308" cy="783579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0158" y="3971566"/>
              <a:ext cx="839791" cy="662168"/>
            </a:xfrm>
            <a:prstGeom prst="rect">
              <a:avLst/>
            </a:prstGeom>
          </p:spPr>
        </p:pic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265553"/>
              </p:ext>
            </p:extLst>
          </p:nvPr>
        </p:nvGraphicFramePr>
        <p:xfrm>
          <a:off x="2540376" y="3429000"/>
          <a:ext cx="1549400" cy="767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94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Imaging and Diagnostic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 Center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 indent="-91440" algn="ctr">
                        <a:spcBef>
                          <a:spcPts val="350"/>
                        </a:spcBef>
                        <a:buClr>
                          <a:schemeClr val="accent5"/>
                        </a:buClr>
                        <a:buFont typeface="Wingdings 2" panose="05020102010507070707" pitchFamily="18" charset="2"/>
                        <a:buChar char=""/>
                        <a:tabLst/>
                      </a:pPr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918357"/>
              </p:ext>
            </p:extLst>
          </p:nvPr>
        </p:nvGraphicFramePr>
        <p:xfrm>
          <a:off x="5888274" y="3552154"/>
          <a:ext cx="1098652" cy="5792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8652"/>
              </a:tblGrid>
              <a:tr h="22052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Infusion Suite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335376">
                <a:tc>
                  <a:txBody>
                    <a:bodyPr/>
                    <a:lstStyle/>
                    <a:p>
                      <a:pPr marL="114300" indent="-114300">
                        <a:spcBef>
                          <a:spcPts val="350"/>
                        </a:spcBef>
                        <a:buFont typeface="Wingdings" pitchFamily="2" charset="2"/>
                        <a:buChar char="§"/>
                        <a:tabLst/>
                      </a:pPr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21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66029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63600"/>
              </p:ext>
            </p:extLst>
          </p:nvPr>
        </p:nvGraphicFramePr>
        <p:xfrm>
          <a:off x="3881667" y="2062914"/>
          <a:ext cx="2262193" cy="14814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3913"/>
                <a:gridCol w="208280"/>
              </a:tblGrid>
              <a:tr h="373094"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buClr>
                          <a:srgbClr val="FF9400"/>
                        </a:buClr>
                      </a:pPr>
                      <a:r>
                        <a:rPr lang="en-US" sz="1500" b="1" dirty="0" smtClean="0">
                          <a:solidFill>
                            <a:srgbClr val="000000"/>
                          </a:solidFill>
                        </a:rPr>
                        <a:t>13%</a:t>
                      </a:r>
                      <a:br>
                        <a:rPr lang="en-US" sz="1500" b="1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500" b="0" dirty="0" smtClean="0">
                          <a:solidFill>
                            <a:srgbClr val="000000"/>
                          </a:solidFill>
                        </a:rPr>
                        <a:t>Physical Therapists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b="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819"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buClr>
                          <a:srgbClr val="FF9400"/>
                        </a:buClr>
                      </a:pPr>
                      <a:r>
                        <a:rPr lang="en-US" sz="1500" b="1" dirty="0" smtClean="0">
                          <a:solidFill>
                            <a:srgbClr val="000000"/>
                          </a:solidFill>
                        </a:rPr>
                        <a:t>12%</a:t>
                      </a:r>
                      <a:r>
                        <a:rPr lang="en-US" sz="1500" b="0" dirty="0" smtClean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en-US" sz="1500" b="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500" b="0" dirty="0" smtClean="0">
                          <a:solidFill>
                            <a:srgbClr val="000000"/>
                          </a:solidFill>
                        </a:rPr>
                        <a:t>General Acute </a:t>
                      </a:r>
                      <a:br>
                        <a:rPr lang="en-US" sz="1500" b="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500" b="0" dirty="0" smtClean="0">
                          <a:solidFill>
                            <a:srgbClr val="000000"/>
                          </a:solidFill>
                        </a:rPr>
                        <a:t>Care Hospitals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b="0" dirty="0" smtClean="0"/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Where Consumers Receive Services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6616" y="6217920"/>
            <a:ext cx="7663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808080">
                    <a:lumMod val="75000"/>
                  </a:srgbClr>
                </a:solidFill>
                <a:latin typeface="Arial"/>
              </a:rPr>
              <a:t>Note: </a:t>
            </a:r>
            <a:r>
              <a:rPr lang="en-US" sz="800" b="0" dirty="0">
                <a:solidFill>
                  <a:srgbClr val="808080">
                    <a:lumMod val="75000"/>
                  </a:srgbClr>
                </a:solidFill>
                <a:latin typeface="Arial"/>
              </a:rPr>
              <a:t>Other includes </a:t>
            </a:r>
            <a:r>
              <a:rPr lang="en-US" sz="800" b="0" dirty="0" smtClean="0">
                <a:solidFill>
                  <a:srgbClr val="808080">
                    <a:lumMod val="75000"/>
                  </a:srgbClr>
                </a:solidFill>
                <a:latin typeface="Arial"/>
              </a:rPr>
              <a:t>emergency medicine physicians, internal medicine physicians, sports medicine specialists; </a:t>
            </a:r>
            <a:r>
              <a:rPr lang="en-US" sz="800" b="0" dirty="0">
                <a:solidFill>
                  <a:srgbClr val="808080">
                    <a:lumMod val="75000"/>
                  </a:srgbClr>
                </a:solidFill>
                <a:latin typeface="Arial"/>
              </a:rPr>
              <a:t>t</a:t>
            </a:r>
            <a:r>
              <a:rPr lang="en-US" sz="800" b="0" dirty="0" smtClean="0">
                <a:solidFill>
                  <a:srgbClr val="808080">
                    <a:lumMod val="75000"/>
                  </a:srgbClr>
                </a:solidFill>
                <a:latin typeface="Arial"/>
              </a:rPr>
              <a:t>his analysis excludes lab.  </a:t>
            </a:r>
            <a:br>
              <a:rPr lang="en-US" sz="800" b="0" dirty="0" smtClean="0">
                <a:solidFill>
                  <a:srgbClr val="808080">
                    <a:lumMod val="75000"/>
                  </a:srgbClr>
                </a:solidFill>
                <a:latin typeface="Arial"/>
              </a:rPr>
            </a:br>
            <a:r>
              <a:rPr lang="en-US" sz="800" dirty="0">
                <a:solidFill>
                  <a:srgbClr val="808080">
                    <a:lumMod val="75000"/>
                  </a:srgbClr>
                </a:solidFill>
                <a:latin typeface="Arial"/>
              </a:rPr>
              <a:t>Sources: </a:t>
            </a:r>
            <a:r>
              <a:rPr lang="en-US" sz="800" b="0" dirty="0">
                <a:solidFill>
                  <a:srgbClr val="808080">
                    <a:lumMod val="75000"/>
                  </a:srgbClr>
                </a:solidFill>
                <a:latin typeface="Arial"/>
              </a:rPr>
              <a:t>Health Intelligence Company, LLC; Sg2 Ambulatory Market Share v1.0; Sg2 Analysis, 2014</a:t>
            </a:r>
            <a:r>
              <a:rPr lang="en-US" sz="800" b="0" dirty="0" smtClean="0">
                <a:solidFill>
                  <a:srgbClr val="808080">
                    <a:lumMod val="75000"/>
                  </a:srgbClr>
                </a:solidFill>
                <a:latin typeface="Arial"/>
              </a:rPr>
              <a:t>.</a:t>
            </a:r>
            <a:endParaRPr lang="en-US" sz="800" b="0" dirty="0">
              <a:solidFill>
                <a:srgbClr val="808080">
                  <a:lumMod val="75000"/>
                </a:srgbClr>
              </a:solidFill>
              <a:latin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3" t="63090"/>
          <a:stretch/>
        </p:blipFill>
        <p:spPr bwMode="auto">
          <a:xfrm>
            <a:off x="460839" y="2650868"/>
            <a:ext cx="2053762" cy="252703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6615" y="1611882"/>
            <a:ext cx="3095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Clr>
                <a:srgbClr val="FF9400"/>
              </a:buClr>
            </a:pPr>
            <a:r>
              <a:rPr lang="en-US" sz="1800" dirty="0" smtClean="0">
                <a:solidFill>
                  <a:srgbClr val="FF9400"/>
                </a:solidFill>
                <a:latin typeface="Arial"/>
              </a:rPr>
              <a:t>Spine Services </a:t>
            </a:r>
          </a:p>
          <a:p>
            <a:pPr>
              <a:spcBef>
                <a:spcPts val="0"/>
              </a:spcBef>
              <a:buClr>
                <a:srgbClr val="FF9400"/>
              </a:buClr>
            </a:pPr>
            <a:r>
              <a:rPr lang="en-US" sz="1800" dirty="0" smtClean="0">
                <a:solidFill>
                  <a:srgbClr val="808080"/>
                </a:solidFill>
                <a:latin typeface="Arial"/>
              </a:rPr>
              <a:t>Chicago North </a:t>
            </a:r>
            <a:r>
              <a:rPr lang="en-US" sz="1800" dirty="0">
                <a:solidFill>
                  <a:srgbClr val="808080"/>
                </a:solidFill>
                <a:latin typeface="Arial"/>
              </a:rPr>
              <a:t>Shore Area</a:t>
            </a:r>
            <a:r>
              <a:rPr lang="en-US" sz="1800" dirty="0" smtClean="0">
                <a:solidFill>
                  <a:srgbClr val="FF9400"/>
                </a:solidFill>
                <a:latin typeface="Arial"/>
              </a:rPr>
              <a:t/>
            </a:r>
            <a:br>
              <a:rPr lang="en-US" sz="1800" dirty="0" smtClean="0">
                <a:solidFill>
                  <a:srgbClr val="FF9400"/>
                </a:solidFill>
                <a:latin typeface="Arial"/>
              </a:rPr>
            </a:br>
            <a:r>
              <a:rPr lang="en-US" sz="1800" b="0" dirty="0" smtClean="0">
                <a:solidFill>
                  <a:srgbClr val="808080"/>
                </a:solidFill>
                <a:latin typeface="Arial"/>
              </a:rPr>
              <a:t>2012–2013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3719" y="1603311"/>
            <a:ext cx="479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50"/>
              </a:spcBef>
              <a:buClr>
                <a:srgbClr val="FF9400"/>
              </a:buClr>
            </a:pPr>
            <a:r>
              <a:rPr lang="en-US" sz="1800" dirty="0" smtClean="0">
                <a:solidFill>
                  <a:srgbClr val="FF9400"/>
                </a:solidFill>
                <a:latin typeface="Arial"/>
              </a:rPr>
              <a:t>Total Spine Services for 2 Zips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573310" y="1673681"/>
            <a:ext cx="0" cy="428828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573310" y="4529152"/>
            <a:ext cx="5090619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837517" y="4685887"/>
            <a:ext cx="530648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50"/>
              </a:spcBef>
              <a:buClr>
                <a:srgbClr val="808080"/>
              </a:buClr>
              <a:buSzPct val="100000"/>
              <a:defRPr/>
            </a:pPr>
            <a:r>
              <a:rPr lang="en-US" sz="1800" dirty="0">
                <a:solidFill>
                  <a:srgbClr val="FF9400"/>
                </a:solidFill>
                <a:latin typeface="Arial"/>
              </a:rPr>
              <a:t>KEY QUESTIONS</a:t>
            </a:r>
          </a:p>
          <a:p>
            <a:pPr>
              <a:spcBef>
                <a:spcPts val="350"/>
              </a:spcBef>
              <a:buClr>
                <a:srgbClr val="808080"/>
              </a:buClr>
              <a:buSzPct val="100000"/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Where</a:t>
            </a:r>
            <a:r>
              <a:rPr lang="en-US" b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b="0" dirty="0">
                <a:solidFill>
                  <a:srgbClr val="808080">
                    <a:lumMod val="75000"/>
                  </a:srgbClr>
                </a:solidFill>
                <a:latin typeface="Arial"/>
              </a:rPr>
              <a:t>are </a:t>
            </a:r>
            <a:r>
              <a:rPr lang="en-US" b="0" dirty="0" smtClean="0">
                <a:solidFill>
                  <a:srgbClr val="808080">
                    <a:lumMod val="75000"/>
                  </a:srgbClr>
                </a:solidFill>
                <a:latin typeface="Arial"/>
              </a:rPr>
              <a:t>patients </a:t>
            </a:r>
            <a:r>
              <a:rPr lang="en-US" b="0" dirty="0">
                <a:solidFill>
                  <a:srgbClr val="808080">
                    <a:lumMod val="75000"/>
                  </a:srgbClr>
                </a:solidFill>
                <a:latin typeface="Arial"/>
              </a:rPr>
              <a:t>going for care?</a:t>
            </a:r>
          </a:p>
          <a:p>
            <a:pPr>
              <a:spcBef>
                <a:spcPts val="350"/>
              </a:spcBef>
              <a:buClr>
                <a:srgbClr val="808080"/>
              </a:buClr>
              <a:buSzPct val="100000"/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Who</a:t>
            </a:r>
            <a:r>
              <a:rPr lang="en-US" b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b="0" dirty="0">
                <a:solidFill>
                  <a:srgbClr val="808080">
                    <a:lumMod val="75000"/>
                  </a:srgbClr>
                </a:solidFill>
                <a:latin typeface="Arial"/>
              </a:rPr>
              <a:t>are they seeing?</a:t>
            </a:r>
          </a:p>
          <a:p>
            <a:pPr>
              <a:spcBef>
                <a:spcPts val="350"/>
              </a:spcBef>
              <a:buClr>
                <a:srgbClr val="808080"/>
              </a:buClr>
              <a:buSzPct val="100000"/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What</a:t>
            </a:r>
            <a:r>
              <a:rPr lang="en-US" b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b="0" dirty="0">
                <a:solidFill>
                  <a:srgbClr val="808080">
                    <a:lumMod val="75000"/>
                  </a:srgbClr>
                </a:solidFill>
                <a:latin typeface="Arial"/>
              </a:rPr>
              <a:t>is the patient pattern across </a:t>
            </a:r>
            <a:r>
              <a:rPr lang="en-US" b="0" dirty="0" smtClean="0">
                <a:solidFill>
                  <a:srgbClr val="808080">
                    <a:lumMod val="75000"/>
                  </a:srgbClr>
                </a:solidFill>
                <a:latin typeface="Arial"/>
              </a:rPr>
              <a:t>the continuum?</a:t>
            </a:r>
            <a:endParaRPr lang="en-US" b="0" dirty="0">
              <a:solidFill>
                <a:srgbClr val="808080">
                  <a:lumMod val="75000"/>
                </a:srgbClr>
              </a:solidFill>
              <a:latin typeface="Arial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746775"/>
              </p:ext>
            </p:extLst>
          </p:nvPr>
        </p:nvGraphicFramePr>
        <p:xfrm>
          <a:off x="6959083" y="3093229"/>
          <a:ext cx="1808184" cy="777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9904"/>
                <a:gridCol w="208280"/>
              </a:tblGrid>
              <a:tr h="679636">
                <a:tc>
                  <a:txBody>
                    <a:bodyPr/>
                    <a:lstStyle/>
                    <a:p>
                      <a:pPr algn="r">
                        <a:spcBef>
                          <a:spcPts val="350"/>
                        </a:spcBef>
                        <a:buClr>
                          <a:srgbClr val="FF9400"/>
                        </a:buClr>
                      </a:pPr>
                      <a:r>
                        <a:rPr lang="en-US" sz="1500" b="0" dirty="0" smtClean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en-US" sz="1500" b="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500" b="1" dirty="0" smtClean="0">
                          <a:solidFill>
                            <a:srgbClr val="000000"/>
                          </a:solidFill>
                        </a:rPr>
                        <a:t>69%</a:t>
                      </a:r>
                      <a:r>
                        <a:rPr lang="en-US" sz="15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br>
                        <a:rPr lang="en-US" sz="1500" b="1" baseline="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500" b="0" dirty="0" smtClean="0">
                          <a:solidFill>
                            <a:srgbClr val="000000"/>
                          </a:solidFill>
                        </a:rPr>
                        <a:t>Chiropractors 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b="0" dirty="0" smtClean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996241"/>
              </p:ext>
            </p:extLst>
          </p:nvPr>
        </p:nvGraphicFramePr>
        <p:xfrm>
          <a:off x="6221968" y="2057707"/>
          <a:ext cx="1541394" cy="883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394"/>
              </a:tblGrid>
              <a:tr h="503178">
                <a:tc>
                  <a:txBody>
                    <a:bodyPr/>
                    <a:lstStyle/>
                    <a:p>
                      <a:pPr algn="r">
                        <a:spcBef>
                          <a:spcPts val="350"/>
                        </a:spcBef>
                        <a:buClr>
                          <a:srgbClr val="FF9400"/>
                        </a:buClr>
                      </a:pPr>
                      <a:r>
                        <a:rPr lang="en-US" sz="1500" b="1" dirty="0" smtClean="0">
                          <a:solidFill>
                            <a:srgbClr val="000000"/>
                          </a:solidFill>
                        </a:rPr>
                        <a:t>5%</a:t>
                      </a:r>
                      <a:r>
                        <a:rPr lang="en-US" sz="1500" b="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br>
                        <a:rPr lang="en-US" sz="1500" b="0" baseline="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500" b="0" dirty="0" smtClean="0">
                          <a:solidFill>
                            <a:srgbClr val="000000"/>
                          </a:solidFill>
                        </a:rPr>
                        <a:t>Other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735">
                <a:tc>
                  <a:txBody>
                    <a:bodyPr/>
                    <a:lstStyle/>
                    <a:p>
                      <a:pPr>
                        <a:spcBef>
                          <a:spcPts val="350"/>
                        </a:spcBef>
                        <a:buClr>
                          <a:srgbClr val="FF9400"/>
                        </a:buClr>
                      </a:pPr>
                      <a:endParaRPr lang="en-US" sz="15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792376071"/>
              </p:ext>
            </p:extLst>
          </p:nvPr>
        </p:nvGraphicFramePr>
        <p:xfrm>
          <a:off x="5440038" y="2719426"/>
          <a:ext cx="2119603" cy="1728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5791744" y="3004596"/>
            <a:ext cx="1190288" cy="1190288"/>
            <a:chOff x="5747976" y="2771050"/>
            <a:chExt cx="1318486" cy="1318486"/>
          </a:xfrm>
        </p:grpSpPr>
        <p:sp>
          <p:nvSpPr>
            <p:cNvPr id="27" name="Oval 26"/>
            <p:cNvSpPr/>
            <p:nvPr/>
          </p:nvSpPr>
          <p:spPr bwMode="auto">
            <a:xfrm>
              <a:off x="5747976" y="2771050"/>
              <a:ext cx="1318486" cy="1318486"/>
            </a:xfrm>
            <a:prstGeom prst="ellipse">
              <a:avLst/>
            </a:prstGeom>
            <a:solidFill>
              <a:srgbClr val="000000">
                <a:alpha val="25098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/>
              <a:endParaRPr lang="en-US" dirty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Oval 27"/>
            <p:cNvSpPr/>
            <p:nvPr/>
          </p:nvSpPr>
          <p:spPr bwMode="gray">
            <a:xfrm>
              <a:off x="6070273" y="3121055"/>
              <a:ext cx="673893" cy="673893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/>
              <a:endParaRPr lang="en-US" dirty="0" smtClea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3752" y="5311379"/>
            <a:ext cx="3031436" cy="690259"/>
            <a:chOff x="373752" y="5311379"/>
            <a:chExt cx="3031436" cy="690259"/>
          </a:xfrm>
        </p:grpSpPr>
        <p:sp>
          <p:nvSpPr>
            <p:cNvPr id="17" name="TextBox 16"/>
            <p:cNvSpPr txBox="1"/>
            <p:nvPr/>
          </p:nvSpPr>
          <p:spPr>
            <a:xfrm>
              <a:off x="373752" y="5311379"/>
              <a:ext cx="16900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50"/>
                </a:spcBef>
                <a:buClr>
                  <a:srgbClr val="FF9400"/>
                </a:buClr>
              </a:pPr>
              <a:r>
                <a:rPr lang="en-US" sz="1200" b="0" dirty="0" smtClean="0">
                  <a:solidFill>
                    <a:srgbClr val="808080">
                      <a:lumMod val="75000"/>
                    </a:srgbClr>
                  </a:solidFill>
                  <a:latin typeface="Arial"/>
                </a:rPr>
                <a:t>Volume by Zip Code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460838" y="5563698"/>
              <a:ext cx="2384756" cy="0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" name="TextBox 2"/>
            <p:cNvSpPr txBox="1"/>
            <p:nvPr/>
          </p:nvSpPr>
          <p:spPr>
            <a:xfrm>
              <a:off x="588964" y="5581010"/>
              <a:ext cx="2816224" cy="420628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pPr>
                <a:spcBef>
                  <a:spcPts val="350"/>
                </a:spcBef>
                <a:buClr>
                  <a:srgbClr val="FF9400"/>
                </a:buClr>
              </a:pPr>
              <a:r>
                <a:rPr lang="en-US" sz="900" b="0" dirty="0" smtClean="0">
                  <a:solidFill>
                    <a:srgbClr val="808080">
                      <a:lumMod val="75000"/>
                    </a:srgbClr>
                  </a:solidFill>
                  <a:latin typeface="Arial"/>
                </a:rPr>
                <a:t>100,000 to 119,000</a:t>
              </a:r>
            </a:p>
            <a:p>
              <a:pPr>
                <a:spcBef>
                  <a:spcPts val="350"/>
                </a:spcBef>
                <a:buClr>
                  <a:srgbClr val="FF9400"/>
                </a:buClr>
              </a:pPr>
              <a:r>
                <a:rPr lang="en-US" sz="900" b="0" dirty="0" smtClean="0">
                  <a:solidFill>
                    <a:srgbClr val="808080">
                      <a:lumMod val="75000"/>
                    </a:srgbClr>
                  </a:solidFill>
                  <a:latin typeface="Arial"/>
                </a:rPr>
                <a:t>50,000 to 99,999</a:t>
              </a:r>
            </a:p>
            <a:p>
              <a:pPr>
                <a:spcBef>
                  <a:spcPts val="350"/>
                </a:spcBef>
                <a:buClr>
                  <a:srgbClr val="FF9400"/>
                </a:buClr>
              </a:pPr>
              <a:r>
                <a:rPr lang="en-US" sz="900" b="0" dirty="0" smtClean="0">
                  <a:solidFill>
                    <a:srgbClr val="808080">
                      <a:lumMod val="75000"/>
                    </a:srgbClr>
                  </a:solidFill>
                  <a:latin typeface="Arial"/>
                </a:rPr>
                <a:t>20,000 to 49,999</a:t>
              </a:r>
            </a:p>
            <a:p>
              <a:pPr>
                <a:spcBef>
                  <a:spcPts val="350"/>
                </a:spcBef>
                <a:buClr>
                  <a:srgbClr val="FF9400"/>
                </a:buClr>
              </a:pPr>
              <a:r>
                <a:rPr lang="en-US" sz="900" b="0" dirty="0" smtClean="0">
                  <a:solidFill>
                    <a:srgbClr val="808080">
                      <a:lumMod val="75000"/>
                    </a:srgbClr>
                  </a:solidFill>
                  <a:latin typeface="Arial"/>
                </a:rPr>
                <a:t>3,000 to 19,999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784349" y="5629274"/>
              <a:ext cx="137160" cy="137160"/>
            </a:xfrm>
            <a:prstGeom prst="rect">
              <a:avLst/>
            </a:prstGeom>
            <a:solidFill>
              <a:srgbClr val="C6DAAB"/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/>
              <a:endParaRPr lang="en-US" dirty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784349" y="5817393"/>
              <a:ext cx="137160" cy="13716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/>
              <a:endParaRPr lang="en-US" dirty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67519" y="5629274"/>
              <a:ext cx="137160" cy="137160"/>
            </a:xfrm>
            <a:prstGeom prst="rect">
              <a:avLst/>
            </a:prstGeom>
            <a:solidFill>
              <a:srgbClr val="569206"/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/>
              <a:endParaRPr lang="en-US" dirty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67519" y="5817393"/>
              <a:ext cx="137160" cy="137160"/>
            </a:xfrm>
            <a:prstGeom prst="rect">
              <a:avLst/>
            </a:prstGeom>
            <a:solidFill>
              <a:srgbClr val="8EB658"/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/>
              <a:endParaRPr lang="en-US" dirty="0" smtClean="0"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539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Graphic spid="1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Sg2 Channel Strategy Principles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645" y="1816327"/>
            <a:ext cx="6273279" cy="433708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2300"/>
              </a:spcBef>
              <a:buClr>
                <a:schemeClr val="accent5"/>
              </a:buClr>
            </a:pPr>
            <a:r>
              <a:rPr lang="en-US" sz="1800" b="0" dirty="0" smtClean="0">
                <a:solidFill>
                  <a:schemeClr val="bg2">
                    <a:lumMod val="75000"/>
                  </a:schemeClr>
                </a:solidFill>
              </a:rPr>
              <a:t>Consumers follow predictable, but variable </a:t>
            </a:r>
            <a:br>
              <a:rPr lang="en-US" sz="1800" b="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800" b="0" dirty="0" smtClean="0">
                <a:solidFill>
                  <a:schemeClr val="bg2">
                    <a:lumMod val="75000"/>
                  </a:schemeClr>
                </a:solidFill>
              </a:rPr>
              <a:t>pathways across the continuum.</a:t>
            </a:r>
          </a:p>
          <a:p>
            <a:pPr>
              <a:spcBef>
                <a:spcPts val="2300"/>
              </a:spcBef>
              <a:buClr>
                <a:schemeClr val="accent5"/>
              </a:buClr>
            </a:pPr>
            <a:r>
              <a:rPr lang="en-US" sz="1800" b="0" dirty="0" smtClean="0">
                <a:solidFill>
                  <a:schemeClr val="bg2">
                    <a:lumMod val="75000"/>
                  </a:schemeClr>
                </a:solidFill>
              </a:rPr>
              <a:t>Expect many nuances by disease, market </a:t>
            </a:r>
            <a:br>
              <a:rPr lang="en-US" sz="1800" b="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800" b="0" dirty="0" smtClean="0">
                <a:solidFill>
                  <a:schemeClr val="bg2">
                    <a:lumMod val="75000"/>
                  </a:schemeClr>
                </a:solidFill>
              </a:rPr>
              <a:t>and patient. </a:t>
            </a:r>
            <a:r>
              <a:rPr lang="en-US" sz="1800" b="0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—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DATA MATTER. </a:t>
            </a:r>
          </a:p>
          <a:p>
            <a:pPr>
              <a:spcBef>
                <a:spcPts val="2300"/>
              </a:spcBef>
              <a:buClr>
                <a:schemeClr val="accent5"/>
              </a:buClr>
            </a:pPr>
            <a:r>
              <a:rPr lang="en-US" sz="1800" b="0" dirty="0" smtClean="0">
                <a:solidFill>
                  <a:schemeClr val="bg2">
                    <a:lumMod val="75000"/>
                  </a:schemeClr>
                </a:solidFill>
              </a:rPr>
              <a:t>Channel </a:t>
            </a:r>
            <a:r>
              <a:rPr lang="en-US" sz="1800" b="0" dirty="0">
                <a:solidFill>
                  <a:schemeClr val="bg2">
                    <a:lumMod val="75000"/>
                  </a:schemeClr>
                </a:solidFill>
              </a:rPr>
              <a:t>strategy includes </a:t>
            </a:r>
            <a:r>
              <a:rPr lang="en-US" sz="1800" b="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800" b="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800" b="0" dirty="0" smtClean="0">
                <a:solidFill>
                  <a:schemeClr val="bg2">
                    <a:lumMod val="75000"/>
                  </a:schemeClr>
                </a:solidFill>
              </a:rPr>
              <a:t>consumer acquisition and </a:t>
            </a:r>
            <a:r>
              <a:rPr lang="en-US" sz="1800" b="0" dirty="0">
                <a:solidFill>
                  <a:schemeClr val="bg2">
                    <a:lumMod val="75000"/>
                  </a:schemeClr>
                </a:solidFill>
              </a:rPr>
              <a:t>retention.</a:t>
            </a:r>
          </a:p>
          <a:p>
            <a:pPr>
              <a:spcBef>
                <a:spcPts val="2300"/>
              </a:spcBef>
              <a:buClr>
                <a:schemeClr val="accent5"/>
              </a:buClr>
            </a:pPr>
            <a:r>
              <a:rPr lang="en-US" sz="1800" b="0" dirty="0">
                <a:solidFill>
                  <a:schemeClr val="bg2">
                    <a:lumMod val="75000"/>
                  </a:schemeClr>
                </a:solidFill>
              </a:rPr>
              <a:t>Channels can </a:t>
            </a:r>
            <a:r>
              <a:rPr lang="en-US" sz="1800" b="0" dirty="0" smtClean="0">
                <a:solidFill>
                  <a:schemeClr val="bg2">
                    <a:lumMod val="75000"/>
                  </a:schemeClr>
                </a:solidFill>
              </a:rPr>
              <a:t>optimize </a:t>
            </a:r>
            <a:r>
              <a:rPr lang="en-US" sz="1800" b="0" dirty="0">
                <a:solidFill>
                  <a:schemeClr val="bg2">
                    <a:lumMod val="75000"/>
                  </a:schemeClr>
                </a:solidFill>
              </a:rPr>
              <a:t>the </a:t>
            </a:r>
            <a:r>
              <a:rPr lang="en-US" sz="1800" b="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800" b="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800" b="0" dirty="0" smtClean="0">
                <a:solidFill>
                  <a:schemeClr val="bg2">
                    <a:lumMod val="75000"/>
                  </a:schemeClr>
                </a:solidFill>
              </a:rPr>
              <a:t>consumer journey </a:t>
            </a:r>
            <a:r>
              <a:rPr lang="en-US" sz="1800" b="0" dirty="0">
                <a:solidFill>
                  <a:schemeClr val="bg2">
                    <a:lumMod val="75000"/>
                  </a:schemeClr>
                </a:solidFill>
              </a:rPr>
              <a:t>across sites of care</a:t>
            </a:r>
            <a:r>
              <a:rPr lang="en-US" sz="1800" b="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en-US" sz="1800" b="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ts val="2300"/>
              </a:spcBef>
              <a:buClr>
                <a:schemeClr val="accent5"/>
              </a:buClr>
            </a:pPr>
            <a:r>
              <a:rPr lang="en-US" sz="1800" b="0" dirty="0" smtClean="0">
                <a:solidFill>
                  <a:schemeClr val="bg2">
                    <a:lumMod val="75000"/>
                  </a:schemeClr>
                </a:solidFill>
              </a:rPr>
              <a:t>You can identify, quantify and influence channel patterns.</a:t>
            </a:r>
          </a:p>
          <a:p>
            <a:pPr>
              <a:spcBef>
                <a:spcPts val="2300"/>
              </a:spcBef>
              <a:buClr>
                <a:schemeClr val="accent5"/>
              </a:buClr>
            </a:pPr>
            <a:r>
              <a:rPr lang="en-US" sz="1800" b="0" dirty="0" smtClean="0">
                <a:solidFill>
                  <a:schemeClr val="bg2">
                    <a:lumMod val="75000"/>
                  </a:schemeClr>
                </a:solidFill>
              </a:rPr>
              <a:t>The one who controls the channels optimizes growth.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468020" y="3414620"/>
            <a:ext cx="4516856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468020" y="2581726"/>
            <a:ext cx="4516856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468020" y="5678716"/>
            <a:ext cx="5808955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468020" y="4250874"/>
            <a:ext cx="4516856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468020" y="5110090"/>
            <a:ext cx="5808955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4969156" y="1816326"/>
            <a:ext cx="3892590" cy="2324631"/>
            <a:chOff x="822847" y="1902406"/>
            <a:chExt cx="7299751" cy="3854523"/>
          </a:xfrm>
        </p:grpSpPr>
        <p:sp>
          <p:nvSpPr>
            <p:cNvPr id="12" name="Freeform 11"/>
            <p:cNvSpPr>
              <a:spLocks/>
            </p:cNvSpPr>
            <p:nvPr/>
          </p:nvSpPr>
          <p:spPr bwMode="gray">
            <a:xfrm>
              <a:off x="1148162" y="2637342"/>
              <a:ext cx="6620628" cy="3103684"/>
            </a:xfrm>
            <a:custGeom>
              <a:avLst/>
              <a:gdLst>
                <a:gd name="T0" fmla="*/ 0 w 5238"/>
                <a:gd name="T1" fmla="*/ 2147483647 h 2816"/>
                <a:gd name="T2" fmla="*/ 2147483647 w 5238"/>
                <a:gd name="T3" fmla="*/ 2147483647 h 2816"/>
                <a:gd name="T4" fmla="*/ 2147483647 w 5238"/>
                <a:gd name="T5" fmla="*/ 2147483647 h 2816"/>
                <a:gd name="T6" fmla="*/ 2147483647 w 5238"/>
                <a:gd name="T7" fmla="*/ 383654454 h 2816"/>
                <a:gd name="T8" fmla="*/ 2147483647 w 5238"/>
                <a:gd name="T9" fmla="*/ 34563470 h 2816"/>
                <a:gd name="T10" fmla="*/ 2147483647 w 5238"/>
                <a:gd name="T11" fmla="*/ 593339877 h 2816"/>
                <a:gd name="T12" fmla="*/ 2147483647 w 5238"/>
                <a:gd name="T13" fmla="*/ 2147483647 h 28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38"/>
                <a:gd name="T22" fmla="*/ 0 h 2816"/>
                <a:gd name="T23" fmla="*/ 5238 w 5238"/>
                <a:gd name="T24" fmla="*/ 2816 h 2816"/>
                <a:gd name="connsiteX0" fmla="*/ 0 w 10000"/>
                <a:gd name="connsiteY0" fmla="*/ 9933 h 9933"/>
                <a:gd name="connsiteX1" fmla="*/ 2814 w 10000"/>
                <a:gd name="connsiteY1" fmla="*/ 9287 h 9933"/>
                <a:gd name="connsiteX2" fmla="*/ 5628 w 10000"/>
                <a:gd name="connsiteY2" fmla="*/ 6922 h 9933"/>
                <a:gd name="connsiteX3" fmla="*/ 6695 w 10000"/>
                <a:gd name="connsiteY3" fmla="*/ 1116 h 9933"/>
                <a:gd name="connsiteX4" fmla="*/ 8053 w 10000"/>
                <a:gd name="connsiteY4" fmla="*/ 40 h 9933"/>
                <a:gd name="connsiteX5" fmla="*/ 9315 w 10000"/>
                <a:gd name="connsiteY5" fmla="*/ 1762 h 9933"/>
                <a:gd name="connsiteX6" fmla="*/ 10000 w 10000"/>
                <a:gd name="connsiteY6" fmla="*/ 9358 h 9933"/>
                <a:gd name="connsiteX0" fmla="*/ 6943 w 7288"/>
                <a:gd name="connsiteY0" fmla="*/ 10622 h 10622"/>
                <a:gd name="connsiteX1" fmla="*/ 102 w 7288"/>
                <a:gd name="connsiteY1" fmla="*/ 9350 h 10622"/>
                <a:gd name="connsiteX2" fmla="*/ 2916 w 7288"/>
                <a:gd name="connsiteY2" fmla="*/ 6969 h 10622"/>
                <a:gd name="connsiteX3" fmla="*/ 3983 w 7288"/>
                <a:gd name="connsiteY3" fmla="*/ 1124 h 10622"/>
                <a:gd name="connsiteX4" fmla="*/ 5341 w 7288"/>
                <a:gd name="connsiteY4" fmla="*/ 40 h 10622"/>
                <a:gd name="connsiteX5" fmla="*/ 6603 w 7288"/>
                <a:gd name="connsiteY5" fmla="*/ 1774 h 10622"/>
                <a:gd name="connsiteX6" fmla="*/ 7288 w 7288"/>
                <a:gd name="connsiteY6" fmla="*/ 9421 h 10622"/>
                <a:gd name="connsiteX0" fmla="*/ 9527 w 10000"/>
                <a:gd name="connsiteY0" fmla="*/ 10000 h 11062"/>
                <a:gd name="connsiteX1" fmla="*/ 140 w 10000"/>
                <a:gd name="connsiteY1" fmla="*/ 8802 h 11062"/>
                <a:gd name="connsiteX2" fmla="*/ 4001 w 10000"/>
                <a:gd name="connsiteY2" fmla="*/ 6561 h 11062"/>
                <a:gd name="connsiteX3" fmla="*/ 5465 w 10000"/>
                <a:gd name="connsiteY3" fmla="*/ 1058 h 11062"/>
                <a:gd name="connsiteX4" fmla="*/ 7328 w 10000"/>
                <a:gd name="connsiteY4" fmla="*/ 38 h 11062"/>
                <a:gd name="connsiteX5" fmla="*/ 9060 w 10000"/>
                <a:gd name="connsiteY5" fmla="*/ 1670 h 11062"/>
                <a:gd name="connsiteX6" fmla="*/ 10000 w 10000"/>
                <a:gd name="connsiteY6" fmla="*/ 8869 h 11062"/>
                <a:gd name="connsiteX0" fmla="*/ 10163 w 10636"/>
                <a:gd name="connsiteY0" fmla="*/ 10000 h 11073"/>
                <a:gd name="connsiteX1" fmla="*/ 125 w 10636"/>
                <a:gd name="connsiteY1" fmla="*/ 8861 h 11073"/>
                <a:gd name="connsiteX2" fmla="*/ 4637 w 10636"/>
                <a:gd name="connsiteY2" fmla="*/ 6561 h 11073"/>
                <a:gd name="connsiteX3" fmla="*/ 6101 w 10636"/>
                <a:gd name="connsiteY3" fmla="*/ 1058 h 11073"/>
                <a:gd name="connsiteX4" fmla="*/ 7964 w 10636"/>
                <a:gd name="connsiteY4" fmla="*/ 38 h 11073"/>
                <a:gd name="connsiteX5" fmla="*/ 9696 w 10636"/>
                <a:gd name="connsiteY5" fmla="*/ 1670 h 11073"/>
                <a:gd name="connsiteX6" fmla="*/ 10636 w 10636"/>
                <a:gd name="connsiteY6" fmla="*/ 8869 h 11073"/>
                <a:gd name="connsiteX0" fmla="*/ 10748 w 11221"/>
                <a:gd name="connsiteY0" fmla="*/ 10000 h 11099"/>
                <a:gd name="connsiteX1" fmla="*/ 710 w 11221"/>
                <a:gd name="connsiteY1" fmla="*/ 8861 h 11099"/>
                <a:gd name="connsiteX2" fmla="*/ 5222 w 11221"/>
                <a:gd name="connsiteY2" fmla="*/ 6561 h 11099"/>
                <a:gd name="connsiteX3" fmla="*/ 6686 w 11221"/>
                <a:gd name="connsiteY3" fmla="*/ 1058 h 11099"/>
                <a:gd name="connsiteX4" fmla="*/ 8549 w 11221"/>
                <a:gd name="connsiteY4" fmla="*/ 38 h 11099"/>
                <a:gd name="connsiteX5" fmla="*/ 10281 w 11221"/>
                <a:gd name="connsiteY5" fmla="*/ 1670 h 11099"/>
                <a:gd name="connsiteX6" fmla="*/ 11221 w 11221"/>
                <a:gd name="connsiteY6" fmla="*/ 8869 h 11099"/>
                <a:gd name="connsiteX0" fmla="*/ 13161 w 13634"/>
                <a:gd name="connsiteY0" fmla="*/ 10000 h 11038"/>
                <a:gd name="connsiteX1" fmla="*/ 3123 w 13634"/>
                <a:gd name="connsiteY1" fmla="*/ 8861 h 11038"/>
                <a:gd name="connsiteX2" fmla="*/ 7635 w 13634"/>
                <a:gd name="connsiteY2" fmla="*/ 6561 h 11038"/>
                <a:gd name="connsiteX3" fmla="*/ 9099 w 13634"/>
                <a:gd name="connsiteY3" fmla="*/ 1058 h 11038"/>
                <a:gd name="connsiteX4" fmla="*/ 10962 w 13634"/>
                <a:gd name="connsiteY4" fmla="*/ 38 h 11038"/>
                <a:gd name="connsiteX5" fmla="*/ 12694 w 13634"/>
                <a:gd name="connsiteY5" fmla="*/ 1670 h 11038"/>
                <a:gd name="connsiteX6" fmla="*/ 13634 w 13634"/>
                <a:gd name="connsiteY6" fmla="*/ 8869 h 11038"/>
                <a:gd name="connsiteX0" fmla="*/ 12616 w 13089"/>
                <a:gd name="connsiteY0" fmla="*/ 10000 h 11014"/>
                <a:gd name="connsiteX1" fmla="*/ 2578 w 13089"/>
                <a:gd name="connsiteY1" fmla="*/ 8861 h 11014"/>
                <a:gd name="connsiteX2" fmla="*/ 7090 w 13089"/>
                <a:gd name="connsiteY2" fmla="*/ 6561 h 11014"/>
                <a:gd name="connsiteX3" fmla="*/ 8554 w 13089"/>
                <a:gd name="connsiteY3" fmla="*/ 1058 h 11014"/>
                <a:gd name="connsiteX4" fmla="*/ 10417 w 13089"/>
                <a:gd name="connsiteY4" fmla="*/ 38 h 11014"/>
                <a:gd name="connsiteX5" fmla="*/ 12149 w 13089"/>
                <a:gd name="connsiteY5" fmla="*/ 1670 h 11014"/>
                <a:gd name="connsiteX6" fmla="*/ 13089 w 13089"/>
                <a:gd name="connsiteY6" fmla="*/ 8869 h 11014"/>
                <a:gd name="connsiteX0" fmla="*/ 11449 w 11922"/>
                <a:gd name="connsiteY0" fmla="*/ 10000 h 10978"/>
                <a:gd name="connsiteX1" fmla="*/ 3035 w 11922"/>
                <a:gd name="connsiteY1" fmla="*/ 8652 h 10978"/>
                <a:gd name="connsiteX2" fmla="*/ 5923 w 11922"/>
                <a:gd name="connsiteY2" fmla="*/ 6561 h 10978"/>
                <a:gd name="connsiteX3" fmla="*/ 7387 w 11922"/>
                <a:gd name="connsiteY3" fmla="*/ 1058 h 10978"/>
                <a:gd name="connsiteX4" fmla="*/ 9250 w 11922"/>
                <a:gd name="connsiteY4" fmla="*/ 38 h 10978"/>
                <a:gd name="connsiteX5" fmla="*/ 10982 w 11922"/>
                <a:gd name="connsiteY5" fmla="*/ 1670 h 10978"/>
                <a:gd name="connsiteX6" fmla="*/ 11922 w 11922"/>
                <a:gd name="connsiteY6" fmla="*/ 8869 h 10978"/>
                <a:gd name="connsiteX0" fmla="*/ 10328 w 10801"/>
                <a:gd name="connsiteY0" fmla="*/ 10000 h 10996"/>
                <a:gd name="connsiteX1" fmla="*/ 1914 w 10801"/>
                <a:gd name="connsiteY1" fmla="*/ 8652 h 10996"/>
                <a:gd name="connsiteX2" fmla="*/ 4802 w 10801"/>
                <a:gd name="connsiteY2" fmla="*/ 6561 h 10996"/>
                <a:gd name="connsiteX3" fmla="*/ 6266 w 10801"/>
                <a:gd name="connsiteY3" fmla="*/ 1058 h 10996"/>
                <a:gd name="connsiteX4" fmla="*/ 8129 w 10801"/>
                <a:gd name="connsiteY4" fmla="*/ 38 h 10996"/>
                <a:gd name="connsiteX5" fmla="*/ 9861 w 10801"/>
                <a:gd name="connsiteY5" fmla="*/ 1670 h 10996"/>
                <a:gd name="connsiteX6" fmla="*/ 10801 w 10801"/>
                <a:gd name="connsiteY6" fmla="*/ 8869 h 10996"/>
                <a:gd name="connsiteX0" fmla="*/ 10328 w 10801"/>
                <a:gd name="connsiteY0" fmla="*/ 10000 h 10947"/>
                <a:gd name="connsiteX1" fmla="*/ 1914 w 10801"/>
                <a:gd name="connsiteY1" fmla="*/ 8354 h 10947"/>
                <a:gd name="connsiteX2" fmla="*/ 4802 w 10801"/>
                <a:gd name="connsiteY2" fmla="*/ 6561 h 10947"/>
                <a:gd name="connsiteX3" fmla="*/ 6266 w 10801"/>
                <a:gd name="connsiteY3" fmla="*/ 1058 h 10947"/>
                <a:gd name="connsiteX4" fmla="*/ 8129 w 10801"/>
                <a:gd name="connsiteY4" fmla="*/ 38 h 10947"/>
                <a:gd name="connsiteX5" fmla="*/ 9861 w 10801"/>
                <a:gd name="connsiteY5" fmla="*/ 1670 h 10947"/>
                <a:gd name="connsiteX6" fmla="*/ 10801 w 10801"/>
                <a:gd name="connsiteY6" fmla="*/ 8869 h 10947"/>
                <a:gd name="connsiteX0" fmla="*/ 13192 w 13665"/>
                <a:gd name="connsiteY0" fmla="*/ 10000 h 10013"/>
                <a:gd name="connsiteX1" fmla="*/ 259 w 13665"/>
                <a:gd name="connsiteY1" fmla="*/ 9784 h 10013"/>
                <a:gd name="connsiteX2" fmla="*/ 4778 w 13665"/>
                <a:gd name="connsiteY2" fmla="*/ 8354 h 10013"/>
                <a:gd name="connsiteX3" fmla="*/ 7666 w 13665"/>
                <a:gd name="connsiteY3" fmla="*/ 6561 h 10013"/>
                <a:gd name="connsiteX4" fmla="*/ 9130 w 13665"/>
                <a:gd name="connsiteY4" fmla="*/ 1058 h 10013"/>
                <a:gd name="connsiteX5" fmla="*/ 10993 w 13665"/>
                <a:gd name="connsiteY5" fmla="*/ 38 h 10013"/>
                <a:gd name="connsiteX6" fmla="*/ 12725 w 13665"/>
                <a:gd name="connsiteY6" fmla="*/ 1670 h 10013"/>
                <a:gd name="connsiteX7" fmla="*/ 13665 w 13665"/>
                <a:gd name="connsiteY7" fmla="*/ 8869 h 10013"/>
                <a:gd name="connsiteX0" fmla="*/ 13192 w 13665"/>
                <a:gd name="connsiteY0" fmla="*/ 10000 h 10765"/>
                <a:gd name="connsiteX1" fmla="*/ 259 w 13665"/>
                <a:gd name="connsiteY1" fmla="*/ 9784 h 10765"/>
                <a:gd name="connsiteX2" fmla="*/ 4778 w 13665"/>
                <a:gd name="connsiteY2" fmla="*/ 8354 h 10765"/>
                <a:gd name="connsiteX3" fmla="*/ 7666 w 13665"/>
                <a:gd name="connsiteY3" fmla="*/ 6561 h 10765"/>
                <a:gd name="connsiteX4" fmla="*/ 9130 w 13665"/>
                <a:gd name="connsiteY4" fmla="*/ 1058 h 10765"/>
                <a:gd name="connsiteX5" fmla="*/ 10993 w 13665"/>
                <a:gd name="connsiteY5" fmla="*/ 38 h 10765"/>
                <a:gd name="connsiteX6" fmla="*/ 12725 w 13665"/>
                <a:gd name="connsiteY6" fmla="*/ 1670 h 10765"/>
                <a:gd name="connsiteX7" fmla="*/ 13665 w 13665"/>
                <a:gd name="connsiteY7" fmla="*/ 8869 h 10765"/>
                <a:gd name="connsiteX0" fmla="*/ 13192 w 13665"/>
                <a:gd name="connsiteY0" fmla="*/ 10000 h 11254"/>
                <a:gd name="connsiteX1" fmla="*/ 259 w 13665"/>
                <a:gd name="connsiteY1" fmla="*/ 9784 h 11254"/>
                <a:gd name="connsiteX2" fmla="*/ 4778 w 13665"/>
                <a:gd name="connsiteY2" fmla="*/ 8354 h 11254"/>
                <a:gd name="connsiteX3" fmla="*/ 7666 w 13665"/>
                <a:gd name="connsiteY3" fmla="*/ 6561 h 11254"/>
                <a:gd name="connsiteX4" fmla="*/ 9130 w 13665"/>
                <a:gd name="connsiteY4" fmla="*/ 1058 h 11254"/>
                <a:gd name="connsiteX5" fmla="*/ 10993 w 13665"/>
                <a:gd name="connsiteY5" fmla="*/ 38 h 11254"/>
                <a:gd name="connsiteX6" fmla="*/ 12725 w 13665"/>
                <a:gd name="connsiteY6" fmla="*/ 1670 h 11254"/>
                <a:gd name="connsiteX7" fmla="*/ 13665 w 13665"/>
                <a:gd name="connsiteY7" fmla="*/ 8869 h 11254"/>
                <a:gd name="connsiteX0" fmla="*/ 13136 w 13665"/>
                <a:gd name="connsiteY0" fmla="*/ 10477 h 11513"/>
                <a:gd name="connsiteX1" fmla="*/ 259 w 13665"/>
                <a:gd name="connsiteY1" fmla="*/ 9784 h 11513"/>
                <a:gd name="connsiteX2" fmla="*/ 4778 w 13665"/>
                <a:gd name="connsiteY2" fmla="*/ 8354 h 11513"/>
                <a:gd name="connsiteX3" fmla="*/ 7666 w 13665"/>
                <a:gd name="connsiteY3" fmla="*/ 6561 h 11513"/>
                <a:gd name="connsiteX4" fmla="*/ 9130 w 13665"/>
                <a:gd name="connsiteY4" fmla="*/ 1058 h 11513"/>
                <a:gd name="connsiteX5" fmla="*/ 10993 w 13665"/>
                <a:gd name="connsiteY5" fmla="*/ 38 h 11513"/>
                <a:gd name="connsiteX6" fmla="*/ 12725 w 13665"/>
                <a:gd name="connsiteY6" fmla="*/ 1670 h 11513"/>
                <a:gd name="connsiteX7" fmla="*/ 13665 w 13665"/>
                <a:gd name="connsiteY7" fmla="*/ 8869 h 11513"/>
                <a:gd name="connsiteX0" fmla="*/ 13150 w 13665"/>
                <a:gd name="connsiteY0" fmla="*/ 10000 h 11254"/>
                <a:gd name="connsiteX1" fmla="*/ 259 w 13665"/>
                <a:gd name="connsiteY1" fmla="*/ 9784 h 11254"/>
                <a:gd name="connsiteX2" fmla="*/ 4778 w 13665"/>
                <a:gd name="connsiteY2" fmla="*/ 8354 h 11254"/>
                <a:gd name="connsiteX3" fmla="*/ 7666 w 13665"/>
                <a:gd name="connsiteY3" fmla="*/ 6561 h 11254"/>
                <a:gd name="connsiteX4" fmla="*/ 9130 w 13665"/>
                <a:gd name="connsiteY4" fmla="*/ 1058 h 11254"/>
                <a:gd name="connsiteX5" fmla="*/ 10993 w 13665"/>
                <a:gd name="connsiteY5" fmla="*/ 38 h 11254"/>
                <a:gd name="connsiteX6" fmla="*/ 12725 w 13665"/>
                <a:gd name="connsiteY6" fmla="*/ 1670 h 11254"/>
                <a:gd name="connsiteX7" fmla="*/ 13665 w 13665"/>
                <a:gd name="connsiteY7" fmla="*/ 8869 h 11254"/>
                <a:gd name="connsiteX0" fmla="*/ 12893 w 13408"/>
                <a:gd name="connsiteY0" fmla="*/ 10000 h 11254"/>
                <a:gd name="connsiteX1" fmla="*/ 2 w 13408"/>
                <a:gd name="connsiteY1" fmla="*/ 9784 h 11254"/>
                <a:gd name="connsiteX2" fmla="*/ 4521 w 13408"/>
                <a:gd name="connsiteY2" fmla="*/ 8354 h 11254"/>
                <a:gd name="connsiteX3" fmla="*/ 7409 w 13408"/>
                <a:gd name="connsiteY3" fmla="*/ 6561 h 11254"/>
                <a:gd name="connsiteX4" fmla="*/ 8873 w 13408"/>
                <a:gd name="connsiteY4" fmla="*/ 1058 h 11254"/>
                <a:gd name="connsiteX5" fmla="*/ 10736 w 13408"/>
                <a:gd name="connsiteY5" fmla="*/ 38 h 11254"/>
                <a:gd name="connsiteX6" fmla="*/ 12468 w 13408"/>
                <a:gd name="connsiteY6" fmla="*/ 1670 h 11254"/>
                <a:gd name="connsiteX7" fmla="*/ 13408 w 13408"/>
                <a:gd name="connsiteY7" fmla="*/ 8869 h 11254"/>
                <a:gd name="connsiteX0" fmla="*/ 12977 w 13492"/>
                <a:gd name="connsiteY0" fmla="*/ 10000 h 11254"/>
                <a:gd name="connsiteX1" fmla="*/ 1 w 13492"/>
                <a:gd name="connsiteY1" fmla="*/ 9784 h 11254"/>
                <a:gd name="connsiteX2" fmla="*/ 4605 w 13492"/>
                <a:gd name="connsiteY2" fmla="*/ 8354 h 11254"/>
                <a:gd name="connsiteX3" fmla="*/ 7493 w 13492"/>
                <a:gd name="connsiteY3" fmla="*/ 6561 h 11254"/>
                <a:gd name="connsiteX4" fmla="*/ 8957 w 13492"/>
                <a:gd name="connsiteY4" fmla="*/ 1058 h 11254"/>
                <a:gd name="connsiteX5" fmla="*/ 10820 w 13492"/>
                <a:gd name="connsiteY5" fmla="*/ 38 h 11254"/>
                <a:gd name="connsiteX6" fmla="*/ 12552 w 13492"/>
                <a:gd name="connsiteY6" fmla="*/ 1670 h 11254"/>
                <a:gd name="connsiteX7" fmla="*/ 13492 w 13492"/>
                <a:gd name="connsiteY7" fmla="*/ 8869 h 11254"/>
                <a:gd name="connsiteX0" fmla="*/ 13132 w 13492"/>
                <a:gd name="connsiteY0" fmla="*/ 10000 h 11254"/>
                <a:gd name="connsiteX1" fmla="*/ 1 w 13492"/>
                <a:gd name="connsiteY1" fmla="*/ 9784 h 11254"/>
                <a:gd name="connsiteX2" fmla="*/ 4605 w 13492"/>
                <a:gd name="connsiteY2" fmla="*/ 8354 h 11254"/>
                <a:gd name="connsiteX3" fmla="*/ 7493 w 13492"/>
                <a:gd name="connsiteY3" fmla="*/ 6561 h 11254"/>
                <a:gd name="connsiteX4" fmla="*/ 8957 w 13492"/>
                <a:gd name="connsiteY4" fmla="*/ 1058 h 11254"/>
                <a:gd name="connsiteX5" fmla="*/ 10820 w 13492"/>
                <a:gd name="connsiteY5" fmla="*/ 38 h 11254"/>
                <a:gd name="connsiteX6" fmla="*/ 12552 w 13492"/>
                <a:gd name="connsiteY6" fmla="*/ 1670 h 11254"/>
                <a:gd name="connsiteX7" fmla="*/ 13492 w 13492"/>
                <a:gd name="connsiteY7" fmla="*/ 8869 h 11254"/>
                <a:gd name="connsiteX0" fmla="*/ 13006 w 13492"/>
                <a:gd name="connsiteY0" fmla="*/ 9918 h 11214"/>
                <a:gd name="connsiteX1" fmla="*/ 1 w 13492"/>
                <a:gd name="connsiteY1" fmla="*/ 9784 h 11214"/>
                <a:gd name="connsiteX2" fmla="*/ 4605 w 13492"/>
                <a:gd name="connsiteY2" fmla="*/ 8354 h 11214"/>
                <a:gd name="connsiteX3" fmla="*/ 7493 w 13492"/>
                <a:gd name="connsiteY3" fmla="*/ 6561 h 11214"/>
                <a:gd name="connsiteX4" fmla="*/ 8957 w 13492"/>
                <a:gd name="connsiteY4" fmla="*/ 1058 h 11214"/>
                <a:gd name="connsiteX5" fmla="*/ 10820 w 13492"/>
                <a:gd name="connsiteY5" fmla="*/ 38 h 11214"/>
                <a:gd name="connsiteX6" fmla="*/ 12552 w 13492"/>
                <a:gd name="connsiteY6" fmla="*/ 1670 h 11214"/>
                <a:gd name="connsiteX7" fmla="*/ 13492 w 13492"/>
                <a:gd name="connsiteY7" fmla="*/ 8869 h 11214"/>
                <a:gd name="connsiteX0" fmla="*/ 13006 w 13492"/>
                <a:gd name="connsiteY0" fmla="*/ 9918 h 11390"/>
                <a:gd name="connsiteX1" fmla="*/ 1 w 13492"/>
                <a:gd name="connsiteY1" fmla="*/ 9784 h 11390"/>
                <a:gd name="connsiteX2" fmla="*/ 4605 w 13492"/>
                <a:gd name="connsiteY2" fmla="*/ 8354 h 11390"/>
                <a:gd name="connsiteX3" fmla="*/ 7493 w 13492"/>
                <a:gd name="connsiteY3" fmla="*/ 6561 h 11390"/>
                <a:gd name="connsiteX4" fmla="*/ 8957 w 13492"/>
                <a:gd name="connsiteY4" fmla="*/ 1058 h 11390"/>
                <a:gd name="connsiteX5" fmla="*/ 10820 w 13492"/>
                <a:gd name="connsiteY5" fmla="*/ 38 h 11390"/>
                <a:gd name="connsiteX6" fmla="*/ 12552 w 13492"/>
                <a:gd name="connsiteY6" fmla="*/ 1670 h 11390"/>
                <a:gd name="connsiteX7" fmla="*/ 13492 w 13492"/>
                <a:gd name="connsiteY7" fmla="*/ 8869 h 11390"/>
                <a:gd name="connsiteX0" fmla="*/ 13006 w 13492"/>
                <a:gd name="connsiteY0" fmla="*/ 9918 h 11783"/>
                <a:gd name="connsiteX1" fmla="*/ 1 w 13492"/>
                <a:gd name="connsiteY1" fmla="*/ 9784 h 11783"/>
                <a:gd name="connsiteX2" fmla="*/ 4605 w 13492"/>
                <a:gd name="connsiteY2" fmla="*/ 8354 h 11783"/>
                <a:gd name="connsiteX3" fmla="*/ 7493 w 13492"/>
                <a:gd name="connsiteY3" fmla="*/ 6561 h 11783"/>
                <a:gd name="connsiteX4" fmla="*/ 8957 w 13492"/>
                <a:gd name="connsiteY4" fmla="*/ 1058 h 11783"/>
                <a:gd name="connsiteX5" fmla="*/ 10820 w 13492"/>
                <a:gd name="connsiteY5" fmla="*/ 38 h 11783"/>
                <a:gd name="connsiteX6" fmla="*/ 12552 w 13492"/>
                <a:gd name="connsiteY6" fmla="*/ 1670 h 11783"/>
                <a:gd name="connsiteX7" fmla="*/ 13492 w 13492"/>
                <a:gd name="connsiteY7" fmla="*/ 8869 h 11783"/>
                <a:gd name="connsiteX0" fmla="*/ 13006 w 13492"/>
                <a:gd name="connsiteY0" fmla="*/ 9918 h 11405"/>
                <a:gd name="connsiteX1" fmla="*/ 1 w 13492"/>
                <a:gd name="connsiteY1" fmla="*/ 9784 h 11405"/>
                <a:gd name="connsiteX2" fmla="*/ 4605 w 13492"/>
                <a:gd name="connsiteY2" fmla="*/ 8354 h 11405"/>
                <a:gd name="connsiteX3" fmla="*/ 7493 w 13492"/>
                <a:gd name="connsiteY3" fmla="*/ 6561 h 11405"/>
                <a:gd name="connsiteX4" fmla="*/ 8957 w 13492"/>
                <a:gd name="connsiteY4" fmla="*/ 1058 h 11405"/>
                <a:gd name="connsiteX5" fmla="*/ 10820 w 13492"/>
                <a:gd name="connsiteY5" fmla="*/ 38 h 11405"/>
                <a:gd name="connsiteX6" fmla="*/ 12552 w 13492"/>
                <a:gd name="connsiteY6" fmla="*/ 1670 h 11405"/>
                <a:gd name="connsiteX7" fmla="*/ 13492 w 13492"/>
                <a:gd name="connsiteY7" fmla="*/ 8869 h 11405"/>
                <a:gd name="connsiteX0" fmla="*/ 13277 w 13580"/>
                <a:gd name="connsiteY0" fmla="*/ 10086 h 12126"/>
                <a:gd name="connsiteX1" fmla="*/ 89 w 13580"/>
                <a:gd name="connsiteY1" fmla="*/ 9847 h 12126"/>
                <a:gd name="connsiteX2" fmla="*/ 4693 w 13580"/>
                <a:gd name="connsiteY2" fmla="*/ 8417 h 12126"/>
                <a:gd name="connsiteX3" fmla="*/ 7581 w 13580"/>
                <a:gd name="connsiteY3" fmla="*/ 6624 h 12126"/>
                <a:gd name="connsiteX4" fmla="*/ 9045 w 13580"/>
                <a:gd name="connsiteY4" fmla="*/ 1121 h 12126"/>
                <a:gd name="connsiteX5" fmla="*/ 10908 w 13580"/>
                <a:gd name="connsiteY5" fmla="*/ 101 h 12126"/>
                <a:gd name="connsiteX6" fmla="*/ 12640 w 13580"/>
                <a:gd name="connsiteY6" fmla="*/ 1733 h 12126"/>
                <a:gd name="connsiteX7" fmla="*/ 13580 w 13580"/>
                <a:gd name="connsiteY7" fmla="*/ 8932 h 12126"/>
                <a:gd name="connsiteX0" fmla="*/ 13760 w 14063"/>
                <a:gd name="connsiteY0" fmla="*/ 10086 h 13355"/>
                <a:gd name="connsiteX1" fmla="*/ 572 w 14063"/>
                <a:gd name="connsiteY1" fmla="*/ 9847 h 13355"/>
                <a:gd name="connsiteX2" fmla="*/ 5176 w 14063"/>
                <a:gd name="connsiteY2" fmla="*/ 8417 h 13355"/>
                <a:gd name="connsiteX3" fmla="*/ 8064 w 14063"/>
                <a:gd name="connsiteY3" fmla="*/ 6624 h 13355"/>
                <a:gd name="connsiteX4" fmla="*/ 9528 w 14063"/>
                <a:gd name="connsiteY4" fmla="*/ 1121 h 13355"/>
                <a:gd name="connsiteX5" fmla="*/ 11391 w 14063"/>
                <a:gd name="connsiteY5" fmla="*/ 101 h 13355"/>
                <a:gd name="connsiteX6" fmla="*/ 13123 w 14063"/>
                <a:gd name="connsiteY6" fmla="*/ 1733 h 13355"/>
                <a:gd name="connsiteX7" fmla="*/ 14063 w 14063"/>
                <a:gd name="connsiteY7" fmla="*/ 8932 h 13355"/>
                <a:gd name="connsiteX0" fmla="*/ 13677 w 13980"/>
                <a:gd name="connsiteY0" fmla="*/ 10086 h 13057"/>
                <a:gd name="connsiteX1" fmla="*/ 489 w 13980"/>
                <a:gd name="connsiteY1" fmla="*/ 9847 h 13057"/>
                <a:gd name="connsiteX2" fmla="*/ 5093 w 13980"/>
                <a:gd name="connsiteY2" fmla="*/ 8417 h 13057"/>
                <a:gd name="connsiteX3" fmla="*/ 7981 w 13980"/>
                <a:gd name="connsiteY3" fmla="*/ 6624 h 13057"/>
                <a:gd name="connsiteX4" fmla="*/ 9445 w 13980"/>
                <a:gd name="connsiteY4" fmla="*/ 1121 h 13057"/>
                <a:gd name="connsiteX5" fmla="*/ 11308 w 13980"/>
                <a:gd name="connsiteY5" fmla="*/ 101 h 13057"/>
                <a:gd name="connsiteX6" fmla="*/ 13040 w 13980"/>
                <a:gd name="connsiteY6" fmla="*/ 1733 h 13057"/>
                <a:gd name="connsiteX7" fmla="*/ 13980 w 13980"/>
                <a:gd name="connsiteY7" fmla="*/ 8932 h 13057"/>
                <a:gd name="connsiteX0" fmla="*/ 13677 w 13980"/>
                <a:gd name="connsiteY0" fmla="*/ 10086 h 13057"/>
                <a:gd name="connsiteX1" fmla="*/ 489 w 13980"/>
                <a:gd name="connsiteY1" fmla="*/ 9847 h 13057"/>
                <a:gd name="connsiteX2" fmla="*/ 5093 w 13980"/>
                <a:gd name="connsiteY2" fmla="*/ 8417 h 13057"/>
                <a:gd name="connsiteX3" fmla="*/ 7981 w 13980"/>
                <a:gd name="connsiteY3" fmla="*/ 6624 h 13057"/>
                <a:gd name="connsiteX4" fmla="*/ 9445 w 13980"/>
                <a:gd name="connsiteY4" fmla="*/ 1121 h 13057"/>
                <a:gd name="connsiteX5" fmla="*/ 11308 w 13980"/>
                <a:gd name="connsiteY5" fmla="*/ 101 h 13057"/>
                <a:gd name="connsiteX6" fmla="*/ 13040 w 13980"/>
                <a:gd name="connsiteY6" fmla="*/ 1733 h 13057"/>
                <a:gd name="connsiteX7" fmla="*/ 13980 w 13980"/>
                <a:gd name="connsiteY7" fmla="*/ 8932 h 13057"/>
                <a:gd name="connsiteX0" fmla="*/ 13277 w 13580"/>
                <a:gd name="connsiteY0" fmla="*/ 10086 h 13227"/>
                <a:gd name="connsiteX1" fmla="*/ 89 w 13580"/>
                <a:gd name="connsiteY1" fmla="*/ 9847 h 13227"/>
                <a:gd name="connsiteX2" fmla="*/ 4693 w 13580"/>
                <a:gd name="connsiteY2" fmla="*/ 8417 h 13227"/>
                <a:gd name="connsiteX3" fmla="*/ 7581 w 13580"/>
                <a:gd name="connsiteY3" fmla="*/ 6624 h 13227"/>
                <a:gd name="connsiteX4" fmla="*/ 9045 w 13580"/>
                <a:gd name="connsiteY4" fmla="*/ 1121 h 13227"/>
                <a:gd name="connsiteX5" fmla="*/ 10908 w 13580"/>
                <a:gd name="connsiteY5" fmla="*/ 101 h 13227"/>
                <a:gd name="connsiteX6" fmla="*/ 12640 w 13580"/>
                <a:gd name="connsiteY6" fmla="*/ 1733 h 13227"/>
                <a:gd name="connsiteX7" fmla="*/ 13580 w 13580"/>
                <a:gd name="connsiteY7" fmla="*/ 8932 h 13227"/>
                <a:gd name="connsiteX0" fmla="*/ 13188 w 13491"/>
                <a:gd name="connsiteY0" fmla="*/ 10086 h 13227"/>
                <a:gd name="connsiteX1" fmla="*/ 0 w 13491"/>
                <a:gd name="connsiteY1" fmla="*/ 9847 h 13227"/>
                <a:gd name="connsiteX2" fmla="*/ 4604 w 13491"/>
                <a:gd name="connsiteY2" fmla="*/ 8417 h 13227"/>
                <a:gd name="connsiteX3" fmla="*/ 7492 w 13491"/>
                <a:gd name="connsiteY3" fmla="*/ 6624 h 13227"/>
                <a:gd name="connsiteX4" fmla="*/ 8956 w 13491"/>
                <a:gd name="connsiteY4" fmla="*/ 1121 h 13227"/>
                <a:gd name="connsiteX5" fmla="*/ 10819 w 13491"/>
                <a:gd name="connsiteY5" fmla="*/ 101 h 13227"/>
                <a:gd name="connsiteX6" fmla="*/ 12551 w 13491"/>
                <a:gd name="connsiteY6" fmla="*/ 1733 h 13227"/>
                <a:gd name="connsiteX7" fmla="*/ 13491 w 13491"/>
                <a:gd name="connsiteY7" fmla="*/ 8932 h 13227"/>
                <a:gd name="connsiteX0" fmla="*/ 13266 w 13569"/>
                <a:gd name="connsiteY0" fmla="*/ 10086 h 13297"/>
                <a:gd name="connsiteX1" fmla="*/ 0 w 13569"/>
                <a:gd name="connsiteY1" fmla="*/ 9917 h 13297"/>
                <a:gd name="connsiteX2" fmla="*/ 4682 w 13569"/>
                <a:gd name="connsiteY2" fmla="*/ 8417 h 13297"/>
                <a:gd name="connsiteX3" fmla="*/ 7570 w 13569"/>
                <a:gd name="connsiteY3" fmla="*/ 6624 h 13297"/>
                <a:gd name="connsiteX4" fmla="*/ 9034 w 13569"/>
                <a:gd name="connsiteY4" fmla="*/ 1121 h 13297"/>
                <a:gd name="connsiteX5" fmla="*/ 10897 w 13569"/>
                <a:gd name="connsiteY5" fmla="*/ 101 h 13297"/>
                <a:gd name="connsiteX6" fmla="*/ 12629 w 13569"/>
                <a:gd name="connsiteY6" fmla="*/ 1733 h 13297"/>
                <a:gd name="connsiteX7" fmla="*/ 13569 w 13569"/>
                <a:gd name="connsiteY7" fmla="*/ 8932 h 13297"/>
                <a:gd name="connsiteX0" fmla="*/ 13334 w 13637"/>
                <a:gd name="connsiteY0" fmla="*/ 10086 h 13209"/>
                <a:gd name="connsiteX1" fmla="*/ 68 w 13637"/>
                <a:gd name="connsiteY1" fmla="*/ 9917 h 13209"/>
                <a:gd name="connsiteX2" fmla="*/ 4750 w 13637"/>
                <a:gd name="connsiteY2" fmla="*/ 8417 h 13209"/>
                <a:gd name="connsiteX3" fmla="*/ 7638 w 13637"/>
                <a:gd name="connsiteY3" fmla="*/ 6624 h 13209"/>
                <a:gd name="connsiteX4" fmla="*/ 9102 w 13637"/>
                <a:gd name="connsiteY4" fmla="*/ 1121 h 13209"/>
                <a:gd name="connsiteX5" fmla="*/ 10965 w 13637"/>
                <a:gd name="connsiteY5" fmla="*/ 101 h 13209"/>
                <a:gd name="connsiteX6" fmla="*/ 12697 w 13637"/>
                <a:gd name="connsiteY6" fmla="*/ 1733 h 13209"/>
                <a:gd name="connsiteX7" fmla="*/ 13637 w 13637"/>
                <a:gd name="connsiteY7" fmla="*/ 8932 h 13209"/>
                <a:gd name="connsiteX0" fmla="*/ 13334 w 13637"/>
                <a:gd name="connsiteY0" fmla="*/ 10086 h 13209"/>
                <a:gd name="connsiteX1" fmla="*/ 68 w 13637"/>
                <a:gd name="connsiteY1" fmla="*/ 9917 h 13209"/>
                <a:gd name="connsiteX2" fmla="*/ 4750 w 13637"/>
                <a:gd name="connsiteY2" fmla="*/ 8417 h 13209"/>
                <a:gd name="connsiteX3" fmla="*/ 7638 w 13637"/>
                <a:gd name="connsiteY3" fmla="*/ 6624 h 13209"/>
                <a:gd name="connsiteX4" fmla="*/ 9102 w 13637"/>
                <a:gd name="connsiteY4" fmla="*/ 1121 h 13209"/>
                <a:gd name="connsiteX5" fmla="*/ 10965 w 13637"/>
                <a:gd name="connsiteY5" fmla="*/ 101 h 13209"/>
                <a:gd name="connsiteX6" fmla="*/ 12697 w 13637"/>
                <a:gd name="connsiteY6" fmla="*/ 1733 h 13209"/>
                <a:gd name="connsiteX7" fmla="*/ 13637 w 13637"/>
                <a:gd name="connsiteY7" fmla="*/ 8932 h 13209"/>
                <a:gd name="connsiteX0" fmla="*/ 13334 w 13637"/>
                <a:gd name="connsiteY0" fmla="*/ 10086 h 13209"/>
                <a:gd name="connsiteX1" fmla="*/ 68 w 13637"/>
                <a:gd name="connsiteY1" fmla="*/ 9917 h 13209"/>
                <a:gd name="connsiteX2" fmla="*/ 4750 w 13637"/>
                <a:gd name="connsiteY2" fmla="*/ 8417 h 13209"/>
                <a:gd name="connsiteX3" fmla="*/ 7638 w 13637"/>
                <a:gd name="connsiteY3" fmla="*/ 6624 h 13209"/>
                <a:gd name="connsiteX4" fmla="*/ 9102 w 13637"/>
                <a:gd name="connsiteY4" fmla="*/ 1121 h 13209"/>
                <a:gd name="connsiteX5" fmla="*/ 10965 w 13637"/>
                <a:gd name="connsiteY5" fmla="*/ 101 h 13209"/>
                <a:gd name="connsiteX6" fmla="*/ 12697 w 13637"/>
                <a:gd name="connsiteY6" fmla="*/ 1733 h 13209"/>
                <a:gd name="connsiteX7" fmla="*/ 13637 w 13637"/>
                <a:gd name="connsiteY7" fmla="*/ 8932 h 13209"/>
                <a:gd name="connsiteX0" fmla="*/ 13550 w 13637"/>
                <a:gd name="connsiteY0" fmla="*/ 10121 h 13209"/>
                <a:gd name="connsiteX1" fmla="*/ 68 w 13637"/>
                <a:gd name="connsiteY1" fmla="*/ 9917 h 13209"/>
                <a:gd name="connsiteX2" fmla="*/ 4750 w 13637"/>
                <a:gd name="connsiteY2" fmla="*/ 8417 h 13209"/>
                <a:gd name="connsiteX3" fmla="*/ 7638 w 13637"/>
                <a:gd name="connsiteY3" fmla="*/ 6624 h 13209"/>
                <a:gd name="connsiteX4" fmla="*/ 9102 w 13637"/>
                <a:gd name="connsiteY4" fmla="*/ 1121 h 13209"/>
                <a:gd name="connsiteX5" fmla="*/ 10965 w 13637"/>
                <a:gd name="connsiteY5" fmla="*/ 101 h 13209"/>
                <a:gd name="connsiteX6" fmla="*/ 12697 w 13637"/>
                <a:gd name="connsiteY6" fmla="*/ 1733 h 13209"/>
                <a:gd name="connsiteX7" fmla="*/ 13637 w 13637"/>
                <a:gd name="connsiteY7" fmla="*/ 8932 h 13209"/>
                <a:gd name="connsiteX0" fmla="*/ 13550 w 13637"/>
                <a:gd name="connsiteY0" fmla="*/ 10121 h 13209"/>
                <a:gd name="connsiteX1" fmla="*/ 68 w 13637"/>
                <a:gd name="connsiteY1" fmla="*/ 9917 h 13209"/>
                <a:gd name="connsiteX2" fmla="*/ 4750 w 13637"/>
                <a:gd name="connsiteY2" fmla="*/ 8417 h 13209"/>
                <a:gd name="connsiteX3" fmla="*/ 7638 w 13637"/>
                <a:gd name="connsiteY3" fmla="*/ 6624 h 13209"/>
                <a:gd name="connsiteX4" fmla="*/ 9102 w 13637"/>
                <a:gd name="connsiteY4" fmla="*/ 1121 h 13209"/>
                <a:gd name="connsiteX5" fmla="*/ 10965 w 13637"/>
                <a:gd name="connsiteY5" fmla="*/ 101 h 13209"/>
                <a:gd name="connsiteX6" fmla="*/ 12697 w 13637"/>
                <a:gd name="connsiteY6" fmla="*/ 1733 h 13209"/>
                <a:gd name="connsiteX7" fmla="*/ 13637 w 13637"/>
                <a:gd name="connsiteY7" fmla="*/ 8932 h 13209"/>
                <a:gd name="connsiteX0" fmla="*/ 13550 w 13797"/>
                <a:gd name="connsiteY0" fmla="*/ 10121 h 13209"/>
                <a:gd name="connsiteX1" fmla="*/ 68 w 13797"/>
                <a:gd name="connsiteY1" fmla="*/ 9917 h 13209"/>
                <a:gd name="connsiteX2" fmla="*/ 4750 w 13797"/>
                <a:gd name="connsiteY2" fmla="*/ 8417 h 13209"/>
                <a:gd name="connsiteX3" fmla="*/ 7638 w 13797"/>
                <a:gd name="connsiteY3" fmla="*/ 6624 h 13209"/>
                <a:gd name="connsiteX4" fmla="*/ 9102 w 13797"/>
                <a:gd name="connsiteY4" fmla="*/ 1121 h 13209"/>
                <a:gd name="connsiteX5" fmla="*/ 10965 w 13797"/>
                <a:gd name="connsiteY5" fmla="*/ 101 h 13209"/>
                <a:gd name="connsiteX6" fmla="*/ 12697 w 13797"/>
                <a:gd name="connsiteY6" fmla="*/ 1733 h 13209"/>
                <a:gd name="connsiteX7" fmla="*/ 13637 w 13797"/>
                <a:gd name="connsiteY7" fmla="*/ 8932 h 13209"/>
                <a:gd name="connsiteX0" fmla="*/ 13384 w 13637"/>
                <a:gd name="connsiteY0" fmla="*/ 10086 h 13209"/>
                <a:gd name="connsiteX1" fmla="*/ 68 w 13637"/>
                <a:gd name="connsiteY1" fmla="*/ 9917 h 13209"/>
                <a:gd name="connsiteX2" fmla="*/ 4750 w 13637"/>
                <a:gd name="connsiteY2" fmla="*/ 8417 h 13209"/>
                <a:gd name="connsiteX3" fmla="*/ 7638 w 13637"/>
                <a:gd name="connsiteY3" fmla="*/ 6624 h 13209"/>
                <a:gd name="connsiteX4" fmla="*/ 9102 w 13637"/>
                <a:gd name="connsiteY4" fmla="*/ 1121 h 13209"/>
                <a:gd name="connsiteX5" fmla="*/ 10965 w 13637"/>
                <a:gd name="connsiteY5" fmla="*/ 101 h 13209"/>
                <a:gd name="connsiteX6" fmla="*/ 12697 w 13637"/>
                <a:gd name="connsiteY6" fmla="*/ 1733 h 13209"/>
                <a:gd name="connsiteX7" fmla="*/ 13637 w 13637"/>
                <a:gd name="connsiteY7" fmla="*/ 8932 h 13209"/>
                <a:gd name="connsiteX0" fmla="*/ 13384 w 13637"/>
                <a:gd name="connsiteY0" fmla="*/ 10086 h 13209"/>
                <a:gd name="connsiteX1" fmla="*/ 68 w 13637"/>
                <a:gd name="connsiteY1" fmla="*/ 9917 h 13209"/>
                <a:gd name="connsiteX2" fmla="*/ 4750 w 13637"/>
                <a:gd name="connsiteY2" fmla="*/ 8417 h 13209"/>
                <a:gd name="connsiteX3" fmla="*/ 7638 w 13637"/>
                <a:gd name="connsiteY3" fmla="*/ 6624 h 13209"/>
                <a:gd name="connsiteX4" fmla="*/ 9102 w 13637"/>
                <a:gd name="connsiteY4" fmla="*/ 1121 h 13209"/>
                <a:gd name="connsiteX5" fmla="*/ 10965 w 13637"/>
                <a:gd name="connsiteY5" fmla="*/ 101 h 13209"/>
                <a:gd name="connsiteX6" fmla="*/ 12697 w 13637"/>
                <a:gd name="connsiteY6" fmla="*/ 1733 h 13209"/>
                <a:gd name="connsiteX7" fmla="*/ 13637 w 13637"/>
                <a:gd name="connsiteY7" fmla="*/ 8932 h 13209"/>
                <a:gd name="connsiteX0" fmla="*/ 13316 w 13569"/>
                <a:gd name="connsiteY0" fmla="*/ 10086 h 13348"/>
                <a:gd name="connsiteX1" fmla="*/ 0 w 13569"/>
                <a:gd name="connsiteY1" fmla="*/ 9917 h 13348"/>
                <a:gd name="connsiteX2" fmla="*/ 4682 w 13569"/>
                <a:gd name="connsiteY2" fmla="*/ 8417 h 13348"/>
                <a:gd name="connsiteX3" fmla="*/ 7570 w 13569"/>
                <a:gd name="connsiteY3" fmla="*/ 6624 h 13348"/>
                <a:gd name="connsiteX4" fmla="*/ 9034 w 13569"/>
                <a:gd name="connsiteY4" fmla="*/ 1121 h 13348"/>
                <a:gd name="connsiteX5" fmla="*/ 10897 w 13569"/>
                <a:gd name="connsiteY5" fmla="*/ 101 h 13348"/>
                <a:gd name="connsiteX6" fmla="*/ 12629 w 13569"/>
                <a:gd name="connsiteY6" fmla="*/ 1733 h 13348"/>
                <a:gd name="connsiteX7" fmla="*/ 13569 w 13569"/>
                <a:gd name="connsiteY7" fmla="*/ 8932 h 13348"/>
                <a:gd name="connsiteX0" fmla="*/ 13316 w 14900"/>
                <a:gd name="connsiteY0" fmla="*/ 10086 h 13348"/>
                <a:gd name="connsiteX1" fmla="*/ 0 w 14900"/>
                <a:gd name="connsiteY1" fmla="*/ 9917 h 13348"/>
                <a:gd name="connsiteX2" fmla="*/ 4682 w 14900"/>
                <a:gd name="connsiteY2" fmla="*/ 8417 h 13348"/>
                <a:gd name="connsiteX3" fmla="*/ 7570 w 14900"/>
                <a:gd name="connsiteY3" fmla="*/ 6624 h 13348"/>
                <a:gd name="connsiteX4" fmla="*/ 9034 w 14900"/>
                <a:gd name="connsiteY4" fmla="*/ 1121 h 13348"/>
                <a:gd name="connsiteX5" fmla="*/ 10897 w 14900"/>
                <a:gd name="connsiteY5" fmla="*/ 101 h 13348"/>
                <a:gd name="connsiteX6" fmla="*/ 12629 w 14900"/>
                <a:gd name="connsiteY6" fmla="*/ 1733 h 13348"/>
                <a:gd name="connsiteX7" fmla="*/ 13569 w 14900"/>
                <a:gd name="connsiteY7" fmla="*/ 8932 h 13348"/>
                <a:gd name="connsiteX0" fmla="*/ 13316 w 15238"/>
                <a:gd name="connsiteY0" fmla="*/ 10086 h 13348"/>
                <a:gd name="connsiteX1" fmla="*/ 0 w 15238"/>
                <a:gd name="connsiteY1" fmla="*/ 9917 h 13348"/>
                <a:gd name="connsiteX2" fmla="*/ 4682 w 15238"/>
                <a:gd name="connsiteY2" fmla="*/ 8417 h 13348"/>
                <a:gd name="connsiteX3" fmla="*/ 7570 w 15238"/>
                <a:gd name="connsiteY3" fmla="*/ 6624 h 13348"/>
                <a:gd name="connsiteX4" fmla="*/ 9034 w 15238"/>
                <a:gd name="connsiteY4" fmla="*/ 1121 h 13348"/>
                <a:gd name="connsiteX5" fmla="*/ 10897 w 15238"/>
                <a:gd name="connsiteY5" fmla="*/ 101 h 13348"/>
                <a:gd name="connsiteX6" fmla="*/ 12629 w 15238"/>
                <a:gd name="connsiteY6" fmla="*/ 1733 h 13348"/>
                <a:gd name="connsiteX7" fmla="*/ 13569 w 15238"/>
                <a:gd name="connsiteY7" fmla="*/ 8932 h 13348"/>
                <a:gd name="connsiteX0" fmla="*/ 13316 w 15238"/>
                <a:gd name="connsiteY0" fmla="*/ 10086 h 13348"/>
                <a:gd name="connsiteX1" fmla="*/ 0 w 15238"/>
                <a:gd name="connsiteY1" fmla="*/ 9917 h 13348"/>
                <a:gd name="connsiteX2" fmla="*/ 4446 w 15238"/>
                <a:gd name="connsiteY2" fmla="*/ 8556 h 13348"/>
                <a:gd name="connsiteX3" fmla="*/ 7570 w 15238"/>
                <a:gd name="connsiteY3" fmla="*/ 6624 h 13348"/>
                <a:gd name="connsiteX4" fmla="*/ 9034 w 15238"/>
                <a:gd name="connsiteY4" fmla="*/ 1121 h 13348"/>
                <a:gd name="connsiteX5" fmla="*/ 10897 w 15238"/>
                <a:gd name="connsiteY5" fmla="*/ 101 h 13348"/>
                <a:gd name="connsiteX6" fmla="*/ 12629 w 15238"/>
                <a:gd name="connsiteY6" fmla="*/ 1733 h 13348"/>
                <a:gd name="connsiteX7" fmla="*/ 13569 w 15238"/>
                <a:gd name="connsiteY7" fmla="*/ 8932 h 13348"/>
                <a:gd name="connsiteX0" fmla="*/ 13316 w 15238"/>
                <a:gd name="connsiteY0" fmla="*/ 10086 h 13348"/>
                <a:gd name="connsiteX1" fmla="*/ 0 w 15238"/>
                <a:gd name="connsiteY1" fmla="*/ 9917 h 13348"/>
                <a:gd name="connsiteX2" fmla="*/ 4446 w 15238"/>
                <a:gd name="connsiteY2" fmla="*/ 8556 h 13348"/>
                <a:gd name="connsiteX3" fmla="*/ 7570 w 15238"/>
                <a:gd name="connsiteY3" fmla="*/ 6624 h 13348"/>
                <a:gd name="connsiteX4" fmla="*/ 9034 w 15238"/>
                <a:gd name="connsiteY4" fmla="*/ 1121 h 13348"/>
                <a:gd name="connsiteX5" fmla="*/ 10897 w 15238"/>
                <a:gd name="connsiteY5" fmla="*/ 101 h 13348"/>
                <a:gd name="connsiteX6" fmla="*/ 12629 w 15238"/>
                <a:gd name="connsiteY6" fmla="*/ 1733 h 13348"/>
                <a:gd name="connsiteX7" fmla="*/ 13569 w 15238"/>
                <a:gd name="connsiteY7" fmla="*/ 8932 h 13348"/>
                <a:gd name="connsiteX0" fmla="*/ 13316 w 15238"/>
                <a:gd name="connsiteY0" fmla="*/ 10017 h 13279"/>
                <a:gd name="connsiteX1" fmla="*/ 0 w 15238"/>
                <a:gd name="connsiteY1" fmla="*/ 9848 h 13279"/>
                <a:gd name="connsiteX2" fmla="*/ 4446 w 15238"/>
                <a:gd name="connsiteY2" fmla="*/ 8487 h 13279"/>
                <a:gd name="connsiteX3" fmla="*/ 7570 w 15238"/>
                <a:gd name="connsiteY3" fmla="*/ 6555 h 13279"/>
                <a:gd name="connsiteX4" fmla="*/ 8950 w 15238"/>
                <a:gd name="connsiteY4" fmla="*/ 1469 h 13279"/>
                <a:gd name="connsiteX5" fmla="*/ 10897 w 15238"/>
                <a:gd name="connsiteY5" fmla="*/ 32 h 13279"/>
                <a:gd name="connsiteX6" fmla="*/ 12629 w 15238"/>
                <a:gd name="connsiteY6" fmla="*/ 1664 h 13279"/>
                <a:gd name="connsiteX7" fmla="*/ 13569 w 15238"/>
                <a:gd name="connsiteY7" fmla="*/ 8863 h 13279"/>
                <a:gd name="connsiteX0" fmla="*/ 13316 w 15238"/>
                <a:gd name="connsiteY0" fmla="*/ 9750 h 13012"/>
                <a:gd name="connsiteX1" fmla="*/ 0 w 15238"/>
                <a:gd name="connsiteY1" fmla="*/ 9581 h 13012"/>
                <a:gd name="connsiteX2" fmla="*/ 4446 w 15238"/>
                <a:gd name="connsiteY2" fmla="*/ 8220 h 13012"/>
                <a:gd name="connsiteX3" fmla="*/ 7570 w 15238"/>
                <a:gd name="connsiteY3" fmla="*/ 6288 h 13012"/>
                <a:gd name="connsiteX4" fmla="*/ 8950 w 15238"/>
                <a:gd name="connsiteY4" fmla="*/ 1202 h 13012"/>
                <a:gd name="connsiteX5" fmla="*/ 10475 w 15238"/>
                <a:gd name="connsiteY5" fmla="*/ 210 h 13012"/>
                <a:gd name="connsiteX6" fmla="*/ 12629 w 15238"/>
                <a:gd name="connsiteY6" fmla="*/ 1397 h 13012"/>
                <a:gd name="connsiteX7" fmla="*/ 13569 w 15238"/>
                <a:gd name="connsiteY7" fmla="*/ 8596 h 13012"/>
                <a:gd name="connsiteX0" fmla="*/ 13316 w 15238"/>
                <a:gd name="connsiteY0" fmla="*/ 9647 h 12909"/>
                <a:gd name="connsiteX1" fmla="*/ 0 w 15238"/>
                <a:gd name="connsiteY1" fmla="*/ 9478 h 12909"/>
                <a:gd name="connsiteX2" fmla="*/ 4446 w 15238"/>
                <a:gd name="connsiteY2" fmla="*/ 8117 h 12909"/>
                <a:gd name="connsiteX3" fmla="*/ 7570 w 15238"/>
                <a:gd name="connsiteY3" fmla="*/ 6185 h 12909"/>
                <a:gd name="connsiteX4" fmla="*/ 8950 w 15238"/>
                <a:gd name="connsiteY4" fmla="*/ 1099 h 12909"/>
                <a:gd name="connsiteX5" fmla="*/ 10475 w 15238"/>
                <a:gd name="connsiteY5" fmla="*/ 107 h 12909"/>
                <a:gd name="connsiteX6" fmla="*/ 12460 w 15238"/>
                <a:gd name="connsiteY6" fmla="*/ 1739 h 12909"/>
                <a:gd name="connsiteX7" fmla="*/ 13569 w 15238"/>
                <a:gd name="connsiteY7" fmla="*/ 8493 h 12909"/>
                <a:gd name="connsiteX0" fmla="*/ 13316 w 15238"/>
                <a:gd name="connsiteY0" fmla="*/ 9647 h 12909"/>
                <a:gd name="connsiteX1" fmla="*/ 0 w 15238"/>
                <a:gd name="connsiteY1" fmla="*/ 9478 h 12909"/>
                <a:gd name="connsiteX2" fmla="*/ 4446 w 15238"/>
                <a:gd name="connsiteY2" fmla="*/ 8117 h 12909"/>
                <a:gd name="connsiteX3" fmla="*/ 7570 w 15238"/>
                <a:gd name="connsiteY3" fmla="*/ 6185 h 12909"/>
                <a:gd name="connsiteX4" fmla="*/ 8950 w 15238"/>
                <a:gd name="connsiteY4" fmla="*/ 1099 h 12909"/>
                <a:gd name="connsiteX5" fmla="*/ 10475 w 15238"/>
                <a:gd name="connsiteY5" fmla="*/ 107 h 12909"/>
                <a:gd name="connsiteX6" fmla="*/ 12460 w 15238"/>
                <a:gd name="connsiteY6" fmla="*/ 1739 h 12909"/>
                <a:gd name="connsiteX7" fmla="*/ 13569 w 15238"/>
                <a:gd name="connsiteY7" fmla="*/ 8493 h 12909"/>
                <a:gd name="connsiteX0" fmla="*/ 13316 w 15238"/>
                <a:gd name="connsiteY0" fmla="*/ 9647 h 12909"/>
                <a:gd name="connsiteX1" fmla="*/ 0 w 15238"/>
                <a:gd name="connsiteY1" fmla="*/ 9478 h 12909"/>
                <a:gd name="connsiteX2" fmla="*/ 4446 w 15238"/>
                <a:gd name="connsiteY2" fmla="*/ 8117 h 12909"/>
                <a:gd name="connsiteX3" fmla="*/ 7570 w 15238"/>
                <a:gd name="connsiteY3" fmla="*/ 6185 h 12909"/>
                <a:gd name="connsiteX4" fmla="*/ 8950 w 15238"/>
                <a:gd name="connsiteY4" fmla="*/ 1099 h 12909"/>
                <a:gd name="connsiteX5" fmla="*/ 10475 w 15238"/>
                <a:gd name="connsiteY5" fmla="*/ 107 h 12909"/>
                <a:gd name="connsiteX6" fmla="*/ 12460 w 15238"/>
                <a:gd name="connsiteY6" fmla="*/ 1739 h 12909"/>
                <a:gd name="connsiteX7" fmla="*/ 13569 w 15238"/>
                <a:gd name="connsiteY7" fmla="*/ 9411 h 12909"/>
                <a:gd name="connsiteX0" fmla="*/ 13316 w 15238"/>
                <a:gd name="connsiteY0" fmla="*/ 9647 h 12909"/>
                <a:gd name="connsiteX1" fmla="*/ 0 w 15238"/>
                <a:gd name="connsiteY1" fmla="*/ 9478 h 12909"/>
                <a:gd name="connsiteX2" fmla="*/ 4446 w 15238"/>
                <a:gd name="connsiteY2" fmla="*/ 8117 h 12909"/>
                <a:gd name="connsiteX3" fmla="*/ 7570 w 15238"/>
                <a:gd name="connsiteY3" fmla="*/ 6185 h 12909"/>
                <a:gd name="connsiteX4" fmla="*/ 8950 w 15238"/>
                <a:gd name="connsiteY4" fmla="*/ 1099 h 12909"/>
                <a:gd name="connsiteX5" fmla="*/ 10475 w 15238"/>
                <a:gd name="connsiteY5" fmla="*/ 107 h 12909"/>
                <a:gd name="connsiteX6" fmla="*/ 12460 w 15238"/>
                <a:gd name="connsiteY6" fmla="*/ 1739 h 12909"/>
                <a:gd name="connsiteX7" fmla="*/ 13569 w 15238"/>
                <a:gd name="connsiteY7" fmla="*/ 9411 h 12909"/>
                <a:gd name="connsiteX0" fmla="*/ 13316 w 15238"/>
                <a:gd name="connsiteY0" fmla="*/ 9647 h 12909"/>
                <a:gd name="connsiteX1" fmla="*/ 0 w 15238"/>
                <a:gd name="connsiteY1" fmla="*/ 9478 h 12909"/>
                <a:gd name="connsiteX2" fmla="*/ 4446 w 15238"/>
                <a:gd name="connsiteY2" fmla="*/ 8117 h 12909"/>
                <a:gd name="connsiteX3" fmla="*/ 7570 w 15238"/>
                <a:gd name="connsiteY3" fmla="*/ 6185 h 12909"/>
                <a:gd name="connsiteX4" fmla="*/ 8950 w 15238"/>
                <a:gd name="connsiteY4" fmla="*/ 1099 h 12909"/>
                <a:gd name="connsiteX5" fmla="*/ 10475 w 15238"/>
                <a:gd name="connsiteY5" fmla="*/ 107 h 12909"/>
                <a:gd name="connsiteX6" fmla="*/ 12460 w 15238"/>
                <a:gd name="connsiteY6" fmla="*/ 1739 h 12909"/>
                <a:gd name="connsiteX7" fmla="*/ 13569 w 15238"/>
                <a:gd name="connsiteY7" fmla="*/ 9411 h 12909"/>
                <a:gd name="connsiteX0" fmla="*/ 13316 w 15238"/>
                <a:gd name="connsiteY0" fmla="*/ 9647 h 12909"/>
                <a:gd name="connsiteX1" fmla="*/ 0 w 15238"/>
                <a:gd name="connsiteY1" fmla="*/ 9478 h 12909"/>
                <a:gd name="connsiteX2" fmla="*/ 4446 w 15238"/>
                <a:gd name="connsiteY2" fmla="*/ 8117 h 12909"/>
                <a:gd name="connsiteX3" fmla="*/ 7401 w 15238"/>
                <a:gd name="connsiteY3" fmla="*/ 6046 h 12909"/>
                <a:gd name="connsiteX4" fmla="*/ 8950 w 15238"/>
                <a:gd name="connsiteY4" fmla="*/ 1099 h 12909"/>
                <a:gd name="connsiteX5" fmla="*/ 10475 w 15238"/>
                <a:gd name="connsiteY5" fmla="*/ 107 h 12909"/>
                <a:gd name="connsiteX6" fmla="*/ 12460 w 15238"/>
                <a:gd name="connsiteY6" fmla="*/ 1739 h 12909"/>
                <a:gd name="connsiteX7" fmla="*/ 13569 w 15238"/>
                <a:gd name="connsiteY7" fmla="*/ 9411 h 12909"/>
                <a:gd name="connsiteX0" fmla="*/ 13316 w 15238"/>
                <a:gd name="connsiteY0" fmla="*/ 9647 h 12909"/>
                <a:gd name="connsiteX1" fmla="*/ 0 w 15238"/>
                <a:gd name="connsiteY1" fmla="*/ 9478 h 12909"/>
                <a:gd name="connsiteX2" fmla="*/ 4446 w 15238"/>
                <a:gd name="connsiteY2" fmla="*/ 8117 h 12909"/>
                <a:gd name="connsiteX3" fmla="*/ 7401 w 15238"/>
                <a:gd name="connsiteY3" fmla="*/ 6046 h 12909"/>
                <a:gd name="connsiteX4" fmla="*/ 8950 w 15238"/>
                <a:gd name="connsiteY4" fmla="*/ 1099 h 12909"/>
                <a:gd name="connsiteX5" fmla="*/ 10475 w 15238"/>
                <a:gd name="connsiteY5" fmla="*/ 107 h 12909"/>
                <a:gd name="connsiteX6" fmla="*/ 12460 w 15238"/>
                <a:gd name="connsiteY6" fmla="*/ 1739 h 12909"/>
                <a:gd name="connsiteX7" fmla="*/ 13569 w 15238"/>
                <a:gd name="connsiteY7" fmla="*/ 9411 h 12909"/>
                <a:gd name="connsiteX0" fmla="*/ 13316 w 15238"/>
                <a:gd name="connsiteY0" fmla="*/ 9647 h 12909"/>
                <a:gd name="connsiteX1" fmla="*/ 0 w 15238"/>
                <a:gd name="connsiteY1" fmla="*/ 9478 h 12909"/>
                <a:gd name="connsiteX2" fmla="*/ 4446 w 15238"/>
                <a:gd name="connsiteY2" fmla="*/ 8117 h 12909"/>
                <a:gd name="connsiteX3" fmla="*/ 7401 w 15238"/>
                <a:gd name="connsiteY3" fmla="*/ 6046 h 12909"/>
                <a:gd name="connsiteX4" fmla="*/ 8950 w 15238"/>
                <a:gd name="connsiteY4" fmla="*/ 1099 h 12909"/>
                <a:gd name="connsiteX5" fmla="*/ 10475 w 15238"/>
                <a:gd name="connsiteY5" fmla="*/ 107 h 12909"/>
                <a:gd name="connsiteX6" fmla="*/ 12460 w 15238"/>
                <a:gd name="connsiteY6" fmla="*/ 1739 h 12909"/>
                <a:gd name="connsiteX7" fmla="*/ 13569 w 15238"/>
                <a:gd name="connsiteY7" fmla="*/ 9411 h 12909"/>
                <a:gd name="connsiteX0" fmla="*/ 13316 w 15238"/>
                <a:gd name="connsiteY0" fmla="*/ 9647 h 12909"/>
                <a:gd name="connsiteX1" fmla="*/ 0 w 15238"/>
                <a:gd name="connsiteY1" fmla="*/ 9478 h 12909"/>
                <a:gd name="connsiteX2" fmla="*/ 4446 w 15238"/>
                <a:gd name="connsiteY2" fmla="*/ 8117 h 12909"/>
                <a:gd name="connsiteX3" fmla="*/ 7401 w 15238"/>
                <a:gd name="connsiteY3" fmla="*/ 6046 h 12909"/>
                <a:gd name="connsiteX4" fmla="*/ 8950 w 15238"/>
                <a:gd name="connsiteY4" fmla="*/ 1099 h 12909"/>
                <a:gd name="connsiteX5" fmla="*/ 10475 w 15238"/>
                <a:gd name="connsiteY5" fmla="*/ 107 h 12909"/>
                <a:gd name="connsiteX6" fmla="*/ 12460 w 15238"/>
                <a:gd name="connsiteY6" fmla="*/ 1739 h 12909"/>
                <a:gd name="connsiteX7" fmla="*/ 13569 w 15238"/>
                <a:gd name="connsiteY7" fmla="*/ 9411 h 12909"/>
                <a:gd name="connsiteX0" fmla="*/ 13316 w 15238"/>
                <a:gd name="connsiteY0" fmla="*/ 9647 h 12909"/>
                <a:gd name="connsiteX1" fmla="*/ 0 w 15238"/>
                <a:gd name="connsiteY1" fmla="*/ 9478 h 12909"/>
                <a:gd name="connsiteX2" fmla="*/ 4446 w 15238"/>
                <a:gd name="connsiteY2" fmla="*/ 8117 h 12909"/>
                <a:gd name="connsiteX3" fmla="*/ 7401 w 15238"/>
                <a:gd name="connsiteY3" fmla="*/ 6046 h 12909"/>
                <a:gd name="connsiteX4" fmla="*/ 8950 w 15238"/>
                <a:gd name="connsiteY4" fmla="*/ 1099 h 12909"/>
                <a:gd name="connsiteX5" fmla="*/ 10475 w 15238"/>
                <a:gd name="connsiteY5" fmla="*/ 107 h 12909"/>
                <a:gd name="connsiteX6" fmla="*/ 12460 w 15238"/>
                <a:gd name="connsiteY6" fmla="*/ 1739 h 12909"/>
                <a:gd name="connsiteX7" fmla="*/ 13569 w 15238"/>
                <a:gd name="connsiteY7" fmla="*/ 9411 h 12909"/>
                <a:gd name="connsiteX0" fmla="*/ 0 w 13569"/>
                <a:gd name="connsiteY0" fmla="*/ 9405 h 9405"/>
                <a:gd name="connsiteX1" fmla="*/ 4446 w 13569"/>
                <a:gd name="connsiteY1" fmla="*/ 8044 h 9405"/>
                <a:gd name="connsiteX2" fmla="*/ 7401 w 13569"/>
                <a:gd name="connsiteY2" fmla="*/ 5973 h 9405"/>
                <a:gd name="connsiteX3" fmla="*/ 8950 w 13569"/>
                <a:gd name="connsiteY3" fmla="*/ 1026 h 9405"/>
                <a:gd name="connsiteX4" fmla="*/ 10475 w 13569"/>
                <a:gd name="connsiteY4" fmla="*/ 34 h 9405"/>
                <a:gd name="connsiteX5" fmla="*/ 12460 w 13569"/>
                <a:gd name="connsiteY5" fmla="*/ 1666 h 9405"/>
                <a:gd name="connsiteX6" fmla="*/ 13569 w 13569"/>
                <a:gd name="connsiteY6" fmla="*/ 9338 h 9405"/>
                <a:gd name="connsiteX0" fmla="*/ 0 w 10032"/>
                <a:gd name="connsiteY0" fmla="*/ 10000 h 10511"/>
                <a:gd name="connsiteX1" fmla="*/ 3277 w 10032"/>
                <a:gd name="connsiteY1" fmla="*/ 8553 h 10511"/>
                <a:gd name="connsiteX2" fmla="*/ 5454 w 10032"/>
                <a:gd name="connsiteY2" fmla="*/ 6351 h 10511"/>
                <a:gd name="connsiteX3" fmla="*/ 6596 w 10032"/>
                <a:gd name="connsiteY3" fmla="*/ 1091 h 10511"/>
                <a:gd name="connsiteX4" fmla="*/ 7720 w 10032"/>
                <a:gd name="connsiteY4" fmla="*/ 36 h 10511"/>
                <a:gd name="connsiteX5" fmla="*/ 9183 w 10032"/>
                <a:gd name="connsiteY5" fmla="*/ 1771 h 10511"/>
                <a:gd name="connsiteX6" fmla="*/ 10032 w 10032"/>
                <a:gd name="connsiteY6" fmla="*/ 10511 h 10511"/>
                <a:gd name="connsiteX0" fmla="*/ 0 w 10032"/>
                <a:gd name="connsiteY0" fmla="*/ 10000 h 10511"/>
                <a:gd name="connsiteX1" fmla="*/ 3277 w 10032"/>
                <a:gd name="connsiteY1" fmla="*/ 8553 h 10511"/>
                <a:gd name="connsiteX2" fmla="*/ 5454 w 10032"/>
                <a:gd name="connsiteY2" fmla="*/ 6351 h 10511"/>
                <a:gd name="connsiteX3" fmla="*/ 6596 w 10032"/>
                <a:gd name="connsiteY3" fmla="*/ 1091 h 10511"/>
                <a:gd name="connsiteX4" fmla="*/ 7720 w 10032"/>
                <a:gd name="connsiteY4" fmla="*/ 36 h 10511"/>
                <a:gd name="connsiteX5" fmla="*/ 9183 w 10032"/>
                <a:gd name="connsiteY5" fmla="*/ 1771 h 10511"/>
                <a:gd name="connsiteX6" fmla="*/ 10032 w 10032"/>
                <a:gd name="connsiteY6" fmla="*/ 10511 h 10511"/>
                <a:gd name="connsiteX0" fmla="*/ 0 w 10032"/>
                <a:gd name="connsiteY0" fmla="*/ 10000 h 10511"/>
                <a:gd name="connsiteX1" fmla="*/ 3277 w 10032"/>
                <a:gd name="connsiteY1" fmla="*/ 8553 h 10511"/>
                <a:gd name="connsiteX2" fmla="*/ 5454 w 10032"/>
                <a:gd name="connsiteY2" fmla="*/ 6351 h 10511"/>
                <a:gd name="connsiteX3" fmla="*/ 6596 w 10032"/>
                <a:gd name="connsiteY3" fmla="*/ 1091 h 10511"/>
                <a:gd name="connsiteX4" fmla="*/ 7997 w 10032"/>
                <a:gd name="connsiteY4" fmla="*/ 36 h 10511"/>
                <a:gd name="connsiteX5" fmla="*/ 9183 w 10032"/>
                <a:gd name="connsiteY5" fmla="*/ 1771 h 10511"/>
                <a:gd name="connsiteX6" fmla="*/ 10032 w 10032"/>
                <a:gd name="connsiteY6" fmla="*/ 10511 h 10511"/>
                <a:gd name="connsiteX0" fmla="*/ 0 w 10032"/>
                <a:gd name="connsiteY0" fmla="*/ 9987 h 10498"/>
                <a:gd name="connsiteX1" fmla="*/ 3277 w 10032"/>
                <a:gd name="connsiteY1" fmla="*/ 8540 h 10498"/>
                <a:gd name="connsiteX2" fmla="*/ 5454 w 10032"/>
                <a:gd name="connsiteY2" fmla="*/ 6338 h 10498"/>
                <a:gd name="connsiteX3" fmla="*/ 6636 w 10032"/>
                <a:gd name="connsiteY3" fmla="*/ 1172 h 10498"/>
                <a:gd name="connsiteX4" fmla="*/ 7997 w 10032"/>
                <a:gd name="connsiteY4" fmla="*/ 23 h 10498"/>
                <a:gd name="connsiteX5" fmla="*/ 9183 w 10032"/>
                <a:gd name="connsiteY5" fmla="*/ 1758 h 10498"/>
                <a:gd name="connsiteX6" fmla="*/ 10032 w 10032"/>
                <a:gd name="connsiteY6" fmla="*/ 10498 h 10498"/>
                <a:gd name="connsiteX0" fmla="*/ 0 w 10072"/>
                <a:gd name="connsiteY0" fmla="*/ 9956 h 10498"/>
                <a:gd name="connsiteX1" fmla="*/ 3317 w 10072"/>
                <a:gd name="connsiteY1" fmla="*/ 8540 h 10498"/>
                <a:gd name="connsiteX2" fmla="*/ 5494 w 10072"/>
                <a:gd name="connsiteY2" fmla="*/ 6338 h 10498"/>
                <a:gd name="connsiteX3" fmla="*/ 6676 w 10072"/>
                <a:gd name="connsiteY3" fmla="*/ 1172 h 10498"/>
                <a:gd name="connsiteX4" fmla="*/ 8037 w 10072"/>
                <a:gd name="connsiteY4" fmla="*/ 23 h 10498"/>
                <a:gd name="connsiteX5" fmla="*/ 9223 w 10072"/>
                <a:gd name="connsiteY5" fmla="*/ 1758 h 10498"/>
                <a:gd name="connsiteX6" fmla="*/ 10072 w 10072"/>
                <a:gd name="connsiteY6" fmla="*/ 10498 h 1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2" h="10498">
                  <a:moveTo>
                    <a:pt x="0" y="9956"/>
                  </a:moveTo>
                  <a:cubicBezTo>
                    <a:pt x="14" y="8707"/>
                    <a:pt x="1938" y="9567"/>
                    <a:pt x="3317" y="8540"/>
                  </a:cubicBezTo>
                  <a:cubicBezTo>
                    <a:pt x="4247" y="7956"/>
                    <a:pt x="4941" y="7582"/>
                    <a:pt x="5494" y="6338"/>
                  </a:cubicBezTo>
                  <a:cubicBezTo>
                    <a:pt x="6471" y="4561"/>
                    <a:pt x="6349" y="1987"/>
                    <a:pt x="6676" y="1172"/>
                  </a:cubicBezTo>
                  <a:cubicBezTo>
                    <a:pt x="7053" y="119"/>
                    <a:pt x="7613" y="-75"/>
                    <a:pt x="8037" y="23"/>
                  </a:cubicBezTo>
                  <a:cubicBezTo>
                    <a:pt x="8461" y="121"/>
                    <a:pt x="8855" y="509"/>
                    <a:pt x="9223" y="1758"/>
                  </a:cubicBezTo>
                  <a:cubicBezTo>
                    <a:pt x="9603" y="3244"/>
                    <a:pt x="10055" y="8254"/>
                    <a:pt x="10072" y="10498"/>
                  </a:cubicBezTo>
                </a:path>
              </a:pathLst>
            </a:custGeom>
            <a:noFill/>
            <a:ln w="571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600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4631" y="4430543"/>
              <a:ext cx="824687" cy="61546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847" y="5060959"/>
              <a:ext cx="826476" cy="63141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0255" y="5140282"/>
              <a:ext cx="884034" cy="54512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8757" y="4776517"/>
              <a:ext cx="783430" cy="6651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1076" y="3042307"/>
              <a:ext cx="888025" cy="56530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0839" y="1902406"/>
              <a:ext cx="1189388" cy="101064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234" y="3853753"/>
              <a:ext cx="949057" cy="54927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309" y="5137148"/>
              <a:ext cx="787289" cy="61978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72" y="4150797"/>
              <a:ext cx="910308" cy="78357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0158" y="3971566"/>
              <a:ext cx="839791" cy="662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119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780"/>
            <a:ext cx="9144000" cy="459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 Multichannel Approach for Sustainable Growth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7987" y="5820333"/>
            <a:ext cx="3187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1800" b="0" dirty="0" smtClean="0">
                <a:solidFill>
                  <a:schemeClr val="accent5"/>
                </a:solidFill>
              </a:rPr>
              <a:t>EMERGING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5820333"/>
            <a:ext cx="212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1800" b="0" dirty="0" smtClean="0">
                <a:solidFill>
                  <a:schemeClr val="bg2"/>
                </a:solidFill>
              </a:rPr>
              <a:t>EVOLVING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138" y="5820333"/>
            <a:ext cx="318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1800" b="0" dirty="0" smtClean="0">
                <a:solidFill>
                  <a:srgbClr val="AAAD00"/>
                </a:solidFill>
              </a:rPr>
              <a:t>MATURE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356616" y="6217920"/>
            <a:ext cx="5754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0" dirty="0">
                <a:solidFill>
                  <a:schemeClr val="bg2">
                    <a:lumMod val="75000"/>
                  </a:schemeClr>
                </a:solidFill>
              </a:rPr>
              <a:t>*Ambulatory campuses vary widely, from multidisciplinary, comprehensive centers to facilities focused on specific </a:t>
            </a:r>
            <a:r>
              <a:rPr lang="en-US" sz="800" b="0" dirty="0" smtClean="0">
                <a:solidFill>
                  <a:schemeClr val="bg2">
                    <a:lumMod val="75000"/>
                  </a:schemeClr>
                </a:solidFill>
              </a:rPr>
              <a:t>services (</a:t>
            </a:r>
            <a:r>
              <a:rPr lang="en-US" sz="800" b="0" dirty="0" err="1" smtClean="0">
                <a:solidFill>
                  <a:schemeClr val="bg2">
                    <a:lumMod val="75000"/>
                  </a:schemeClr>
                </a:solidFill>
              </a:rPr>
              <a:t>eg</a:t>
            </a:r>
            <a:r>
              <a:rPr lang="en-US" sz="800" b="0" dirty="0">
                <a:solidFill>
                  <a:schemeClr val="bg2">
                    <a:lumMod val="75000"/>
                  </a:schemeClr>
                </a:solidFill>
              </a:rPr>
              <a:t>, outpatient rehab, endoscopies, urgent care</a:t>
            </a:r>
            <a:r>
              <a:rPr lang="en-US" sz="800" b="0" dirty="0" smtClean="0">
                <a:solidFill>
                  <a:schemeClr val="bg2">
                    <a:lumMod val="75000"/>
                  </a:schemeClr>
                </a:solidFill>
              </a:rPr>
              <a:t>). </a:t>
            </a:r>
            <a:r>
              <a:rPr lang="en-US" sz="800" dirty="0" smtClean="0">
                <a:solidFill>
                  <a:schemeClr val="bg2">
                    <a:lumMod val="75000"/>
                  </a:schemeClr>
                </a:solidFill>
              </a:rPr>
              <a:t>Source: </a:t>
            </a:r>
            <a:r>
              <a:rPr lang="en-US" sz="800" b="0" dirty="0" smtClean="0">
                <a:solidFill>
                  <a:schemeClr val="bg2">
                    <a:lumMod val="75000"/>
                  </a:schemeClr>
                </a:solidFill>
              </a:rPr>
              <a:t>Sg2 Analysis, 2014.</a:t>
            </a:r>
            <a:endParaRPr lang="en-US" sz="800" b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2042" y="2319553"/>
            <a:ext cx="1040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  <a:t>Freestanding</a:t>
            </a:r>
            <a:b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  <a:t>EDs</a:t>
            </a:r>
            <a:endParaRPr lang="en-US" sz="1000" b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7193" y="2859017"/>
            <a:ext cx="1040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  <a:t>Retail</a:t>
            </a:r>
            <a:b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  <a:t>Clinics</a:t>
            </a:r>
            <a:endParaRPr lang="en-US" sz="1000" b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41782" y="2992913"/>
            <a:ext cx="1162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1000" b="0" dirty="0">
                <a:solidFill>
                  <a:schemeClr val="bg2">
                    <a:lumMod val="75000"/>
                  </a:schemeClr>
                </a:solidFill>
              </a:rPr>
              <a:t>System-Wide Clinical Contact Centers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90954" y="2583694"/>
            <a:ext cx="1162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1000" b="0" dirty="0">
                <a:solidFill>
                  <a:schemeClr val="bg2">
                    <a:lumMod val="75000"/>
                  </a:schemeClr>
                </a:solidFill>
              </a:rPr>
              <a:t>Employer </a:t>
            </a:r>
            <a: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  <a:t>On-site </a:t>
            </a:r>
            <a:b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  <a:t>Clinics</a:t>
            </a:r>
            <a:endParaRPr lang="en-US" sz="1000" b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27852" y="2064173"/>
            <a:ext cx="1162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1000" b="0" dirty="0">
                <a:solidFill>
                  <a:schemeClr val="bg2">
                    <a:lumMod val="75000"/>
                  </a:schemeClr>
                </a:solidFill>
              </a:rPr>
              <a:t>Consumer Decision </a:t>
            </a:r>
            <a: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  <a:t>Support  Tools</a:t>
            </a:r>
            <a:endParaRPr lang="en-US" sz="1000" b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9030" y="1760279"/>
            <a:ext cx="1162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1000" b="0" dirty="0">
                <a:solidFill>
                  <a:schemeClr val="bg2">
                    <a:lumMod val="75000"/>
                  </a:schemeClr>
                </a:solidFill>
              </a:rPr>
              <a:t>Complementary and Alternative Medicine Providers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3992" y="5213564"/>
            <a:ext cx="1233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1000" b="0" dirty="0">
                <a:solidFill>
                  <a:schemeClr val="bg2">
                    <a:lumMod val="75000"/>
                  </a:schemeClr>
                </a:solidFill>
              </a:rPr>
              <a:t>Affiliations </a:t>
            </a:r>
            <a: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  <a:t>and</a:t>
            </a:r>
            <a:b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  <a:t>Partnerships</a:t>
            </a:r>
            <a:endParaRPr lang="en-US" sz="1000" b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47659" y="4669274"/>
            <a:ext cx="1233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1000" b="0" dirty="0">
                <a:solidFill>
                  <a:schemeClr val="bg2">
                    <a:lumMod val="75000"/>
                  </a:schemeClr>
                </a:solidFill>
              </a:rPr>
              <a:t>Freestanding Imaging and Diagnostic Centers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57700" y="4960707"/>
            <a:ext cx="1233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1000" b="0" dirty="0">
                <a:solidFill>
                  <a:schemeClr val="bg2">
                    <a:lumMod val="75000"/>
                  </a:schemeClr>
                </a:solidFill>
              </a:rPr>
              <a:t>Urgent </a:t>
            </a:r>
            <a: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  <a:t>Care </a:t>
            </a:r>
            <a:b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  <a:t>Clinics</a:t>
            </a:r>
            <a:endParaRPr lang="en-US" sz="1000" b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60117" y="5166999"/>
            <a:ext cx="1233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1000" b="0" dirty="0">
                <a:solidFill>
                  <a:schemeClr val="bg2">
                    <a:lumMod val="75000"/>
                  </a:schemeClr>
                </a:solidFill>
              </a:rPr>
              <a:t>Clinician-to-Clinician Virtual Health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60657" y="5468050"/>
            <a:ext cx="1233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1000" b="0" dirty="0">
                <a:solidFill>
                  <a:schemeClr val="bg2">
                    <a:lumMod val="75000"/>
                  </a:schemeClr>
                </a:solidFill>
              </a:rPr>
              <a:t>Community Organizations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40969" y="4818866"/>
            <a:ext cx="940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1000" b="0" dirty="0">
                <a:solidFill>
                  <a:schemeClr val="bg2">
                    <a:lumMod val="75000"/>
                  </a:schemeClr>
                </a:solidFill>
              </a:rPr>
              <a:t>Direct Employer Contracting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58728" y="4413322"/>
            <a:ext cx="863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1000" b="0" dirty="0">
                <a:solidFill>
                  <a:schemeClr val="bg2">
                    <a:lumMod val="75000"/>
                  </a:schemeClr>
                </a:solidFill>
              </a:rPr>
              <a:t>Consumer-Facing Virtual Health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 flipV="1">
            <a:off x="858774" y="2778919"/>
            <a:ext cx="0" cy="232617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781050" y="2974654"/>
            <a:ext cx="155448" cy="155448"/>
          </a:xfrm>
          <a:prstGeom prst="ellipse">
            <a:avLst/>
          </a:prstGeom>
          <a:solidFill>
            <a:srgbClr val="AAAD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38100" dir="2700000" algn="ctr" rotWithShape="0">
              <a:srgbClr val="000000">
                <a:alpha val="40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flipH="1" flipV="1">
            <a:off x="1776672" y="2527330"/>
            <a:ext cx="0" cy="234978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1704975" y="2725426"/>
            <a:ext cx="155448" cy="155448"/>
          </a:xfrm>
          <a:prstGeom prst="ellipse">
            <a:avLst/>
          </a:prstGeom>
          <a:solidFill>
            <a:srgbClr val="AAAD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38100" dir="2700000" algn="ctr" rotWithShape="0">
              <a:srgbClr val="000000">
                <a:alpha val="40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 flipV="1">
            <a:off x="2592324" y="2585224"/>
            <a:ext cx="0" cy="243759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2514600" y="2792101"/>
            <a:ext cx="155448" cy="155448"/>
          </a:xfrm>
          <a:prstGeom prst="ellipse">
            <a:avLst/>
          </a:prstGeom>
          <a:solidFill>
            <a:srgbClr val="AAAD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38100" dir="2700000" algn="ctr" rotWithShape="0">
              <a:srgbClr val="000000">
                <a:alpha val="40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839724" y="4848739"/>
            <a:ext cx="0" cy="365760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Oval 37"/>
          <p:cNvSpPr/>
          <p:nvPr/>
        </p:nvSpPr>
        <p:spPr bwMode="auto">
          <a:xfrm flipV="1">
            <a:off x="759496" y="4728649"/>
            <a:ext cx="155448" cy="155448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AAAD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88900" dist="38100" dir="2700000" algn="ctr" rotWithShape="0">
              <a:srgbClr val="000000">
                <a:alpha val="40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 flipV="1">
            <a:off x="777784" y="4746937"/>
            <a:ext cx="118872" cy="118872"/>
          </a:xfrm>
          <a:prstGeom prst="ellipse">
            <a:avLst/>
          </a:prstGeom>
          <a:solidFill>
            <a:srgbClr val="AAAD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1407749" y="4454889"/>
            <a:ext cx="0" cy="365760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Oval 39"/>
          <p:cNvSpPr/>
          <p:nvPr/>
        </p:nvSpPr>
        <p:spPr bwMode="auto">
          <a:xfrm flipV="1">
            <a:off x="1327521" y="4334799"/>
            <a:ext cx="155448" cy="155448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AAAD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88900" dist="38100" dir="2700000" algn="ctr" rotWithShape="0">
              <a:srgbClr val="000000">
                <a:alpha val="40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 flipV="1">
            <a:off x="1345809" y="4353087"/>
            <a:ext cx="118872" cy="118872"/>
          </a:xfrm>
          <a:prstGeom prst="ellipse">
            <a:avLst/>
          </a:prstGeom>
          <a:solidFill>
            <a:srgbClr val="AAAD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 flipH="1" flipV="1">
            <a:off x="2022081" y="3748856"/>
            <a:ext cx="155448" cy="327844"/>
            <a:chOff x="933450" y="2934332"/>
            <a:chExt cx="155448" cy="327844"/>
          </a:xfrm>
        </p:grpSpPr>
        <p:cxnSp>
          <p:nvCxnSpPr>
            <p:cNvPr id="42" name="Straight Connector 41"/>
            <p:cNvCxnSpPr/>
            <p:nvPr/>
          </p:nvCxnSpPr>
          <p:spPr bwMode="auto">
            <a:xfrm flipH="1" flipV="1">
              <a:off x="1011174" y="2934332"/>
              <a:ext cx="0" cy="209278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Oval 42"/>
            <p:cNvSpPr/>
            <p:nvPr/>
          </p:nvSpPr>
          <p:spPr bwMode="auto">
            <a:xfrm>
              <a:off x="933450" y="3106728"/>
              <a:ext cx="155448" cy="155448"/>
            </a:xfrm>
            <a:prstGeom prst="ellipse">
              <a:avLst/>
            </a:prstGeom>
            <a:solidFill>
              <a:srgbClr val="AAAD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88900" dist="38100" dir="2700000" algn="ctr" rotWithShape="0">
                <a:srgbClr val="000000">
                  <a:alpha val="40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marR="0" indent="-23495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45" name="Straight Connector 44"/>
          <p:cNvCxnSpPr/>
          <p:nvPr/>
        </p:nvCxnSpPr>
        <p:spPr bwMode="auto">
          <a:xfrm flipV="1">
            <a:off x="3291450" y="2732851"/>
            <a:ext cx="0" cy="365760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Oval 45"/>
          <p:cNvSpPr/>
          <p:nvPr/>
        </p:nvSpPr>
        <p:spPr bwMode="auto">
          <a:xfrm>
            <a:off x="3213726" y="3061729"/>
            <a:ext cx="155448" cy="155448"/>
          </a:xfrm>
          <a:prstGeom prst="ellipse">
            <a:avLst/>
          </a:prstGeom>
          <a:solidFill>
            <a:schemeClr val="bg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38100" dir="2700000" algn="ctr" rotWithShape="0">
              <a:srgbClr val="000000">
                <a:alpha val="40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 flipV="1">
            <a:off x="6874825" y="3151451"/>
            <a:ext cx="0" cy="365760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Oval 47"/>
          <p:cNvSpPr/>
          <p:nvPr/>
        </p:nvSpPr>
        <p:spPr bwMode="auto">
          <a:xfrm>
            <a:off x="6797101" y="3480329"/>
            <a:ext cx="155448" cy="155448"/>
          </a:xfrm>
          <a:prstGeom prst="ellipse">
            <a:avLst/>
          </a:prstGeom>
          <a:solidFill>
            <a:schemeClr val="accent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38100" dir="2700000" algn="ctr" rotWithShape="0">
              <a:srgbClr val="000000">
                <a:alpha val="40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 flipH="1" flipV="1">
            <a:off x="3285500" y="4165801"/>
            <a:ext cx="155448" cy="484326"/>
            <a:chOff x="933450" y="2777850"/>
            <a:chExt cx="155448" cy="484326"/>
          </a:xfrm>
        </p:grpSpPr>
        <p:cxnSp>
          <p:nvCxnSpPr>
            <p:cNvPr id="50" name="Straight Connector 49"/>
            <p:cNvCxnSpPr/>
            <p:nvPr/>
          </p:nvCxnSpPr>
          <p:spPr bwMode="auto">
            <a:xfrm flipV="1">
              <a:off x="1011174" y="2777850"/>
              <a:ext cx="0" cy="365760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Oval 50"/>
            <p:cNvSpPr/>
            <p:nvPr/>
          </p:nvSpPr>
          <p:spPr bwMode="auto">
            <a:xfrm>
              <a:off x="933450" y="3106728"/>
              <a:ext cx="155448" cy="155448"/>
            </a:xfrm>
            <a:prstGeom prst="ellipse">
              <a:avLst/>
            </a:prstGeom>
            <a:solidFill>
              <a:schemeClr val="bg2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88900" dist="38100" dir="2700000" algn="ctr" rotWithShape="0">
                <a:srgbClr val="000000">
                  <a:alpha val="40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marR="0" indent="-23495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 flipH="1" flipV="1">
            <a:off x="3998025" y="4456751"/>
            <a:ext cx="155448" cy="484326"/>
            <a:chOff x="933450" y="2777850"/>
            <a:chExt cx="155448" cy="484326"/>
          </a:xfrm>
        </p:grpSpPr>
        <p:cxnSp>
          <p:nvCxnSpPr>
            <p:cNvPr id="53" name="Straight Connector 52"/>
            <p:cNvCxnSpPr/>
            <p:nvPr/>
          </p:nvCxnSpPr>
          <p:spPr bwMode="auto">
            <a:xfrm flipV="1">
              <a:off x="1011174" y="2777850"/>
              <a:ext cx="0" cy="365760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Oval 53"/>
            <p:cNvSpPr/>
            <p:nvPr/>
          </p:nvSpPr>
          <p:spPr bwMode="auto">
            <a:xfrm>
              <a:off x="933450" y="3106728"/>
              <a:ext cx="155448" cy="155448"/>
            </a:xfrm>
            <a:prstGeom prst="ellipse">
              <a:avLst/>
            </a:prstGeom>
            <a:solidFill>
              <a:schemeClr val="bg2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88900" dist="38100" dir="2700000" algn="ctr" rotWithShape="0">
                <a:srgbClr val="000000">
                  <a:alpha val="40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marR="0" indent="-23495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487987" y="4677498"/>
            <a:ext cx="155448" cy="485850"/>
            <a:chOff x="5487987" y="4657172"/>
            <a:chExt cx="155448" cy="485850"/>
          </a:xfrm>
        </p:grpSpPr>
        <p:cxnSp>
          <p:nvCxnSpPr>
            <p:cNvPr id="55" name="Straight Connector 54"/>
            <p:cNvCxnSpPr/>
            <p:nvPr/>
          </p:nvCxnSpPr>
          <p:spPr bwMode="auto">
            <a:xfrm>
              <a:off x="5568215" y="4777262"/>
              <a:ext cx="0" cy="365760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Oval 55"/>
            <p:cNvSpPr/>
            <p:nvPr/>
          </p:nvSpPr>
          <p:spPr bwMode="auto">
            <a:xfrm flipV="1">
              <a:off x="5487987" y="4657172"/>
              <a:ext cx="155448" cy="15544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88900" dist="38100" dir="2700000" algn="ctr" rotWithShape="0">
                <a:srgbClr val="000000">
                  <a:alpha val="40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marR="0" indent="-23495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 flipV="1">
              <a:off x="5506275" y="4675460"/>
              <a:ext cx="118872" cy="118872"/>
            </a:xfrm>
            <a:prstGeom prst="ellipse">
              <a:avLst/>
            </a:prstGeom>
            <a:solidFill>
              <a:schemeClr val="bg2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marR="0" indent="-23495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 flipV="1">
            <a:off x="6038675" y="3547438"/>
            <a:ext cx="155448" cy="485850"/>
            <a:chOff x="5640387" y="4809572"/>
            <a:chExt cx="155448" cy="485850"/>
          </a:xfrm>
        </p:grpSpPr>
        <p:cxnSp>
          <p:nvCxnSpPr>
            <p:cNvPr id="60" name="Straight Connector 59"/>
            <p:cNvCxnSpPr/>
            <p:nvPr/>
          </p:nvCxnSpPr>
          <p:spPr bwMode="auto">
            <a:xfrm>
              <a:off x="5720615" y="4929662"/>
              <a:ext cx="0" cy="365760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Oval 60"/>
            <p:cNvSpPr/>
            <p:nvPr/>
          </p:nvSpPr>
          <p:spPr bwMode="auto">
            <a:xfrm flipV="1">
              <a:off x="5640387" y="4809572"/>
              <a:ext cx="155448" cy="15544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88900" dist="38100" dir="2700000" algn="ctr" rotWithShape="0">
                <a:srgbClr val="000000">
                  <a:alpha val="40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marR="0" indent="-23495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 flipV="1">
              <a:off x="5658675" y="4827860"/>
              <a:ext cx="118872" cy="118872"/>
            </a:xfrm>
            <a:prstGeom prst="ellipse">
              <a:avLst/>
            </a:prstGeom>
            <a:solidFill>
              <a:schemeClr val="bg2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marR="0" indent="-23495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67" name="Straight Connector 66"/>
          <p:cNvCxnSpPr/>
          <p:nvPr/>
        </p:nvCxnSpPr>
        <p:spPr bwMode="auto">
          <a:xfrm flipV="1">
            <a:off x="7505278" y="2634876"/>
            <a:ext cx="0" cy="365760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Oval 67"/>
          <p:cNvSpPr/>
          <p:nvPr/>
        </p:nvSpPr>
        <p:spPr bwMode="auto">
          <a:xfrm>
            <a:off x="7425050" y="2965278"/>
            <a:ext cx="155448" cy="155448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88900" dist="38100" dir="2700000" algn="ctr" rotWithShape="0">
              <a:srgbClr val="000000">
                <a:alpha val="40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7443338" y="2983566"/>
            <a:ext cx="118872" cy="118872"/>
          </a:xfrm>
          <a:prstGeom prst="ellipse">
            <a:avLst/>
          </a:prstGeom>
          <a:solidFill>
            <a:schemeClr val="accent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0" name="Straight Connector 69"/>
          <p:cNvCxnSpPr/>
          <p:nvPr/>
        </p:nvCxnSpPr>
        <p:spPr bwMode="auto">
          <a:xfrm flipV="1">
            <a:off x="8475025" y="2482476"/>
            <a:ext cx="0" cy="365760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Oval 70"/>
          <p:cNvSpPr/>
          <p:nvPr/>
        </p:nvSpPr>
        <p:spPr bwMode="auto">
          <a:xfrm>
            <a:off x="8397301" y="2811354"/>
            <a:ext cx="155448" cy="155448"/>
          </a:xfrm>
          <a:prstGeom prst="ellipse">
            <a:avLst/>
          </a:prstGeom>
          <a:solidFill>
            <a:schemeClr val="accent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38100" dir="2700000" algn="ctr" rotWithShape="0">
              <a:srgbClr val="000000">
                <a:alpha val="40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3" name="Straight Connector 72"/>
          <p:cNvCxnSpPr/>
          <p:nvPr/>
        </p:nvCxnSpPr>
        <p:spPr bwMode="auto">
          <a:xfrm>
            <a:off x="6469153" y="5098366"/>
            <a:ext cx="0" cy="365760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Oval 73"/>
          <p:cNvSpPr/>
          <p:nvPr/>
        </p:nvSpPr>
        <p:spPr bwMode="auto">
          <a:xfrm flipV="1">
            <a:off x="6388925" y="4978276"/>
            <a:ext cx="155448" cy="155448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88900" dist="38100" dir="2700000" algn="ctr" rotWithShape="0">
              <a:srgbClr val="000000">
                <a:alpha val="40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 flipV="1">
            <a:off x="6407213" y="4996564"/>
            <a:ext cx="118872" cy="118872"/>
          </a:xfrm>
          <a:prstGeom prst="ellipse">
            <a:avLst/>
          </a:prstGeom>
          <a:solidFill>
            <a:schemeClr val="accent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6" name="Straight Connector 75"/>
          <p:cNvCxnSpPr>
            <a:endCxn id="26" idx="0"/>
          </p:cNvCxnSpPr>
          <p:nvPr/>
        </p:nvCxnSpPr>
        <p:spPr bwMode="auto">
          <a:xfrm>
            <a:off x="7702178" y="4597641"/>
            <a:ext cx="0" cy="221225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Oval 76"/>
          <p:cNvSpPr/>
          <p:nvPr/>
        </p:nvSpPr>
        <p:spPr bwMode="auto">
          <a:xfrm flipV="1">
            <a:off x="7621950" y="4477551"/>
            <a:ext cx="155448" cy="155448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88900" dist="38100" dir="2700000" algn="ctr" rotWithShape="0">
              <a:srgbClr val="000000">
                <a:alpha val="40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 flipV="1">
            <a:off x="7640238" y="4495839"/>
            <a:ext cx="118872" cy="118872"/>
          </a:xfrm>
          <a:prstGeom prst="ellipse">
            <a:avLst/>
          </a:prstGeom>
          <a:solidFill>
            <a:schemeClr val="accent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5" name="Straight Connector 84"/>
          <p:cNvCxnSpPr/>
          <p:nvPr/>
        </p:nvCxnSpPr>
        <p:spPr bwMode="auto">
          <a:xfrm>
            <a:off x="8272178" y="4051391"/>
            <a:ext cx="0" cy="365760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Oval 85"/>
          <p:cNvSpPr/>
          <p:nvPr/>
        </p:nvSpPr>
        <p:spPr bwMode="auto">
          <a:xfrm flipV="1">
            <a:off x="8191950" y="3931301"/>
            <a:ext cx="155448" cy="155448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88900" dist="38100" dir="2700000" algn="ctr" rotWithShape="0">
              <a:srgbClr val="000000">
                <a:alpha val="40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 flipV="1">
            <a:off x="8210238" y="3949589"/>
            <a:ext cx="118872" cy="118872"/>
          </a:xfrm>
          <a:prstGeom prst="ellipse">
            <a:avLst/>
          </a:prstGeom>
          <a:solidFill>
            <a:schemeClr val="accent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070771" y="5479261"/>
            <a:ext cx="85987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50"/>
              </a:spcBef>
              <a:buClr>
                <a:schemeClr val="accent5"/>
              </a:buClr>
            </a:pPr>
            <a: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  <a:t>Physical</a:t>
            </a:r>
          </a:p>
          <a:p>
            <a:pPr>
              <a:spcBef>
                <a:spcPts val="350"/>
              </a:spcBef>
              <a:buClr>
                <a:schemeClr val="accent5"/>
              </a:buClr>
            </a:pPr>
            <a: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  <a:t>Relational</a:t>
            </a:r>
            <a:endParaRPr lang="en-US" sz="1000" b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7922047" y="5515069"/>
            <a:ext cx="155448" cy="155448"/>
          </a:xfrm>
          <a:prstGeom prst="ellipse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38100" dir="2700000" algn="ctr" rotWithShape="0">
              <a:srgbClr val="000000">
                <a:alpha val="40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 flipV="1">
            <a:off x="7922047" y="5713377"/>
            <a:ext cx="155448" cy="155448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88900" dist="38100" dir="2700000" algn="ctr" rotWithShape="0">
              <a:srgbClr val="000000">
                <a:alpha val="40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 flipV="1">
            <a:off x="7940335" y="5731665"/>
            <a:ext cx="118872" cy="118872"/>
          </a:xfrm>
          <a:prstGeom prst="ellipse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7" name="Straight Connector 96"/>
          <p:cNvCxnSpPr/>
          <p:nvPr/>
        </p:nvCxnSpPr>
        <p:spPr bwMode="auto">
          <a:xfrm flipH="1">
            <a:off x="7882581" y="5455408"/>
            <a:ext cx="914400" cy="0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/>
          <p:nvPr/>
        </p:nvCxnSpPr>
        <p:spPr bwMode="auto">
          <a:xfrm flipH="1">
            <a:off x="7882581" y="5943775"/>
            <a:ext cx="914400" cy="0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/>
          <p:nvPr/>
        </p:nvCxnSpPr>
        <p:spPr bwMode="auto">
          <a:xfrm flipV="1">
            <a:off x="4233287" y="3264501"/>
            <a:ext cx="0" cy="365760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0" name="Oval 99"/>
          <p:cNvSpPr/>
          <p:nvPr/>
        </p:nvSpPr>
        <p:spPr bwMode="auto">
          <a:xfrm>
            <a:off x="4155563" y="3593379"/>
            <a:ext cx="155448" cy="155448"/>
          </a:xfrm>
          <a:prstGeom prst="ellipse">
            <a:avLst/>
          </a:prstGeom>
          <a:solidFill>
            <a:schemeClr val="bg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38100" dir="2700000" algn="ctr" rotWithShape="0">
              <a:srgbClr val="000000">
                <a:alpha val="40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Content Placeholder 3"/>
          <p:cNvSpPr txBox="1"/>
          <p:nvPr/>
        </p:nvSpPr>
        <p:spPr>
          <a:xfrm>
            <a:off x="356616" y="1570919"/>
            <a:ext cx="8339531" cy="3966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9" tIns="45714" rIns="91429" bIns="45714" anchor="t" anchorCtr="0" compatLnSpc="1">
            <a:prstTxWarp prst="textNoShape">
              <a:avLst/>
            </a:prstTxWarp>
            <a:spAutoFit/>
          </a:bodyPr>
          <a:lstStyle>
            <a:defPPr>
              <a:defRPr lang="en-US">
                <a:effectLst/>
              </a:defRPr>
            </a:defPPr>
            <a:lvl1pPr marL="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defRPr>
            </a:lvl8pPr>
          </a:lstStyle>
          <a:p>
            <a:pPr marL="227013" indent="-227013" fontAlgn="base">
              <a:spcBef>
                <a:spcPts val="35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000" b="1" kern="0" dirty="0" smtClean="0">
                <a:effectLst/>
              </a:rPr>
              <a:t>Sg2 Channel Spectrum by Maturity</a:t>
            </a:r>
            <a:endParaRPr lang="en-US" sz="2000" kern="0" dirty="0" smtClean="0">
              <a:effectLst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290205" y="2127220"/>
            <a:ext cx="972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1000" b="0" dirty="0">
                <a:solidFill>
                  <a:schemeClr val="bg2">
                    <a:lumMod val="75000"/>
                  </a:schemeClr>
                </a:solidFill>
              </a:rPr>
              <a:t>Ambulatory </a:t>
            </a:r>
            <a: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  <a:t>Campuses</a:t>
            </a:r>
            <a:r>
              <a:rPr lang="en-US" sz="1000" b="0" dirty="0">
                <a:solidFill>
                  <a:schemeClr val="bg2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084388" y="2031226"/>
            <a:ext cx="10400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1000" b="0" dirty="0">
                <a:solidFill>
                  <a:schemeClr val="bg2">
                    <a:lumMod val="75000"/>
                  </a:schemeClr>
                </a:solidFill>
              </a:rPr>
              <a:t>Specialty </a:t>
            </a:r>
            <a: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  <a:t>Care </a:t>
            </a:r>
            <a:b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  <a:t>Clinics</a:t>
            </a:r>
            <a:endParaRPr lang="en-US" sz="1000" b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93998" y="4831564"/>
            <a:ext cx="1233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  <a:t>Payer</a:t>
            </a:r>
            <a:b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  <a:t>Contracts</a:t>
            </a:r>
            <a:endParaRPr lang="en-US" sz="1000" b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485497" y="4067011"/>
            <a:ext cx="1233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1000" b="0" dirty="0">
                <a:solidFill>
                  <a:schemeClr val="bg2">
                    <a:lumMod val="75000"/>
                  </a:schemeClr>
                </a:solidFill>
              </a:rPr>
              <a:t>Primary </a:t>
            </a:r>
            <a: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  <a:t>Care </a:t>
            </a:r>
            <a:b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  <a:t>Clinics</a:t>
            </a:r>
            <a:endParaRPr lang="en-US" sz="1000" b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60195" y="2233486"/>
            <a:ext cx="1215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1000" b="0" dirty="0">
                <a:solidFill>
                  <a:schemeClr val="bg2">
                    <a:lumMod val="75000"/>
                  </a:schemeClr>
                </a:solidFill>
              </a:rPr>
              <a:t>Acute </a:t>
            </a:r>
            <a: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  <a:t>Care</a:t>
            </a:r>
            <a:b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  <a:t>Facilities </a:t>
            </a:r>
            <a:b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000" b="0" dirty="0" smtClean="0">
                <a:solidFill>
                  <a:schemeClr val="bg2">
                    <a:lumMod val="75000"/>
                  </a:schemeClr>
                </a:solidFill>
              </a:rPr>
              <a:t>and </a:t>
            </a:r>
            <a:r>
              <a:rPr lang="en-US" sz="1000" b="0" dirty="0">
                <a:solidFill>
                  <a:schemeClr val="bg2">
                    <a:lumMod val="75000"/>
                  </a:schemeClr>
                </a:solidFill>
              </a:rPr>
              <a:t>EDs</a:t>
            </a:r>
          </a:p>
        </p:txBody>
      </p:sp>
    </p:spTree>
    <p:extLst>
      <p:ext uri="{BB962C8B-B14F-4D97-AF65-F5344CB8AC3E}">
        <p14:creationId xmlns:p14="http://schemas.microsoft.com/office/powerpoint/2010/main" val="159981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/>
        </p:nvCxnSpPr>
        <p:spPr bwMode="auto">
          <a:xfrm>
            <a:off x="2776667" y="0"/>
            <a:ext cx="0" cy="6858000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Rectangle 41"/>
          <p:cNvSpPr/>
          <p:nvPr/>
        </p:nvSpPr>
        <p:spPr bwMode="auto">
          <a:xfrm>
            <a:off x="2" y="18662"/>
            <a:ext cx="9144001" cy="6970294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3024384"/>
            <a:ext cx="5410200" cy="958850"/>
          </a:xfrm>
        </p:spPr>
        <p:txBody>
          <a:bodyPr/>
          <a:lstStyle/>
          <a:p>
            <a:pPr algn="ctr"/>
            <a:r>
              <a:rPr lang="en-US" sz="3200" dirty="0" smtClean="0"/>
              <a:t>Consumerism and Retail    as a Critical Channel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722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Arrow 22"/>
          <p:cNvSpPr/>
          <p:nvPr/>
        </p:nvSpPr>
        <p:spPr bwMode="auto">
          <a:xfrm>
            <a:off x="5381625" y="5598724"/>
            <a:ext cx="3531716" cy="727935"/>
          </a:xfrm>
          <a:prstGeom prst="rightArrow">
            <a:avLst>
              <a:gd name="adj1" fmla="val 100000"/>
              <a:gd name="adj2" fmla="val 37361"/>
            </a:avLst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0" y="5598724"/>
            <a:ext cx="3362325" cy="727935"/>
          </a:xfrm>
          <a:prstGeom prst="rightArrow">
            <a:avLst>
              <a:gd name="adj1" fmla="val 100000"/>
              <a:gd name="adj2" fmla="val 37361"/>
            </a:avLst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3019425" y="5598724"/>
            <a:ext cx="2697163" cy="727935"/>
          </a:xfrm>
          <a:prstGeom prst="rightArrow">
            <a:avLst>
              <a:gd name="adj1" fmla="val 100000"/>
              <a:gd name="adj2" fmla="val 37361"/>
            </a:avLst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3" descr="Cloud2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13" y="-932868"/>
            <a:ext cx="4628073" cy="556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63042" y="531018"/>
            <a:ext cx="3249613" cy="1317625"/>
          </a:xfrm>
        </p:spPr>
        <p:txBody>
          <a:bodyPr/>
          <a:lstStyle/>
          <a:p>
            <a:pPr algn="ctr"/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What </a:t>
            </a:r>
            <a:b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Chicago-Area </a:t>
            </a:r>
            <a:b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Health Care Providers </a:t>
            </a:r>
            <a:b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Know About Me . . .</a:t>
            </a:r>
            <a:endParaRPr lang="en-US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98587" y="2865130"/>
            <a:ext cx="16203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D3DF44"/>
                </a:solidFill>
              </a:rPr>
              <a:t>Hospitals</a:t>
            </a:r>
            <a:r>
              <a:rPr lang="en-US" sz="1800" dirty="0" smtClean="0">
                <a:solidFill>
                  <a:srgbClr val="D3DF44"/>
                </a:solidFill>
              </a:rPr>
              <a:t>/</a:t>
            </a:r>
            <a:br>
              <a:rPr lang="en-US" sz="1800" dirty="0" smtClean="0">
                <a:solidFill>
                  <a:srgbClr val="D3DF44"/>
                </a:solidFill>
              </a:rPr>
            </a:br>
            <a:r>
              <a:rPr lang="en-US" sz="1800" dirty="0" smtClean="0">
                <a:solidFill>
                  <a:srgbClr val="D3DF44"/>
                </a:solidFill>
              </a:rPr>
              <a:t>Health </a:t>
            </a:r>
            <a:r>
              <a:rPr lang="en-US" sz="1800" dirty="0">
                <a:solidFill>
                  <a:srgbClr val="D3DF44"/>
                </a:solidFill>
              </a:rPr>
              <a:t>Systems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Nothing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20626" y="2274157"/>
            <a:ext cx="186998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0" dirty="0">
                <a:solidFill>
                  <a:srgbClr val="D3DF44"/>
                </a:solidFill>
              </a:rPr>
              <a:t>My Doctor</a:t>
            </a:r>
          </a:p>
          <a:p>
            <a:r>
              <a:rPr lang="en-US" b="0" kern="0" dirty="0">
                <a:solidFill>
                  <a:schemeClr val="bg1"/>
                </a:solidFill>
              </a:rPr>
              <a:t>Lab values</a:t>
            </a:r>
          </a:p>
          <a:p>
            <a:r>
              <a:rPr lang="en-US" b="0" kern="0" dirty="0" smtClean="0">
                <a:solidFill>
                  <a:schemeClr val="bg1"/>
                </a:solidFill>
              </a:rPr>
              <a:t>Prescribed albuterol for infrequent asthma</a:t>
            </a:r>
            <a:endParaRPr lang="en-US" b="0" kern="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31246" y="1018766"/>
            <a:ext cx="294605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0" dirty="0" smtClean="0">
                <a:solidFill>
                  <a:srgbClr val="D3DF44"/>
                </a:solidFill>
              </a:rPr>
              <a:t>CVS</a:t>
            </a:r>
            <a:endParaRPr lang="en-US" sz="1800" kern="0" dirty="0">
              <a:solidFill>
                <a:srgbClr val="D3DF44"/>
              </a:solidFill>
            </a:endParaRPr>
          </a:p>
          <a:p>
            <a:r>
              <a:rPr lang="en-US" b="0" kern="0" dirty="0" smtClean="0">
                <a:solidFill>
                  <a:schemeClr val="bg1"/>
                </a:solidFill>
              </a:rPr>
              <a:t>How frequently I use my inhaler.</a:t>
            </a:r>
            <a:endParaRPr lang="en-US" b="0" kern="0" dirty="0">
              <a:solidFill>
                <a:schemeClr val="bg1"/>
              </a:solidFill>
            </a:endParaRPr>
          </a:p>
          <a:p>
            <a:r>
              <a:rPr lang="en-US" b="0" kern="0" dirty="0">
                <a:solidFill>
                  <a:schemeClr val="bg1"/>
                </a:solidFill>
              </a:rPr>
              <a:t>I got a flu shot in </a:t>
            </a:r>
            <a:r>
              <a:rPr lang="en-US" b="0" kern="0" dirty="0" smtClean="0">
                <a:solidFill>
                  <a:schemeClr val="bg1"/>
                </a:solidFill>
              </a:rPr>
              <a:t>October.</a:t>
            </a:r>
            <a:endParaRPr lang="en-US" b="0" kern="0" dirty="0">
              <a:solidFill>
                <a:schemeClr val="bg1"/>
              </a:solidFill>
            </a:endParaRPr>
          </a:p>
          <a:p>
            <a:r>
              <a:rPr lang="en-US" b="0" kern="0" dirty="0">
                <a:solidFill>
                  <a:schemeClr val="bg1"/>
                </a:solidFill>
              </a:rPr>
              <a:t>I had </a:t>
            </a:r>
            <a:r>
              <a:rPr lang="en-US" b="0" kern="0" dirty="0" smtClean="0">
                <a:solidFill>
                  <a:schemeClr val="bg1"/>
                </a:solidFill>
              </a:rPr>
              <a:t>suspected pneumonia last Fall.</a:t>
            </a:r>
            <a:endParaRPr lang="en-US" b="0" kern="0" dirty="0">
              <a:solidFill>
                <a:schemeClr val="bg1"/>
              </a:solidFill>
            </a:endParaRPr>
          </a:p>
          <a:p>
            <a:r>
              <a:rPr lang="en-US" b="0" kern="0" dirty="0" smtClean="0">
                <a:solidFill>
                  <a:schemeClr val="bg1"/>
                </a:solidFill>
              </a:rPr>
              <a:t>I don’t plan my shopping for milk.</a:t>
            </a:r>
            <a:endParaRPr lang="en-US" b="0" kern="0" dirty="0">
              <a:solidFill>
                <a:schemeClr val="bg1"/>
              </a:solidFill>
            </a:endParaRPr>
          </a:p>
          <a:p>
            <a:r>
              <a:rPr lang="en-US" b="0" kern="0" dirty="0" smtClean="0">
                <a:solidFill>
                  <a:schemeClr val="bg1"/>
                </a:solidFill>
              </a:rPr>
              <a:t>I have children.</a:t>
            </a:r>
            <a:endParaRPr lang="en-US" b="0" kern="0" dirty="0">
              <a:solidFill>
                <a:schemeClr val="bg1"/>
              </a:solidFill>
            </a:endParaRPr>
          </a:p>
          <a:p>
            <a:r>
              <a:rPr lang="en-US" b="0" kern="0" dirty="0" smtClean="0">
                <a:solidFill>
                  <a:schemeClr val="bg1"/>
                </a:solidFill>
              </a:rPr>
              <a:t>My passport was just renewed.</a:t>
            </a:r>
            <a:endParaRPr lang="en-US" b="0" kern="0" dirty="0">
              <a:solidFill>
                <a:schemeClr val="bg1"/>
              </a:solidFill>
            </a:endParaRPr>
          </a:p>
          <a:p>
            <a:r>
              <a:rPr lang="en-US" b="0" kern="0" dirty="0">
                <a:solidFill>
                  <a:schemeClr val="bg1"/>
                </a:solidFill>
              </a:rPr>
              <a:t>Where I took my last </a:t>
            </a:r>
            <a:r>
              <a:rPr lang="en-US" b="0" kern="0" dirty="0" smtClean="0">
                <a:solidFill>
                  <a:schemeClr val="bg1"/>
                </a:solidFill>
              </a:rPr>
              <a:t>vacation</a:t>
            </a:r>
            <a:endParaRPr lang="en-US" b="0" kern="0" dirty="0">
              <a:solidFill>
                <a:schemeClr val="bg1"/>
              </a:solidFill>
            </a:endParaRPr>
          </a:p>
          <a:p>
            <a:r>
              <a:rPr lang="en-US" b="0" kern="0" dirty="0">
                <a:solidFill>
                  <a:schemeClr val="bg1"/>
                </a:solidFill>
              </a:rPr>
              <a:t>Where I </a:t>
            </a:r>
            <a:r>
              <a:rPr lang="en-US" b="0" kern="0" dirty="0" smtClean="0">
                <a:solidFill>
                  <a:schemeClr val="bg1"/>
                </a:solidFill>
              </a:rPr>
              <a:t>live and my likely </a:t>
            </a:r>
            <a:r>
              <a:rPr lang="en-US" b="0" kern="0" dirty="0">
                <a:solidFill>
                  <a:schemeClr val="bg1"/>
                </a:solidFill>
              </a:rPr>
              <a:t>commuting </a:t>
            </a:r>
            <a:r>
              <a:rPr lang="en-US" b="0" kern="0" dirty="0" smtClean="0">
                <a:solidFill>
                  <a:schemeClr val="bg1"/>
                </a:solidFill>
              </a:rPr>
              <a:t>pattern</a:t>
            </a:r>
            <a:endParaRPr lang="en-US" b="0" kern="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52587" y="5221546"/>
            <a:ext cx="293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50"/>
              </a:spcBef>
              <a:buClr>
                <a:schemeClr val="accent5"/>
              </a:buClr>
            </a:pPr>
            <a:r>
              <a:rPr lang="en-US" sz="1800" b="0" dirty="0" smtClean="0">
                <a:solidFill>
                  <a:srgbClr val="D3DF44"/>
                </a:solidFill>
              </a:rPr>
              <a:t>LEVEL OF INTERACTION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52587" y="5793617"/>
            <a:ext cx="1210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50"/>
              </a:spcBef>
              <a:buClr>
                <a:schemeClr val="accent5"/>
              </a:buClr>
            </a:pPr>
            <a:r>
              <a:rPr lang="en-US" sz="1600" b="0" dirty="0" smtClean="0">
                <a:solidFill>
                  <a:schemeClr val="bg2">
                    <a:lumMod val="75000"/>
                  </a:schemeClr>
                </a:solidFill>
              </a:rPr>
              <a:t>Never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9666" y="5793617"/>
            <a:ext cx="1749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50"/>
              </a:spcBef>
              <a:buClr>
                <a:schemeClr val="accent5"/>
              </a:buClr>
            </a:pPr>
            <a:r>
              <a:rPr lang="en-US" sz="1600" b="0" dirty="0" smtClean="0">
                <a:solidFill>
                  <a:schemeClr val="bg2">
                    <a:lumMod val="75000"/>
                  </a:schemeClr>
                </a:solidFill>
              </a:rPr>
              <a:t>30 minutes/year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31246" y="5670507"/>
            <a:ext cx="2631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50"/>
              </a:spcBef>
              <a:buClr>
                <a:schemeClr val="accent5"/>
              </a:buClr>
            </a:pPr>
            <a:r>
              <a:rPr lang="en-US" sz="1600" b="0" dirty="0">
                <a:solidFill>
                  <a:schemeClr val="bg2">
                    <a:lumMod val="75000"/>
                  </a:schemeClr>
                </a:solidFill>
              </a:rPr>
              <a:t>A few visits/month; </a:t>
            </a:r>
            <a:r>
              <a:rPr lang="en-US" sz="1600" b="0" dirty="0" smtClean="0">
                <a:solidFill>
                  <a:schemeClr val="bg2">
                    <a:lumMod val="75000"/>
                  </a:schemeClr>
                </a:solidFill>
              </a:rPr>
              <a:t>app </a:t>
            </a:r>
            <a:r>
              <a:rPr lang="en-US" sz="1600" b="0" dirty="0">
                <a:solidFill>
                  <a:schemeClr val="bg2">
                    <a:lumMod val="75000"/>
                  </a:schemeClr>
                </a:solidFill>
              </a:rPr>
              <a:t> downloaded on my iPhone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12" y="2310898"/>
            <a:ext cx="968029" cy="314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2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 animBg="1"/>
      <p:bldP spid="17" grpId="0" animBg="1"/>
      <p:bldP spid="13" grpId="0"/>
      <p:bldP spid="15" grpId="0"/>
      <p:bldP spid="16" grpId="0"/>
      <p:bldP spid="21" grpId="0"/>
      <p:bldP spid="18" grpId="0"/>
      <p:bldP spid="19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5138" y="3637620"/>
            <a:ext cx="8250449" cy="830997"/>
            <a:chOff x="465138" y="3674785"/>
            <a:chExt cx="8250449" cy="830997"/>
          </a:xfrm>
        </p:grpSpPr>
        <p:sp>
          <p:nvSpPr>
            <p:cNvPr id="110" name="Rectangle 109"/>
            <p:cNvSpPr/>
            <p:nvPr/>
          </p:nvSpPr>
          <p:spPr>
            <a:xfrm>
              <a:off x="465138" y="3674785"/>
              <a:ext cx="246856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smtClean="0">
                  <a:solidFill>
                    <a:schemeClr val="accent5"/>
                  </a:solidFill>
                </a:rPr>
                <a:t>Availability </a:t>
              </a:r>
              <a:br>
                <a:rPr lang="en-US" sz="2400" dirty="0" smtClean="0">
                  <a:solidFill>
                    <a:schemeClr val="accent5"/>
                  </a:solidFill>
                </a:rPr>
              </a:br>
              <a:r>
                <a:rPr lang="en-US" sz="2400" dirty="0" smtClean="0">
                  <a:solidFill>
                    <a:schemeClr val="accent5"/>
                  </a:solidFill>
                </a:rPr>
                <a:t>of Information</a:t>
              </a:r>
              <a:endParaRPr lang="en-US" sz="2400" dirty="0">
                <a:solidFill>
                  <a:schemeClr val="accent5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38937" y="3874840"/>
              <a:ext cx="5776650" cy="430887"/>
              <a:chOff x="2944592" y="3687511"/>
              <a:chExt cx="5776650" cy="430887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4194996" y="3687511"/>
                <a:ext cx="452624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7013" lvl="0" indent="-227013">
                  <a:spcBef>
                    <a:spcPts val="350"/>
                  </a:spcBef>
                  <a:buClr>
                    <a:schemeClr val="accent5"/>
                  </a:buClr>
                  <a:buFont typeface="Wingdings 2" pitchFamily="18" charset="2"/>
                  <a:buChar char=""/>
                  <a:defRPr/>
                </a:pPr>
                <a:r>
                  <a:rPr lang="en-US" sz="2200" b="0" dirty="0"/>
                  <a:t>Price and </a:t>
                </a:r>
                <a:r>
                  <a:rPr lang="en-US" sz="2200" b="0" dirty="0" smtClean="0"/>
                  <a:t>quality transparency</a:t>
                </a:r>
                <a:endParaRPr lang="en-US" sz="2200" b="0" dirty="0"/>
              </a:p>
            </p:txBody>
          </p:sp>
          <p:cxnSp>
            <p:nvCxnSpPr>
              <p:cNvPr id="114" name="Straight Connector 113"/>
              <p:cNvCxnSpPr/>
              <p:nvPr/>
            </p:nvCxnSpPr>
            <p:spPr bwMode="auto">
              <a:xfrm flipH="1">
                <a:off x="3036033" y="3902954"/>
                <a:ext cx="1048287" cy="0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5" name="Oval 114"/>
              <p:cNvSpPr/>
              <p:nvPr/>
            </p:nvSpPr>
            <p:spPr bwMode="auto">
              <a:xfrm>
                <a:off x="2944592" y="3857234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4950" indent="-234950"/>
                <a:endParaRPr lang="en-US" sz="2400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16" name="Straight Connector 115"/>
              <p:cNvCxnSpPr/>
              <p:nvPr/>
            </p:nvCxnSpPr>
            <p:spPr bwMode="auto">
              <a:xfrm rot="5400000">
                <a:off x="3916478" y="3902954"/>
                <a:ext cx="320040" cy="0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 Market Influencers of Consumer Behavior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08604" y="2044988"/>
            <a:ext cx="7740096" cy="1226207"/>
            <a:chOff x="908604" y="2044988"/>
            <a:chExt cx="7740096" cy="1226207"/>
          </a:xfrm>
        </p:grpSpPr>
        <p:sp>
          <p:nvSpPr>
            <p:cNvPr id="85" name="Rectangle 84"/>
            <p:cNvSpPr/>
            <p:nvPr/>
          </p:nvSpPr>
          <p:spPr>
            <a:xfrm>
              <a:off x="908604" y="2242593"/>
              <a:ext cx="158163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smtClean="0">
                  <a:solidFill>
                    <a:schemeClr val="accent5"/>
                  </a:solidFill>
                </a:rPr>
                <a:t>Coverage </a:t>
              </a:r>
              <a:br>
                <a:rPr lang="en-US" sz="2400" dirty="0" smtClean="0">
                  <a:solidFill>
                    <a:schemeClr val="accent5"/>
                  </a:solidFill>
                </a:rPr>
              </a:br>
              <a:r>
                <a:rPr lang="en-US" sz="2400" dirty="0" smtClean="0">
                  <a:solidFill>
                    <a:schemeClr val="accent5"/>
                  </a:solidFill>
                </a:rPr>
                <a:t>Choice</a:t>
              </a:r>
              <a:endParaRPr lang="en-US" sz="2400" dirty="0">
                <a:solidFill>
                  <a:schemeClr val="accent5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189341" y="2052797"/>
              <a:ext cx="4459359" cy="12105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7013" lvl="0" indent="-227013">
                <a:spcBef>
                  <a:spcPts val="350"/>
                </a:spcBef>
                <a:buClr>
                  <a:schemeClr val="accent5"/>
                </a:buClr>
                <a:buFont typeface="Wingdings 2" pitchFamily="18" charset="2"/>
                <a:buChar char=""/>
                <a:defRPr/>
              </a:pPr>
              <a:r>
                <a:rPr lang="en-US" sz="2200" b="0" dirty="0"/>
                <a:t>Health </a:t>
              </a:r>
              <a:r>
                <a:rPr lang="en-US" sz="2200" b="0" dirty="0" smtClean="0"/>
                <a:t>benefits design</a:t>
              </a:r>
              <a:endParaRPr lang="en-US" sz="2200" b="0" dirty="0"/>
            </a:p>
            <a:p>
              <a:pPr marL="227013" lvl="0" indent="-227013">
                <a:spcBef>
                  <a:spcPts val="350"/>
                </a:spcBef>
                <a:buClr>
                  <a:schemeClr val="accent5"/>
                </a:buClr>
                <a:buFont typeface="Wingdings 2" pitchFamily="18" charset="2"/>
                <a:buChar char=""/>
                <a:defRPr/>
              </a:pPr>
              <a:r>
                <a:rPr lang="en-US" sz="2200" b="0" dirty="0"/>
                <a:t>Narrow </a:t>
              </a:r>
              <a:r>
                <a:rPr lang="en-US" sz="2200" b="0" dirty="0" smtClean="0"/>
                <a:t>networks</a:t>
              </a:r>
              <a:endParaRPr lang="en-US" sz="2200" b="0" dirty="0"/>
            </a:p>
            <a:p>
              <a:pPr marL="227013" lvl="0" indent="-227013">
                <a:spcBef>
                  <a:spcPts val="350"/>
                </a:spcBef>
                <a:buClr>
                  <a:schemeClr val="accent5"/>
                </a:buClr>
                <a:buFont typeface="Wingdings 2" pitchFamily="18" charset="2"/>
                <a:buChar char=""/>
                <a:defRPr/>
              </a:pPr>
              <a:r>
                <a:rPr lang="en-US" sz="2200" b="0" dirty="0"/>
                <a:t>Public and </a:t>
              </a:r>
              <a:r>
                <a:rPr lang="en-US" sz="2200" b="0" dirty="0" smtClean="0"/>
                <a:t>private exchanges</a:t>
              </a:r>
              <a:endParaRPr lang="en-US" sz="2200" b="0" dirty="0"/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 flipH="1">
              <a:off x="2730841" y="2658091"/>
              <a:ext cx="1340204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4070843" y="2044988"/>
              <a:ext cx="0" cy="1226207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Oval 55"/>
            <p:cNvSpPr/>
            <p:nvPr/>
          </p:nvSpPr>
          <p:spPr bwMode="auto">
            <a:xfrm>
              <a:off x="2639897" y="2612371"/>
              <a:ext cx="91440" cy="9144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/>
              <a:endParaRPr lang="en-US" sz="240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5138" y="4835042"/>
            <a:ext cx="8034337" cy="1164421"/>
            <a:chOff x="465138" y="4822342"/>
            <a:chExt cx="8034337" cy="1164421"/>
          </a:xfrm>
        </p:grpSpPr>
        <p:sp>
          <p:nvSpPr>
            <p:cNvPr id="47" name="Rectangle 46"/>
            <p:cNvSpPr/>
            <p:nvPr/>
          </p:nvSpPr>
          <p:spPr>
            <a:xfrm>
              <a:off x="465138" y="4822342"/>
              <a:ext cx="246856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smtClean="0">
                  <a:solidFill>
                    <a:schemeClr val="accent5"/>
                  </a:solidFill>
                </a:rPr>
                <a:t>Rising Expectations</a:t>
              </a:r>
              <a:endParaRPr lang="en-US" sz="2400" dirty="0">
                <a:solidFill>
                  <a:schemeClr val="accent5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189341" y="4827471"/>
              <a:ext cx="4310134" cy="11592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7013" lvl="0" indent="-227013">
                <a:spcBef>
                  <a:spcPts val="350"/>
                </a:spcBef>
                <a:buClr>
                  <a:schemeClr val="accent5"/>
                </a:buClr>
                <a:buFont typeface="Wingdings 2" pitchFamily="18" charset="2"/>
                <a:buChar char=""/>
                <a:defRPr/>
              </a:pPr>
              <a:r>
                <a:rPr lang="en-US" sz="2200" b="0" dirty="0"/>
                <a:t>Digital </a:t>
              </a:r>
              <a:r>
                <a:rPr lang="en-US" sz="2200" b="0" dirty="0" smtClean="0"/>
                <a:t>connectivity </a:t>
              </a:r>
              <a:endParaRPr lang="en-US" sz="2200" b="0" dirty="0"/>
            </a:p>
            <a:p>
              <a:pPr marL="227013" lvl="0" indent="-227013">
                <a:spcBef>
                  <a:spcPts val="350"/>
                </a:spcBef>
                <a:buClr>
                  <a:schemeClr val="accent5"/>
                </a:buClr>
                <a:buFont typeface="Wingdings 2" pitchFamily="18" charset="2"/>
                <a:buChar char=""/>
                <a:defRPr/>
              </a:pPr>
              <a:r>
                <a:rPr lang="en-US" sz="2200" b="0" dirty="0"/>
                <a:t>“</a:t>
              </a:r>
              <a:r>
                <a:rPr lang="en-US" sz="2200" b="0" dirty="0" smtClean="0"/>
                <a:t>My” continuum of care network </a:t>
              </a:r>
              <a:endParaRPr lang="en-US" sz="2200" b="0" dirty="0"/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 flipH="1">
              <a:off x="2953751" y="5237840"/>
              <a:ext cx="1117294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Oval 51"/>
            <p:cNvSpPr/>
            <p:nvPr/>
          </p:nvSpPr>
          <p:spPr bwMode="auto">
            <a:xfrm>
              <a:off x="2881996" y="5192120"/>
              <a:ext cx="98790" cy="9144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/>
              <a:endParaRPr lang="en-US" sz="24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rot="5400000">
              <a:off x="3682223" y="5237840"/>
              <a:ext cx="777240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5136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Challenges for </a:t>
            </a:r>
            <a:r>
              <a:rPr lang="en-US" dirty="0" smtClean="0"/>
              <a:t>Today’s Health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7104" y="1941855"/>
            <a:ext cx="5838939" cy="1754314"/>
          </a:xfrm>
          <a:noFill/>
          <a:effectLst/>
        </p:spPr>
        <p:txBody>
          <a:bodyPr wrap="square" anchor="ctr">
            <a:noAutofit/>
          </a:bodyPr>
          <a:lstStyle/>
          <a:p>
            <a:pPr marL="0" indent="4763">
              <a:buNone/>
            </a:pPr>
            <a:r>
              <a:rPr lang="en-US" sz="3600" dirty="0" smtClean="0">
                <a:solidFill>
                  <a:schemeClr val="bg2"/>
                </a:solidFill>
              </a:rPr>
              <a:t>How do you </a:t>
            </a:r>
            <a:br>
              <a:rPr lang="en-US" sz="3600" dirty="0" smtClean="0">
                <a:solidFill>
                  <a:schemeClr val="bg2"/>
                </a:solidFill>
              </a:rPr>
            </a:br>
            <a:r>
              <a:rPr lang="en-US" sz="3600" b="1" dirty="0" smtClean="0">
                <a:solidFill>
                  <a:schemeClr val="bg2"/>
                </a:solidFill>
              </a:rPr>
              <a:t>act with confidence</a:t>
            </a:r>
            <a:r>
              <a:rPr lang="en-US" sz="3600" dirty="0" smtClean="0">
                <a:solidFill>
                  <a:schemeClr val="bg2"/>
                </a:solidFill>
              </a:rPr>
              <a:t> </a:t>
            </a:r>
            <a:br>
              <a:rPr lang="en-US" sz="3600" dirty="0" smtClean="0">
                <a:solidFill>
                  <a:schemeClr val="bg2"/>
                </a:solidFill>
              </a:rPr>
            </a:br>
            <a:r>
              <a:rPr lang="en-US" sz="3600" dirty="0" smtClean="0">
                <a:solidFill>
                  <a:schemeClr val="bg2"/>
                </a:solidFill>
              </a:rPr>
              <a:t>in an age of uncertainty?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861847" y="2086391"/>
            <a:ext cx="0" cy="1465243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Content Placeholder 2"/>
          <p:cNvSpPr txBox="1">
            <a:spLocks/>
          </p:cNvSpPr>
          <p:nvPr/>
        </p:nvSpPr>
        <p:spPr bwMode="gray">
          <a:xfrm>
            <a:off x="2027104" y="4046464"/>
            <a:ext cx="5838939" cy="175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  <a:noAutofit/>
          </a:bodyPr>
          <a:lstStyle>
            <a:lvl1pPr marL="227013" indent="-227013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5"/>
              </a:buClr>
              <a:buSzPct val="85000"/>
              <a:buFont typeface="Wingdings" pitchFamily="2" charset="2"/>
              <a:buChar char="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2763" indent="-17145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2pPr>
            <a:lvl3pPr marL="801688" indent="-174625" algn="l" rtl="0" eaLnBrk="1" fontAlgn="base" hangingPunct="1">
              <a:spcBef>
                <a:spcPts val="350"/>
              </a:spcBef>
              <a:spcAft>
                <a:spcPct val="0"/>
              </a:spcAft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+mn-lt"/>
              </a:defRPr>
            </a:lvl3pPr>
            <a:lvl4pPr marL="1082675" indent="-166688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1371600" indent="-168275" algn="l" rtl="0" eaLnBrk="1" fontAlgn="base" hangingPunct="1">
              <a:spcBef>
                <a:spcPts val="35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182880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28600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274320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20040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4763">
              <a:spcBef>
                <a:spcPct val="2000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sz="3600" kern="0" dirty="0">
                <a:solidFill>
                  <a:srgbClr val="808080"/>
                </a:solidFill>
              </a:rPr>
              <a:t>How do you create a </a:t>
            </a:r>
            <a:r>
              <a:rPr lang="en-US" sz="3600" b="1" kern="0" dirty="0">
                <a:solidFill>
                  <a:srgbClr val="808080"/>
                </a:solidFill>
              </a:rPr>
              <a:t>strategy of abundance </a:t>
            </a:r>
            <a:br>
              <a:rPr lang="en-US" sz="3600" b="1" kern="0" dirty="0">
                <a:solidFill>
                  <a:srgbClr val="808080"/>
                </a:solidFill>
              </a:rPr>
            </a:br>
            <a:r>
              <a:rPr lang="en-US" sz="3600" kern="0" dirty="0">
                <a:solidFill>
                  <a:srgbClr val="808080"/>
                </a:solidFill>
              </a:rPr>
              <a:t>in an age of scarcity?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861847" y="4191000"/>
            <a:ext cx="0" cy="1465243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7812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71700" y="3276600"/>
            <a:ext cx="4800600" cy="776816"/>
          </a:xfrm>
        </p:spPr>
        <p:txBody>
          <a:bodyPr/>
          <a:lstStyle/>
          <a:p>
            <a:pPr algn="ctr"/>
            <a:r>
              <a:rPr lang="en-US" sz="3200" dirty="0" smtClean="0"/>
              <a:t>Connecting Care Through Coordination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88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Care Coordination?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07961" y="1623045"/>
            <a:ext cx="7748212" cy="2278752"/>
            <a:chOff x="707961" y="1527633"/>
            <a:chExt cx="7748212" cy="2278752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 bwMode="gray">
            <a:xfrm>
              <a:off x="781744" y="1527633"/>
              <a:ext cx="7674429" cy="2278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9" tIns="45714" rIns="91429" bIns="45714" numCol="1" anchor="ctr" anchorCtr="0" compatLnSpc="1">
              <a:prstTxWarp prst="textNoShape">
                <a:avLst/>
              </a:prstTxWarp>
              <a:noAutofit/>
            </a:bodyPr>
            <a:lstStyle>
              <a:lvl1pPr marL="227013" indent="-227013" algn="l" rtl="0" eaLnBrk="1" fontAlgn="base" hangingPunct="1">
                <a:spcBef>
                  <a:spcPts val="350"/>
                </a:spcBef>
                <a:spcAft>
                  <a:spcPct val="0"/>
                </a:spcAft>
                <a:buClr>
                  <a:schemeClr val="accent5"/>
                </a:buClr>
                <a:buSzPct val="100000"/>
                <a:buFont typeface="Wingdings 2" pitchFamily="18" charset="2"/>
                <a:buChar char="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2763" indent="-171450" algn="l" rtl="0" eaLnBrk="1" fontAlgn="base" hangingPunct="1">
                <a:spcBef>
                  <a:spcPts val="35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 2" pitchFamily="18" charset="2"/>
                <a:buChar char=""/>
                <a:defRPr>
                  <a:solidFill>
                    <a:schemeClr val="tx1"/>
                  </a:solidFill>
                  <a:latin typeface="+mn-lt"/>
                </a:defRPr>
              </a:lvl2pPr>
              <a:lvl3pPr marL="801688" indent="-174625" algn="l" rtl="0" eaLnBrk="1" fontAlgn="base" hangingPunct="1">
                <a:spcBef>
                  <a:spcPts val="350"/>
                </a:spcBef>
                <a:spcAft>
                  <a:spcPct val="0"/>
                </a:spcAft>
                <a:buFont typeface="Arial" pitchFamily="34" charset="0"/>
                <a:buChar char="–"/>
                <a:defRPr sz="1700">
                  <a:solidFill>
                    <a:schemeClr val="tx1"/>
                  </a:solidFill>
                  <a:latin typeface="+mn-lt"/>
                </a:defRPr>
              </a:lvl3pPr>
              <a:lvl4pPr marL="1082675" indent="-166688" algn="l" rtl="0" eaLnBrk="1" fontAlgn="base" hangingPunct="1">
                <a:spcBef>
                  <a:spcPts val="350"/>
                </a:spcBef>
                <a:spcAft>
                  <a:spcPct val="0"/>
                </a:spcAft>
                <a:buClr>
                  <a:srgbClr val="808080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+mn-lt"/>
                </a:defRPr>
              </a:lvl4pPr>
              <a:lvl5pPr marL="1371600" indent="-168275" algn="l" rtl="0" eaLnBrk="1" fontAlgn="base" hangingPunct="1">
                <a:spcBef>
                  <a:spcPts val="35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1828800" indent="-168275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286000" indent="-168275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2743200" indent="-168275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200400" indent="-168275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4763">
                <a:buFont typeface="Wingdings 2" pitchFamily="18" charset="2"/>
                <a:buNone/>
              </a:pPr>
              <a:r>
                <a:rPr lang="en-US" sz="2800" b="0" kern="0" dirty="0" smtClean="0">
                  <a:solidFill>
                    <a:schemeClr val="bg2"/>
                  </a:solidFill>
                </a:rPr>
                <a:t>A systematic effort to ensure that patients receive high-quality care appropriate to their medical needs and personal preferences, and that </a:t>
              </a:r>
              <a:r>
                <a:rPr lang="en-US" sz="2800" kern="0" dirty="0" smtClean="0">
                  <a:solidFill>
                    <a:schemeClr val="bg2"/>
                  </a:solidFill>
                </a:rPr>
                <a:t>services are integrated across settings and over time</a:t>
              </a:r>
              <a:r>
                <a:rPr lang="en-US" sz="2800" b="0" kern="0" dirty="0" smtClean="0">
                  <a:solidFill>
                    <a:schemeClr val="bg2"/>
                  </a:solidFill>
                </a:rPr>
                <a:t>.</a:t>
              </a: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707961" y="1580859"/>
              <a:ext cx="0" cy="2172300"/>
            </a:xfrm>
            <a:prstGeom prst="line">
              <a:avLst/>
            </a:prstGeom>
            <a:solidFill>
              <a:schemeClr val="tx2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39" y="3805068"/>
            <a:ext cx="3418812" cy="216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71937" y="4251158"/>
            <a:ext cx="2384236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350"/>
              </a:spcBef>
              <a:buClr>
                <a:schemeClr val="accent5"/>
              </a:buClr>
            </a:pPr>
            <a:r>
              <a:rPr lang="en-US" sz="1400" b="0" dirty="0" smtClean="0">
                <a:solidFill>
                  <a:schemeClr val="bg2"/>
                </a:solidFill>
              </a:rPr>
              <a:t>Survey respondents</a:t>
            </a:r>
            <a:r>
              <a:rPr lang="en-US" sz="1400" b="0" dirty="0">
                <a:solidFill>
                  <a:schemeClr val="bg2"/>
                </a:solidFill>
              </a:rPr>
              <a:t/>
            </a:r>
            <a:br>
              <a:rPr lang="en-US" sz="1400" b="0" dirty="0">
                <a:solidFill>
                  <a:schemeClr val="bg2"/>
                </a:solidFill>
              </a:rPr>
            </a:br>
            <a:r>
              <a:rPr lang="en-US" sz="1400" b="0" dirty="0" smtClean="0">
                <a:solidFill>
                  <a:schemeClr val="bg2"/>
                </a:solidFill>
              </a:rPr>
              <a:t>reporting that it is important</a:t>
            </a:r>
            <a:br>
              <a:rPr lang="en-US" sz="1400" b="0" dirty="0" smtClean="0">
                <a:solidFill>
                  <a:schemeClr val="bg2"/>
                </a:solidFill>
              </a:rPr>
            </a:br>
            <a:r>
              <a:rPr lang="en-US" sz="1400" b="0" dirty="0" smtClean="0">
                <a:solidFill>
                  <a:schemeClr val="bg2"/>
                </a:solidFill>
              </a:rPr>
              <a:t>to have one place/doctor</a:t>
            </a:r>
            <a:br>
              <a:rPr lang="en-US" sz="1400" b="0" dirty="0" smtClean="0">
                <a:solidFill>
                  <a:schemeClr val="bg2"/>
                </a:solidFill>
              </a:rPr>
            </a:br>
            <a:r>
              <a:rPr lang="en-US" sz="1400" b="0" dirty="0" smtClean="0">
                <a:solidFill>
                  <a:schemeClr val="bg2"/>
                </a:solidFill>
              </a:rPr>
              <a:t>responsible for primary </a:t>
            </a:r>
            <a:br>
              <a:rPr lang="en-US" sz="1400" b="0" dirty="0" smtClean="0">
                <a:solidFill>
                  <a:schemeClr val="bg2"/>
                </a:solidFill>
              </a:rPr>
            </a:br>
            <a:r>
              <a:rPr lang="en-US" sz="1400" b="0" dirty="0" smtClean="0">
                <a:solidFill>
                  <a:schemeClr val="bg2"/>
                </a:solidFill>
              </a:rPr>
              <a:t>and coordinated care. </a:t>
            </a:r>
          </a:p>
        </p:txBody>
      </p:sp>
    </p:spTree>
    <p:extLst>
      <p:ext uri="{BB962C8B-B14F-4D97-AF65-F5344CB8AC3E}">
        <p14:creationId xmlns:p14="http://schemas.microsoft.com/office/powerpoint/2010/main" val="78273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77867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46304"/>
            <a:ext cx="8499708" cy="958850"/>
          </a:xfrm>
        </p:spPr>
        <p:txBody>
          <a:bodyPr/>
          <a:lstStyle/>
          <a:p>
            <a:r>
              <a:rPr lang="en-US" dirty="0" smtClean="0"/>
              <a:t>Why Care Coordination Is the Key </a:t>
            </a:r>
            <a:br>
              <a:rPr lang="en-US" dirty="0" smtClean="0"/>
            </a:br>
            <a:r>
              <a:rPr lang="en-US" dirty="0" smtClean="0"/>
              <a:t>to Healthcare Strategy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71256" y="1444065"/>
            <a:ext cx="7801487" cy="1021485"/>
          </a:xfrm>
          <a:noFill/>
          <a:effectLst/>
        </p:spPr>
        <p:txBody>
          <a:bodyPr wrap="square" anchor="ctr">
            <a:noAutofit/>
          </a:bodyPr>
          <a:lstStyle/>
          <a:p>
            <a:pPr marL="0" indent="4763" algn="ctr">
              <a:buNone/>
            </a:pPr>
            <a:r>
              <a:rPr lang="en-US" sz="2200" dirty="0">
                <a:solidFill>
                  <a:schemeClr val="bg2"/>
                </a:solidFill>
              </a:rPr>
              <a:t>Care coordination </a:t>
            </a:r>
            <a:r>
              <a:rPr lang="en-US" sz="2200" dirty="0" smtClean="0">
                <a:solidFill>
                  <a:schemeClr val="bg2"/>
                </a:solidFill>
              </a:rPr>
              <a:t>spans the continuum of care, </a:t>
            </a:r>
            <a:br>
              <a:rPr lang="en-US" sz="2200" dirty="0" smtClean="0">
                <a:solidFill>
                  <a:schemeClr val="bg2"/>
                </a:solidFill>
              </a:rPr>
            </a:br>
            <a:r>
              <a:rPr lang="en-US" sz="2200" dirty="0" smtClean="0">
                <a:solidFill>
                  <a:schemeClr val="bg2"/>
                </a:solidFill>
              </a:rPr>
              <a:t>connecting </a:t>
            </a:r>
            <a:r>
              <a:rPr lang="en-US" sz="2200" dirty="0">
                <a:solidFill>
                  <a:schemeClr val="bg2"/>
                </a:solidFill>
              </a:rPr>
              <a:t>patients’ needs with </a:t>
            </a:r>
            <a:r>
              <a:rPr lang="en-US" sz="2200" dirty="0" smtClean="0">
                <a:solidFill>
                  <a:schemeClr val="bg2"/>
                </a:solidFill>
              </a:rPr>
              <a:t>appropriate services.</a:t>
            </a:r>
          </a:p>
        </p:txBody>
      </p:sp>
      <p:sp>
        <p:nvSpPr>
          <p:cNvPr id="14" name="Oval 13"/>
          <p:cNvSpPr/>
          <p:nvPr/>
        </p:nvSpPr>
        <p:spPr bwMode="gray">
          <a:xfrm>
            <a:off x="1819794" y="2999415"/>
            <a:ext cx="5398552" cy="3077535"/>
          </a:xfrm>
          <a:prstGeom prst="ellipse">
            <a:avLst/>
          </a:prstGeom>
          <a:noFill/>
          <a:ln w="381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45533" y="4601927"/>
            <a:ext cx="414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7013" indent="-227013">
              <a:spcBef>
                <a:spcPts val="350"/>
              </a:spcBef>
              <a:buClr>
                <a:schemeClr val="accent5"/>
              </a:buClr>
              <a:buFont typeface="Wingdings 2" pitchFamily="18" charset="2"/>
              <a:buChar char=""/>
            </a:pPr>
            <a:endParaRPr lang="en-US" sz="2000" b="0" dirty="0" smtClean="0"/>
          </a:p>
        </p:txBody>
      </p:sp>
      <p:sp>
        <p:nvSpPr>
          <p:cNvPr id="15" name="TextBox 14"/>
          <p:cNvSpPr txBox="1"/>
          <p:nvPr/>
        </p:nvSpPr>
        <p:spPr bwMode="gray">
          <a:xfrm>
            <a:off x="3732686" y="2535738"/>
            <a:ext cx="1572768" cy="832104"/>
          </a:xfrm>
          <a:prstGeom prst="rect">
            <a:avLst/>
          </a:prstGeom>
          <a:solidFill>
            <a:schemeClr val="accent5"/>
          </a:solidFill>
          <a:ln w="2857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600" b="0" dirty="0" smtClean="0">
                <a:solidFill>
                  <a:schemeClr val="bg1"/>
                </a:solidFill>
              </a:rPr>
              <a:t>Care </a:t>
            </a:r>
            <a:br>
              <a:rPr lang="en-US" sz="1600" b="0" dirty="0" smtClean="0">
                <a:solidFill>
                  <a:schemeClr val="bg1"/>
                </a:solidFill>
              </a:rPr>
            </a:br>
            <a:r>
              <a:rPr lang="en-US" sz="1600" b="0" dirty="0" smtClean="0">
                <a:solidFill>
                  <a:schemeClr val="bg1"/>
                </a:solidFill>
              </a:rPr>
              <a:t>Managers</a:t>
            </a:r>
          </a:p>
        </p:txBody>
      </p:sp>
      <p:sp>
        <p:nvSpPr>
          <p:cNvPr id="17" name="TextBox 16"/>
          <p:cNvSpPr txBox="1"/>
          <p:nvPr/>
        </p:nvSpPr>
        <p:spPr bwMode="gray">
          <a:xfrm>
            <a:off x="6739083" y="4058767"/>
            <a:ext cx="1571437" cy="830997"/>
          </a:xfrm>
          <a:prstGeom prst="rect">
            <a:avLst/>
          </a:prstGeom>
          <a:solidFill>
            <a:schemeClr val="accent5"/>
          </a:solidFill>
          <a:ln w="2857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600" b="0" dirty="0" smtClean="0">
                <a:solidFill>
                  <a:schemeClr val="bg1"/>
                </a:solidFill>
              </a:rPr>
              <a:t>Information</a:t>
            </a:r>
          </a:p>
          <a:p>
            <a:pPr algn="ctr">
              <a:spcBef>
                <a:spcPts val="0"/>
              </a:spcBef>
            </a:pPr>
            <a:r>
              <a:rPr lang="en-US" sz="1600" b="0" dirty="0" smtClean="0">
                <a:solidFill>
                  <a:schemeClr val="bg1"/>
                </a:solidFill>
              </a:rPr>
              <a:t>Systems and Analytics</a:t>
            </a:r>
          </a:p>
        </p:txBody>
      </p:sp>
      <p:sp>
        <p:nvSpPr>
          <p:cNvPr id="22" name="TextBox 21"/>
          <p:cNvSpPr txBox="1"/>
          <p:nvPr/>
        </p:nvSpPr>
        <p:spPr bwMode="gray">
          <a:xfrm>
            <a:off x="718847" y="4058213"/>
            <a:ext cx="1572768" cy="832104"/>
          </a:xfrm>
          <a:prstGeom prst="rect">
            <a:avLst/>
          </a:prstGeom>
          <a:solidFill>
            <a:schemeClr val="accent5"/>
          </a:solidFill>
          <a:ln w="2857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600" b="0" dirty="0" smtClean="0">
                <a:solidFill>
                  <a:schemeClr val="bg1"/>
                </a:solidFill>
              </a:rPr>
              <a:t>Primary Care Network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34" y="3516141"/>
            <a:ext cx="3444672" cy="217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9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Coordination Addresses Multiple Motivating Factors in Healthcare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26994" y="2133600"/>
            <a:ext cx="4002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50"/>
              </a:spcBef>
              <a:buClr>
                <a:schemeClr val="accent5"/>
              </a:buClr>
            </a:pPr>
            <a:r>
              <a:rPr lang="en-US" sz="3600" b="0" dirty="0" smtClean="0">
                <a:solidFill>
                  <a:schemeClr val="accent5"/>
                </a:solidFill>
              </a:rPr>
              <a:t>Care Coordination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27789" y="4245447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50"/>
              </a:spcBef>
              <a:buClr>
                <a:schemeClr val="accent5"/>
              </a:buClr>
            </a:pPr>
            <a:r>
              <a:rPr lang="en-US" sz="2000" dirty="0" smtClean="0"/>
              <a:t>Quality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2914" y="4245447"/>
            <a:ext cx="1396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50"/>
              </a:spcBef>
              <a:buClr>
                <a:schemeClr val="accent5"/>
              </a:buClr>
            </a:pPr>
            <a:r>
              <a:rPr lang="en-US" sz="2000" dirty="0" smtClean="0"/>
              <a:t>Workforce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57375" y="4245447"/>
            <a:ext cx="1749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2000" dirty="0" smtClean="0"/>
              <a:t>Patient Experience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1722121" y="2891472"/>
            <a:ext cx="5638799" cy="9082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9" name="Group 28"/>
          <p:cNvGrpSpPr/>
          <p:nvPr/>
        </p:nvGrpSpPr>
        <p:grpSpPr>
          <a:xfrm rot="16200000">
            <a:off x="6758725" y="3457036"/>
            <a:ext cx="1204391" cy="91440"/>
            <a:chOff x="4017834" y="3799839"/>
            <a:chExt cx="1204391" cy="91440"/>
          </a:xfrm>
        </p:grpSpPr>
        <p:cxnSp>
          <p:nvCxnSpPr>
            <p:cNvPr id="30" name="Straight Connector 29"/>
            <p:cNvCxnSpPr/>
            <p:nvPr/>
          </p:nvCxnSpPr>
          <p:spPr bwMode="gray">
            <a:xfrm rot="5400000">
              <a:off x="4642818" y="3266152"/>
              <a:ext cx="0" cy="1158815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Oval 30"/>
            <p:cNvSpPr/>
            <p:nvPr/>
          </p:nvSpPr>
          <p:spPr bwMode="gray">
            <a:xfrm>
              <a:off x="4017834" y="3799839"/>
              <a:ext cx="91440" cy="9144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marR="0" indent="-23495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338172" y="4245447"/>
            <a:ext cx="868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50"/>
              </a:spcBef>
              <a:buClr>
                <a:schemeClr val="accent5"/>
              </a:buClr>
            </a:pPr>
            <a:r>
              <a:rPr lang="en-US" sz="2000" dirty="0" smtClean="0"/>
              <a:t>Cost</a:t>
            </a:r>
          </a:p>
        </p:txBody>
      </p:sp>
      <p:grpSp>
        <p:nvGrpSpPr>
          <p:cNvPr id="33" name="Group 32"/>
          <p:cNvGrpSpPr/>
          <p:nvPr/>
        </p:nvGrpSpPr>
        <p:grpSpPr>
          <a:xfrm rot="16200000">
            <a:off x="4924969" y="3461989"/>
            <a:ext cx="1214303" cy="91440"/>
            <a:chOff x="4017834" y="3799839"/>
            <a:chExt cx="1214303" cy="91440"/>
          </a:xfrm>
        </p:grpSpPr>
        <p:cxnSp>
          <p:nvCxnSpPr>
            <p:cNvPr id="34" name="Straight Connector 33"/>
            <p:cNvCxnSpPr/>
            <p:nvPr/>
          </p:nvCxnSpPr>
          <p:spPr bwMode="gray">
            <a:xfrm rot="5400000">
              <a:off x="4647773" y="3261196"/>
              <a:ext cx="1" cy="1168726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Oval 34"/>
            <p:cNvSpPr/>
            <p:nvPr/>
          </p:nvSpPr>
          <p:spPr bwMode="gray">
            <a:xfrm>
              <a:off x="4017834" y="3799839"/>
              <a:ext cx="91440" cy="9144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marR="0" indent="-23495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rot="16200000">
            <a:off x="2915921" y="3450429"/>
            <a:ext cx="1209351" cy="91440"/>
            <a:chOff x="4017834" y="3799839"/>
            <a:chExt cx="1209351" cy="91440"/>
          </a:xfrm>
        </p:grpSpPr>
        <p:cxnSp>
          <p:nvCxnSpPr>
            <p:cNvPr id="37" name="Straight Connector 36"/>
            <p:cNvCxnSpPr/>
            <p:nvPr/>
          </p:nvCxnSpPr>
          <p:spPr bwMode="gray">
            <a:xfrm rot="5400000">
              <a:off x="4645298" y="3263673"/>
              <a:ext cx="0" cy="1163774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Oval 37"/>
            <p:cNvSpPr/>
            <p:nvPr/>
          </p:nvSpPr>
          <p:spPr bwMode="gray">
            <a:xfrm>
              <a:off x="4017834" y="3799839"/>
              <a:ext cx="91440" cy="9144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marR="0" indent="-23495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 rot="16200000">
            <a:off x="1119923" y="3457034"/>
            <a:ext cx="1204395" cy="91440"/>
            <a:chOff x="4017834" y="3799839"/>
            <a:chExt cx="1204395" cy="91440"/>
          </a:xfrm>
        </p:grpSpPr>
        <p:cxnSp>
          <p:nvCxnSpPr>
            <p:cNvPr id="40" name="Straight Connector 39"/>
            <p:cNvCxnSpPr/>
            <p:nvPr/>
          </p:nvCxnSpPr>
          <p:spPr bwMode="gray">
            <a:xfrm rot="5400000">
              <a:off x="4642820" y="3266150"/>
              <a:ext cx="0" cy="1158819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Oval 40"/>
            <p:cNvSpPr/>
            <p:nvPr/>
          </p:nvSpPr>
          <p:spPr bwMode="gray">
            <a:xfrm>
              <a:off x="4017834" y="3799839"/>
              <a:ext cx="91440" cy="9144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marR="0" indent="-23495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974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 of Care is a Key Theme of Vision 2020’s Strategies and Tactics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187928"/>
              </p:ext>
            </p:extLst>
          </p:nvPr>
        </p:nvGraphicFramePr>
        <p:xfrm>
          <a:off x="381000" y="1458683"/>
          <a:ext cx="8610600" cy="4937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37226"/>
                <a:gridCol w="6873374"/>
              </a:tblGrid>
              <a:tr h="518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Planning   Guidelines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</a:rPr>
                        <a:t>Care Coordination-Related</a:t>
                      </a:r>
                      <a:r>
                        <a:rPr lang="en-US" sz="1400" u="none" strike="noStrike" baseline="0" dirty="0" smtClean="0">
                          <a:solidFill>
                            <a:schemeClr val="bg1"/>
                          </a:solidFill>
                        </a:rPr>
                        <a:t> Strategies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</a:tr>
              <a:tr h="794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 smtClean="0">
                          <a:solidFill>
                            <a:schemeClr val="accent5"/>
                          </a:solidFill>
                        </a:rPr>
                        <a:t>Regionalization</a:t>
                      </a:r>
                      <a:endParaRPr lang="en-US" sz="1400" b="0" i="0" u="none" strike="noStrike" dirty="0">
                        <a:solidFill>
                          <a:schemeClr val="accent5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lvl="1" indent="-174625">
                        <a:buClr>
                          <a:schemeClr val="bg2"/>
                        </a:buClr>
                        <a:buFont typeface="Wingdings 2" panose="05020102010507070707" pitchFamily="18" charset="2"/>
                        <a:buChar char=""/>
                      </a:pPr>
                      <a:r>
                        <a:rPr lang="en-US" sz="1100" dirty="0" smtClean="0"/>
                        <a:t>Serve as the </a:t>
                      </a:r>
                      <a:r>
                        <a:rPr lang="en-US" sz="1100" b="1" dirty="0" smtClean="0">
                          <a:solidFill>
                            <a:schemeClr val="accent5"/>
                          </a:solidFill>
                        </a:rPr>
                        <a:t>regional</a:t>
                      </a:r>
                      <a:r>
                        <a:rPr lang="en-US" sz="1100" b="1" baseline="0" dirty="0" smtClean="0">
                          <a:solidFill>
                            <a:schemeClr val="accent5"/>
                          </a:solidFill>
                        </a:rPr>
                        <a:t> referral center </a:t>
                      </a:r>
                      <a:r>
                        <a:rPr lang="en-US" sz="1100" baseline="0" dirty="0" smtClean="0"/>
                        <a:t>for physician groups in high opportunity geographies</a:t>
                      </a:r>
                    </a:p>
                    <a:p>
                      <a:pPr marL="174625" lvl="1" indent="-174625">
                        <a:buClr>
                          <a:schemeClr val="bg2"/>
                        </a:buClr>
                        <a:buFont typeface="Wingdings 2" panose="05020102010507070707" pitchFamily="18" charset="2"/>
                        <a:buChar char=""/>
                      </a:pPr>
                      <a:r>
                        <a:rPr lang="en-US" sz="1100" baseline="0" dirty="0" smtClean="0"/>
                        <a:t>Establish a </a:t>
                      </a:r>
                      <a:r>
                        <a:rPr lang="en-US" sz="1100" b="1" baseline="0" dirty="0" smtClean="0">
                          <a:solidFill>
                            <a:schemeClr val="accent5"/>
                          </a:solidFill>
                        </a:rPr>
                        <a:t>telehealth network </a:t>
                      </a:r>
                      <a:r>
                        <a:rPr lang="en-US" sz="1100" baseline="0" dirty="0" smtClean="0"/>
                        <a:t>to strengthen relationships with other providers, improve access to care in rural areas</a:t>
                      </a:r>
                    </a:p>
                    <a:p>
                      <a:pPr marL="174625" lvl="1" indent="-174625">
                        <a:buClr>
                          <a:schemeClr val="bg2"/>
                        </a:buClr>
                        <a:buFont typeface="Wingdings 2" panose="05020102010507070707" pitchFamily="18" charset="2"/>
                        <a:buChar char=""/>
                      </a:pPr>
                      <a:r>
                        <a:rPr lang="en-US" sz="1100" dirty="0" smtClean="0"/>
                        <a:t>Become the regional provider of choice for Tulsa and in the regions by establishing a </a:t>
                      </a:r>
                      <a:r>
                        <a:rPr lang="en-US" sz="1100" b="1" dirty="0" smtClean="0">
                          <a:solidFill>
                            <a:schemeClr val="accent5"/>
                          </a:solidFill>
                        </a:rPr>
                        <a:t>network</a:t>
                      </a:r>
                      <a:r>
                        <a:rPr lang="en-US" sz="1100" dirty="0" smtClean="0"/>
                        <a:t> with rural hospitals 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 smtClean="0">
                          <a:solidFill>
                            <a:schemeClr val="accent5"/>
                          </a:solidFill>
                        </a:rPr>
                        <a:t>Grow</a:t>
                      </a:r>
                      <a:r>
                        <a:rPr lang="en-US" sz="1400" b="0" u="none" strike="noStrike" baseline="0" dirty="0" smtClean="0">
                          <a:solidFill>
                            <a:schemeClr val="accent5"/>
                          </a:solidFill>
                        </a:rPr>
                        <a:t> the  Clinic</a:t>
                      </a:r>
                      <a:endParaRPr lang="en-US" sz="1400" b="0" i="0" u="none" strike="noStrike" dirty="0">
                        <a:solidFill>
                          <a:schemeClr val="accent5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lvl="1" indent="-174625">
                        <a:buClr>
                          <a:schemeClr val="bg2"/>
                        </a:buClr>
                        <a:buFont typeface="Wingdings 2" panose="05020102010507070707" pitchFamily="18" charset="2"/>
                        <a:buChar char=""/>
                      </a:pPr>
                      <a:r>
                        <a:rPr lang="en-US" sz="1100" dirty="0" smtClean="0"/>
                        <a:t>Expand </a:t>
                      </a:r>
                      <a:r>
                        <a:rPr lang="en-US" sz="1100" b="1" dirty="0" smtClean="0">
                          <a:solidFill>
                            <a:schemeClr val="accent5"/>
                          </a:solidFill>
                        </a:rPr>
                        <a:t>primary care footprint </a:t>
                      </a:r>
                      <a:r>
                        <a:rPr lang="en-US" sz="1100" dirty="0" smtClean="0"/>
                        <a:t>in the community and the key regional geographies</a:t>
                      </a:r>
                    </a:p>
                    <a:p>
                      <a:pPr marL="174625" lvl="1" indent="-174625">
                        <a:buClr>
                          <a:schemeClr val="bg2"/>
                        </a:buClr>
                        <a:buFont typeface="Wingdings 2" panose="05020102010507070707" pitchFamily="18" charset="2"/>
                        <a:buChar char=""/>
                      </a:pPr>
                      <a:r>
                        <a:rPr lang="en-US" sz="1100" dirty="0" smtClean="0"/>
                        <a:t>Consider establishing </a:t>
                      </a:r>
                      <a:r>
                        <a:rPr lang="en-US" sz="1100" b="1" dirty="0" smtClean="0">
                          <a:solidFill>
                            <a:schemeClr val="accent5"/>
                          </a:solidFill>
                        </a:rPr>
                        <a:t>new specialty  clinics </a:t>
                      </a:r>
                      <a:r>
                        <a:rPr lang="en-US" sz="1100" dirty="0" smtClean="0"/>
                        <a:t>in regions with high growth and limited access to care </a:t>
                      </a:r>
                      <a:endParaRPr lang="en-US" sz="1100" dirty="0"/>
                    </a:p>
                  </a:txBody>
                  <a:tcPr marL="45720" marR="4572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accent5"/>
                          </a:solidFill>
                          <a:latin typeface="+mn-lt"/>
                        </a:rPr>
                        <a:t>Measureable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accent5"/>
                          </a:solidFill>
                          <a:latin typeface="+mn-lt"/>
                        </a:rPr>
                        <a:t> High Quality Across the Continuum of Care</a:t>
                      </a:r>
                      <a:endParaRPr lang="en-US" sz="1400" b="0" i="0" u="none" strike="noStrike" dirty="0">
                        <a:solidFill>
                          <a:schemeClr val="accent5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lvl="1" indent="-174625">
                        <a:buClr>
                          <a:schemeClr val="bg2"/>
                        </a:buClr>
                        <a:buFont typeface="Wingdings 2" panose="05020102010507070707" pitchFamily="18" charset="2"/>
                        <a:buChar char=""/>
                      </a:pPr>
                      <a:r>
                        <a:rPr lang="en-US" sz="1100" dirty="0" smtClean="0"/>
                        <a:t>Reduce readmissions through robust </a:t>
                      </a:r>
                      <a:r>
                        <a:rPr lang="en-US" sz="1100" b="1" dirty="0" smtClean="0">
                          <a:solidFill>
                            <a:schemeClr val="accent5"/>
                          </a:solidFill>
                        </a:rPr>
                        <a:t>alignment and management</a:t>
                      </a:r>
                      <a:r>
                        <a:rPr lang="en-US" sz="1100" b="1" dirty="0" smtClean="0"/>
                        <a:t> </a:t>
                      </a:r>
                      <a:r>
                        <a:rPr lang="en-US" sz="1100" dirty="0" smtClean="0"/>
                        <a:t>of post-acute care provider relationships </a:t>
                      </a:r>
                    </a:p>
                    <a:p>
                      <a:pPr marL="174625" lvl="1" indent="-174625">
                        <a:buClr>
                          <a:schemeClr val="bg2"/>
                        </a:buClr>
                        <a:buFont typeface="Wingdings 2" panose="05020102010507070707" pitchFamily="18" charset="2"/>
                        <a:buChar char=""/>
                      </a:pPr>
                      <a:r>
                        <a:rPr lang="en-US" sz="1100" dirty="0" smtClean="0"/>
                        <a:t>Redesign </a:t>
                      </a:r>
                      <a:r>
                        <a:rPr lang="en-US" sz="1100" b="1" dirty="0" smtClean="0">
                          <a:solidFill>
                            <a:schemeClr val="accent5"/>
                          </a:solidFill>
                        </a:rPr>
                        <a:t>clinical pathways </a:t>
                      </a:r>
                      <a:r>
                        <a:rPr lang="en-US" sz="1100" dirty="0" smtClean="0"/>
                        <a:t>for specific patient populations to minimize adverse outcomes </a:t>
                      </a:r>
                    </a:p>
                    <a:p>
                      <a:pPr marL="174625" lvl="1" indent="-174625">
                        <a:buClr>
                          <a:schemeClr val="bg2"/>
                        </a:buClr>
                        <a:buFont typeface="Wingdings 2" panose="05020102010507070707" pitchFamily="18" charset="2"/>
                        <a:buChar char=""/>
                      </a:pPr>
                      <a:r>
                        <a:rPr lang="en-US" sz="1100" dirty="0" smtClean="0"/>
                        <a:t>Develop continuum</a:t>
                      </a:r>
                      <a:r>
                        <a:rPr lang="en-US" sz="1100" baseline="0" dirty="0" smtClean="0"/>
                        <a:t> of care</a:t>
                      </a:r>
                      <a:r>
                        <a:rPr lang="en-US" sz="1100" dirty="0" smtClean="0"/>
                        <a:t> strategy to manage quality </a:t>
                      </a:r>
                      <a:r>
                        <a:rPr lang="en-US" sz="1100" b="1" dirty="0" smtClean="0">
                          <a:solidFill>
                            <a:schemeClr val="accent5"/>
                          </a:solidFill>
                        </a:rPr>
                        <a:t>across care continuum </a:t>
                      </a:r>
                      <a:r>
                        <a:rPr lang="en-US" sz="1100" dirty="0" smtClean="0"/>
                        <a:t>(variation, utilization)</a:t>
                      </a:r>
                    </a:p>
                    <a:p>
                      <a:pPr marL="174625" lvl="1" indent="-174625">
                        <a:buClr>
                          <a:schemeClr val="bg2"/>
                        </a:buClr>
                        <a:buFont typeface="Wingdings 2" panose="05020102010507070707" pitchFamily="18" charset="2"/>
                        <a:buChar char=""/>
                      </a:pPr>
                      <a:r>
                        <a:rPr lang="en-US" sz="1100" dirty="0" smtClean="0"/>
                        <a:t>Re-evaluate opportunities to partner with retail providers and employers in regions 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accent5"/>
                          </a:solidFill>
                          <a:latin typeface="+mn-lt"/>
                        </a:rPr>
                        <a:t>Integration Toward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accent5"/>
                          </a:solidFill>
                          <a:latin typeface="+mn-lt"/>
                        </a:rPr>
                        <a:t> Population Health</a:t>
                      </a:r>
                      <a:endParaRPr lang="en-US" sz="1400" b="0" i="0" u="none" strike="noStrike" dirty="0">
                        <a:solidFill>
                          <a:schemeClr val="accent5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lvl="1" indent="-174625">
                        <a:buClr>
                          <a:schemeClr val="bg2"/>
                        </a:buClr>
                        <a:buFont typeface="Wingdings 2" panose="05020102010507070707" pitchFamily="18" charset="2"/>
                        <a:buChar char="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Expand </a:t>
                      </a:r>
                      <a:r>
                        <a:rPr lang="en-US" sz="1100" b="1" kern="1200" dirty="0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team-based approach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primary care to maximize existing  work force and meet patient needs </a:t>
                      </a:r>
                    </a:p>
                    <a:p>
                      <a:pPr marL="174625" lvl="1" indent="-174625">
                        <a:buClr>
                          <a:schemeClr val="bg2"/>
                        </a:buClr>
                        <a:buFont typeface="Wingdings 2" panose="05020102010507070707" pitchFamily="18" charset="2"/>
                        <a:buChar char="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Continue to explore and grow </a:t>
                      </a:r>
                      <a:r>
                        <a:rPr lang="en-US" sz="1100" b="1" kern="1200" dirty="0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 centric medical homes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manage complex patients  </a:t>
                      </a:r>
                    </a:p>
                    <a:p>
                      <a:pPr marL="174625" lvl="1" indent="-174625">
                        <a:buClr>
                          <a:schemeClr val="bg2"/>
                        </a:buClr>
                        <a:buFont typeface="Wingdings 2" panose="05020102010507070707" pitchFamily="18" charset="2"/>
                        <a:buChar char=""/>
                      </a:pPr>
                      <a:r>
                        <a:rPr lang="en-US" sz="1100" b="1" kern="1200" dirty="0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Integrate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behavioral health into primary care practice to improve access to services, manage patients </a:t>
                      </a:r>
                    </a:p>
                    <a:p>
                      <a:pPr marL="174625" lvl="1" indent="-174625">
                        <a:buClr>
                          <a:schemeClr val="bg2"/>
                        </a:buClr>
                        <a:buFont typeface="Wingdings 2" panose="05020102010507070707" pitchFamily="18" charset="2"/>
                        <a:buChar char="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Establish </a:t>
                      </a:r>
                      <a:r>
                        <a:rPr lang="en-US" sz="1100" b="1" kern="1200" dirty="0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disease management programs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key conditions to reduce costs to the system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accent5"/>
                          </a:solidFill>
                          <a:latin typeface="+mn-lt"/>
                        </a:rPr>
                        <a:t>Workforce Development and Education </a:t>
                      </a:r>
                      <a:endParaRPr lang="en-US" sz="1400" b="0" i="0" u="none" strike="noStrike" dirty="0">
                        <a:solidFill>
                          <a:schemeClr val="accent5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lvl="1" indent="-174625">
                        <a:buClr>
                          <a:schemeClr val="bg2"/>
                        </a:buClr>
                        <a:buFont typeface="Wingdings 2" panose="05020102010507070707" pitchFamily="18" charset="2"/>
                        <a:buChar char="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Recruit advanced practitioners and build </a:t>
                      </a:r>
                      <a:r>
                        <a:rPr lang="en-US" sz="1100" b="1" kern="1200" dirty="0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clinical teams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offset future physician shortages </a:t>
                      </a:r>
                    </a:p>
                    <a:p>
                      <a:pPr marL="174625" lvl="1" indent="-174625">
                        <a:buClr>
                          <a:schemeClr val="bg2"/>
                        </a:buClr>
                        <a:buFont typeface="Wingdings 2" panose="05020102010507070707" pitchFamily="18" charset="2"/>
                        <a:buChar char="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specific strategic plan to optimize use of </a:t>
                      </a:r>
                      <a:r>
                        <a:rPr lang="en-US" sz="1100" b="1" kern="1200" dirty="0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Practitioners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across organization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accent5"/>
                          </a:solidFill>
                          <a:latin typeface="+mn-lt"/>
                        </a:rPr>
                        <a:t>Financial Viability</a:t>
                      </a:r>
                      <a:endParaRPr lang="en-US" sz="1400" b="0" i="0" u="none" strike="noStrike" dirty="0">
                        <a:solidFill>
                          <a:schemeClr val="accent5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lvl="1" indent="-174625">
                        <a:buClr>
                          <a:schemeClr val="bg2"/>
                        </a:buClr>
                        <a:buFont typeface="Wingdings 2" panose="05020102010507070707" pitchFamily="18" charset="2"/>
                        <a:buChar char="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 </a:t>
                      </a:r>
                      <a:r>
                        <a:rPr lang="en-US" sz="1100" b="1" kern="1200" dirty="0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costs across the entire care continuum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capture the shift from volume to value 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32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85376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175879"/>
              </p:ext>
            </p:extLst>
          </p:nvPr>
        </p:nvGraphicFramePr>
        <p:xfrm>
          <a:off x="4829175" y="1995906"/>
          <a:ext cx="3819525" cy="31608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9125"/>
                <a:gridCol w="3200400"/>
              </a:tblGrid>
              <a:tr h="466725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 smtClean="0"/>
                        <a:t>Shortfalls in Medical Care </a:t>
                      </a:r>
                      <a:r>
                        <a:rPr lang="en-US" sz="1700" b="1" baseline="0" dirty="0" smtClean="0"/>
                        <a:t>10%</a:t>
                      </a:r>
                      <a:endParaRPr lang="en-US" sz="1700" b="1" dirty="0" smtClean="0"/>
                    </a:p>
                  </a:txBody>
                  <a:tcPr marL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400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0619">
                <a:tc>
                  <a:txBody>
                    <a:bodyPr/>
                    <a:lstStyle/>
                    <a:p>
                      <a:pPr algn="r"/>
                      <a:endParaRPr lang="en-US" sz="400" b="1" dirty="0"/>
                    </a:p>
                  </a:txBody>
                  <a:tcPr marL="0" marR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 smtClean="0"/>
                        <a:t>Environmental Exposures</a:t>
                      </a:r>
                      <a:r>
                        <a:rPr lang="en-US" sz="1700" b="0" baseline="0" dirty="0" smtClean="0"/>
                        <a:t> </a:t>
                      </a:r>
                      <a:r>
                        <a:rPr lang="en-US" sz="1700" b="1" baseline="0" dirty="0" smtClean="0"/>
                        <a:t>5%</a:t>
                      </a:r>
                      <a:endParaRPr lang="en-US" sz="1700" b="1" dirty="0" smtClean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04544">
                <a:tc>
                  <a:txBody>
                    <a:bodyPr/>
                    <a:lstStyle/>
                    <a:p>
                      <a:pPr algn="r"/>
                      <a:endParaRPr lang="en-US" sz="400" b="1" dirty="0"/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 smtClean="0"/>
                        <a:t>Behavioral Patterns </a:t>
                      </a:r>
                      <a:r>
                        <a:rPr lang="en-US" sz="1700" b="1" baseline="0" dirty="0" smtClean="0"/>
                        <a:t>40%</a:t>
                      </a:r>
                      <a:endParaRPr lang="en-US" sz="1700" b="1" dirty="0" smtClean="0"/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940">
                <a:tc>
                  <a:txBody>
                    <a:bodyPr/>
                    <a:lstStyle/>
                    <a:p>
                      <a:pPr algn="r"/>
                      <a:endParaRPr lang="en-US" sz="400" b="1" dirty="0"/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400" b="1" dirty="0"/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330432"/>
              </p:ext>
            </p:extLst>
          </p:nvPr>
        </p:nvGraphicFramePr>
        <p:xfrm>
          <a:off x="476251" y="2122906"/>
          <a:ext cx="3467100" cy="3439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6704"/>
                <a:gridCol w="457188"/>
                <a:gridCol w="223208"/>
              </a:tblGrid>
              <a:tr h="810794">
                <a:tc>
                  <a:txBody>
                    <a:bodyPr/>
                    <a:lstStyle/>
                    <a:p>
                      <a:r>
                        <a:rPr lang="en-US" sz="1700" b="1" baseline="0" dirty="0" smtClean="0"/>
                        <a:t/>
                      </a:r>
                      <a:br>
                        <a:rPr lang="en-US" sz="1700" b="1" baseline="0" dirty="0" smtClean="0"/>
                      </a:br>
                      <a:r>
                        <a:rPr lang="en-US" sz="1700" b="1" dirty="0" smtClean="0"/>
                        <a:t>15%</a:t>
                      </a:r>
                      <a:r>
                        <a:rPr lang="en-US" sz="1700" b="1" baseline="0" dirty="0" smtClean="0"/>
                        <a:t> </a:t>
                      </a:r>
                      <a:r>
                        <a:rPr lang="en-US" sz="1700" b="0" dirty="0" smtClean="0"/>
                        <a:t>Social</a:t>
                      </a:r>
                      <a:r>
                        <a:rPr lang="en-US" sz="1700" b="0" baseline="0" dirty="0" smtClean="0"/>
                        <a:t> </a:t>
                      </a:r>
                      <a:r>
                        <a:rPr lang="en-US" sz="1700" b="0" dirty="0" smtClean="0"/>
                        <a:t>Circumstances</a:t>
                      </a:r>
                      <a:endParaRPr lang="en-US" sz="1700" b="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b="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b="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075">
                <a:tc>
                  <a:txBody>
                    <a:bodyPr/>
                    <a:lstStyle/>
                    <a:p>
                      <a:r>
                        <a:rPr lang="en-US" sz="1700" b="1" baseline="0" dirty="0" smtClean="0"/>
                        <a:t/>
                      </a:r>
                      <a:br>
                        <a:rPr lang="en-US" sz="1700" b="1" baseline="0" dirty="0" smtClean="0"/>
                      </a:br>
                      <a:r>
                        <a:rPr lang="en-US" sz="1700" b="1" dirty="0" smtClean="0"/>
                        <a:t>30%</a:t>
                      </a:r>
                      <a:r>
                        <a:rPr lang="en-US" sz="1700" b="1" baseline="0" dirty="0" smtClean="0"/>
                        <a:t> </a:t>
                      </a:r>
                      <a:r>
                        <a:rPr lang="en-US" sz="1700" b="0" dirty="0" smtClean="0"/>
                        <a:t>Genetic </a:t>
                      </a:r>
                      <a:r>
                        <a:rPr lang="en-US" sz="1700" b="0" baseline="0" dirty="0" smtClean="0"/>
                        <a:t> </a:t>
                      </a:r>
                      <a:br>
                        <a:rPr lang="en-US" sz="1700" b="0" baseline="0" dirty="0" smtClean="0"/>
                      </a:br>
                      <a:r>
                        <a:rPr lang="en-US" sz="1700" b="0" dirty="0" smtClean="0"/>
                        <a:t>Predispositions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b="0" dirty="0" smtClean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b="0" dirty="0" smtClean="0"/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dirty="0" smtClean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dirty="0" smtClean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dirty="0" smtClean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46304"/>
            <a:ext cx="7568184" cy="958850"/>
          </a:xfrm>
        </p:spPr>
        <p:txBody>
          <a:bodyPr/>
          <a:lstStyle/>
          <a:p>
            <a:r>
              <a:rPr lang="en-US" dirty="0" smtClean="0"/>
              <a:t>We Need a Greater Focus on the Driving Factors of Health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6616" y="1553478"/>
            <a:ext cx="8305800" cy="435813"/>
          </a:xfrm>
        </p:spPr>
        <p:txBody>
          <a:bodyPr/>
          <a:lstStyle/>
          <a:p>
            <a:r>
              <a:rPr lang="en-US" sz="2200" dirty="0" smtClean="0">
                <a:solidFill>
                  <a:schemeClr val="accent5"/>
                </a:solidFill>
              </a:rPr>
              <a:t>Determinants of Health </a:t>
            </a:r>
            <a:endParaRPr lang="en-US" sz="2200" dirty="0">
              <a:solidFill>
                <a:schemeClr val="accent5"/>
              </a:solidFill>
            </a:endParaRPr>
          </a:p>
        </p:txBody>
      </p:sp>
      <p:sp>
        <p:nvSpPr>
          <p:cNvPr id="6" name="Text Box 85"/>
          <p:cNvSpPr txBox="1">
            <a:spLocks noChangeArrowheads="1"/>
          </p:cNvSpPr>
          <p:nvPr/>
        </p:nvSpPr>
        <p:spPr bwMode="auto">
          <a:xfrm>
            <a:off x="357189" y="6345936"/>
            <a:ext cx="61511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800" dirty="0" smtClean="0">
                <a:solidFill>
                  <a:srgbClr val="808080">
                    <a:lumMod val="75000"/>
                  </a:srgbClr>
                </a:solidFill>
              </a:rPr>
              <a:t>Source: </a:t>
            </a:r>
            <a:r>
              <a:rPr lang="en-US" sz="800" b="0" dirty="0" smtClean="0">
                <a:solidFill>
                  <a:srgbClr val="808080">
                    <a:lumMod val="75000"/>
                  </a:srgbClr>
                </a:solidFill>
              </a:rPr>
              <a:t>McGinnis JM et al. </a:t>
            </a:r>
            <a:r>
              <a:rPr lang="en-US" sz="800" b="0" i="1" dirty="0" smtClean="0">
                <a:solidFill>
                  <a:srgbClr val="808080">
                    <a:lumMod val="75000"/>
                  </a:srgbClr>
                </a:solidFill>
              </a:rPr>
              <a:t>Health Aff (Millwood</a:t>
            </a:r>
            <a:r>
              <a:rPr lang="en-US" sz="800" b="0" i="1" dirty="0">
                <a:solidFill>
                  <a:srgbClr val="808080">
                    <a:lumMod val="75000"/>
                  </a:srgbClr>
                </a:solidFill>
              </a:rPr>
              <a:t>). </a:t>
            </a:r>
            <a:r>
              <a:rPr lang="en-US" sz="800" b="0" dirty="0">
                <a:solidFill>
                  <a:srgbClr val="808080">
                    <a:lumMod val="75000"/>
                  </a:srgbClr>
                </a:solidFill>
              </a:rPr>
              <a:t>2002;21:78–93</a:t>
            </a:r>
            <a:r>
              <a:rPr lang="en-US" sz="800" b="0" dirty="0" smtClean="0">
                <a:solidFill>
                  <a:srgbClr val="808080">
                    <a:lumMod val="75000"/>
                  </a:srgbClr>
                </a:solidFill>
              </a:rPr>
              <a:t>.  </a:t>
            </a:r>
            <a:endParaRPr lang="en-US" sz="800" b="0" dirty="0">
              <a:solidFill>
                <a:srgbClr val="808080">
                  <a:lumMod val="75000"/>
                </a:srgbClr>
              </a:solidFill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926649438"/>
              </p:ext>
            </p:extLst>
          </p:nvPr>
        </p:nvGraphicFramePr>
        <p:xfrm>
          <a:off x="1082209" y="1912938"/>
          <a:ext cx="7315200" cy="4135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Oval 14"/>
          <p:cNvSpPr/>
          <p:nvPr/>
        </p:nvSpPr>
        <p:spPr bwMode="auto">
          <a:xfrm>
            <a:off x="3459480" y="3246537"/>
            <a:ext cx="2057400" cy="2057400"/>
          </a:xfrm>
          <a:prstGeom prst="ellipse">
            <a:avLst/>
          </a:prstGeom>
          <a:solidFill>
            <a:srgbClr val="000000">
              <a:alpha val="25098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 bwMode="gray">
          <a:xfrm>
            <a:off x="3962400" y="3749457"/>
            <a:ext cx="1051560" cy="1051560"/>
          </a:xfrm>
          <a:prstGeom prst="ellipse">
            <a:avLst/>
          </a:prstGeom>
          <a:solidFill>
            <a:srgbClr val="FFFF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/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26735" y="4400946"/>
            <a:ext cx="1777946" cy="1142604"/>
            <a:chOff x="681871" y="4400946"/>
            <a:chExt cx="1777946" cy="1142604"/>
          </a:xfrm>
        </p:grpSpPr>
        <p:cxnSp>
          <p:nvCxnSpPr>
            <p:cNvPr id="14" name="Straight Connector 13"/>
            <p:cNvCxnSpPr/>
            <p:nvPr/>
          </p:nvCxnSpPr>
          <p:spPr bwMode="auto">
            <a:xfrm flipH="1">
              <a:off x="723900" y="4923011"/>
              <a:ext cx="1735917" cy="0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Rectangle 19"/>
            <p:cNvSpPr/>
            <p:nvPr/>
          </p:nvSpPr>
          <p:spPr>
            <a:xfrm>
              <a:off x="849089" y="4400946"/>
              <a:ext cx="993639" cy="492516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4000" b="0" dirty="0" smtClean="0">
                  <a:solidFill>
                    <a:srgbClr val="73A534"/>
                  </a:solidFill>
                </a:rPr>
                <a:t>5</a:t>
              </a:r>
              <a:r>
                <a:rPr lang="en-US" sz="4000" b="0" baseline="30000" dirty="0" smtClean="0">
                  <a:solidFill>
                    <a:srgbClr val="73A534"/>
                  </a:solidFill>
                </a:rPr>
                <a:t>%</a:t>
              </a:r>
              <a:endParaRPr lang="en-US" sz="4000" b="0" baseline="30000" dirty="0">
                <a:solidFill>
                  <a:srgbClr val="73A53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1871" y="4955300"/>
              <a:ext cx="1326560" cy="588250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b="0" dirty="0" smtClean="0">
                  <a:solidFill>
                    <a:srgbClr val="73A534"/>
                  </a:solidFill>
                </a:rPr>
                <a:t>High-Risk</a:t>
              </a:r>
              <a:br>
                <a:rPr lang="en-US" sz="2000" b="0" dirty="0" smtClean="0">
                  <a:solidFill>
                    <a:srgbClr val="73A534"/>
                  </a:solidFill>
                </a:rPr>
              </a:br>
              <a:r>
                <a:rPr lang="en-US" sz="2000" b="0" dirty="0" smtClean="0">
                  <a:solidFill>
                    <a:srgbClr val="73A534"/>
                  </a:solidFill>
                </a:rPr>
                <a:t>Patients</a:t>
              </a:r>
              <a:endParaRPr lang="en-US" sz="2000" b="0" dirty="0">
                <a:solidFill>
                  <a:srgbClr val="73A534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34239" y="2549544"/>
            <a:ext cx="3542370" cy="2890249"/>
            <a:chOff x="5234239" y="2549544"/>
            <a:chExt cx="3542370" cy="2890249"/>
          </a:xfrm>
        </p:grpSpPr>
        <p:cxnSp>
          <p:nvCxnSpPr>
            <p:cNvPr id="23" name="Straight Connector 22"/>
            <p:cNvCxnSpPr/>
            <p:nvPr/>
          </p:nvCxnSpPr>
          <p:spPr bwMode="auto">
            <a:xfrm flipH="1">
              <a:off x="5234239" y="4072221"/>
              <a:ext cx="3436901" cy="0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Rectangle 26"/>
            <p:cNvSpPr/>
            <p:nvPr/>
          </p:nvSpPr>
          <p:spPr>
            <a:xfrm>
              <a:off x="5646807" y="2549544"/>
              <a:ext cx="3100533" cy="1587500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2000" b="0" dirty="0" smtClean="0">
                  <a:solidFill>
                    <a:schemeClr val="accent5"/>
                  </a:solidFill>
                </a:rPr>
                <a:t>95</a:t>
              </a:r>
              <a:r>
                <a:rPr lang="en-US" sz="12000" b="0" baseline="30000" dirty="0" smtClean="0">
                  <a:solidFill>
                    <a:schemeClr val="accent5"/>
                  </a:solidFill>
                </a:rPr>
                <a:t>%</a:t>
              </a:r>
              <a:endParaRPr lang="en-US" sz="12000" b="0" baseline="30000" dirty="0">
                <a:solidFill>
                  <a:schemeClr val="accent5"/>
                </a:solidFill>
              </a:endParaRPr>
            </a:p>
          </p:txBody>
        </p:sp>
        <p:sp>
          <p:nvSpPr>
            <p:cNvPr id="3" name="Right Brace 2"/>
            <p:cNvSpPr/>
            <p:nvPr/>
          </p:nvSpPr>
          <p:spPr bwMode="auto">
            <a:xfrm>
              <a:off x="7333676" y="4297408"/>
              <a:ext cx="201959" cy="1082856"/>
            </a:xfrm>
            <a:prstGeom prst="rightBrace">
              <a:avLst>
                <a:gd name="adj1" fmla="val 63030"/>
                <a:gd name="adj2" fmla="val 50000"/>
              </a:avLst>
            </a:prstGeom>
            <a:noFill/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34950" marR="0" indent="-23495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524559" y="4623395"/>
              <a:ext cx="1252050" cy="43088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spcBef>
                  <a:spcPts val="350"/>
                </a:spcBef>
              </a:pPr>
              <a:r>
                <a:rPr lang="en-US" sz="2200" b="0" dirty="0" smtClean="0">
                  <a:solidFill>
                    <a:schemeClr val="accent5"/>
                  </a:solidFill>
                </a:rPr>
                <a:t>Patients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32511" y="4229205"/>
              <a:ext cx="1808093" cy="121058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>
                <a:spcBef>
                  <a:spcPts val="350"/>
                </a:spcBef>
              </a:pPr>
              <a:r>
                <a:rPr lang="en-US" sz="2200" b="0" dirty="0" smtClean="0">
                  <a:solidFill>
                    <a:schemeClr val="accent5"/>
                  </a:solidFill>
                </a:rPr>
                <a:t>Prospective</a:t>
              </a:r>
            </a:p>
            <a:p>
              <a:pPr algn="r">
                <a:spcBef>
                  <a:spcPts val="350"/>
                </a:spcBef>
              </a:pPr>
              <a:r>
                <a:rPr lang="en-US" sz="2200" b="0" dirty="0" smtClean="0">
                  <a:solidFill>
                    <a:schemeClr val="accent5"/>
                  </a:solidFill>
                </a:rPr>
                <a:t>Occasional</a:t>
              </a:r>
            </a:p>
            <a:p>
              <a:pPr algn="r">
                <a:spcBef>
                  <a:spcPts val="350"/>
                </a:spcBef>
              </a:pPr>
              <a:r>
                <a:rPr lang="en-US" sz="2200" b="0" dirty="0" smtClean="0">
                  <a:solidFill>
                    <a:schemeClr val="accent5"/>
                  </a:solidFill>
                </a:rPr>
                <a:t>Chronic</a:t>
              </a:r>
              <a:endParaRPr lang="en-US" sz="2200" b="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Focus on The Provision of Care? 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663291585"/>
              </p:ext>
            </p:extLst>
          </p:nvPr>
        </p:nvGraphicFramePr>
        <p:xfrm>
          <a:off x="736600" y="1883832"/>
          <a:ext cx="6051550" cy="4034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11997" y="2404575"/>
            <a:ext cx="33308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2600" b="0" dirty="0" smtClean="0">
                <a:solidFill>
                  <a:schemeClr val="bg1"/>
                </a:solidFill>
              </a:rPr>
              <a:t>How Are </a:t>
            </a:r>
            <a:br>
              <a:rPr lang="en-US" sz="2600" b="0" dirty="0" smtClean="0">
                <a:solidFill>
                  <a:schemeClr val="bg1"/>
                </a:solidFill>
              </a:rPr>
            </a:br>
            <a:r>
              <a:rPr lang="en-US" sz="2600" b="0" dirty="0" smtClean="0">
                <a:solidFill>
                  <a:schemeClr val="bg1"/>
                </a:solidFill>
              </a:rPr>
              <a:t>We Managing </a:t>
            </a:r>
            <a:br>
              <a:rPr lang="en-US" sz="2600" b="0" dirty="0" smtClean="0">
                <a:solidFill>
                  <a:schemeClr val="bg1"/>
                </a:solidFill>
              </a:rPr>
            </a:br>
            <a:r>
              <a:rPr lang="en-US" sz="2600" b="0" dirty="0" smtClean="0">
                <a:solidFill>
                  <a:schemeClr val="bg1"/>
                </a:solidFill>
              </a:rPr>
              <a:t>the </a:t>
            </a:r>
            <a:r>
              <a:rPr lang="en-US" sz="2600" dirty="0" smtClean="0">
                <a:solidFill>
                  <a:schemeClr val="bg1"/>
                </a:solidFill>
              </a:rPr>
              <a:t>95%</a:t>
            </a:r>
            <a:r>
              <a:rPr lang="en-US" sz="2600" b="0" dirty="0" smtClean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0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 animBg="0"/>
        </p:bldSub>
      </p:bldGraphic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to Manage 5% </a:t>
            </a:r>
            <a:r>
              <a:rPr lang="en-US" dirty="0" smtClean="0"/>
              <a:t>High-Risk Population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63633" y="2000649"/>
            <a:ext cx="7374824" cy="458520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Risk stratify target groups.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Tailor care coordination roles.</a:t>
            </a:r>
            <a:endParaRPr lang="en-US" sz="2200" dirty="0"/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Redesign primary care and post-acute care.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Integrate behavioral health </a:t>
            </a:r>
            <a:r>
              <a:rPr lang="en-US" sz="2200" dirty="0"/>
              <a:t>into </a:t>
            </a:r>
            <a:r>
              <a:rPr lang="en-US" sz="2200" dirty="0" smtClean="0"/>
              <a:t>primary care and ED.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Engage patients </a:t>
            </a:r>
            <a:r>
              <a:rPr lang="en-US" sz="2200" dirty="0"/>
              <a:t>as </a:t>
            </a:r>
            <a:r>
              <a:rPr lang="en-US" sz="2200" dirty="0" smtClean="0"/>
              <a:t>care partners.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Deploy </a:t>
            </a:r>
            <a:r>
              <a:rPr lang="en-US" sz="2200" dirty="0"/>
              <a:t>virtual health to meet clinical management </a:t>
            </a:r>
            <a:r>
              <a:rPr lang="en-US" sz="2200" dirty="0" smtClean="0"/>
              <a:t>needs.</a:t>
            </a:r>
            <a:endParaRPr lang="en-US" sz="2200" dirty="0"/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877652" y="1992703"/>
            <a:ext cx="0" cy="448573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877652" y="3485752"/>
            <a:ext cx="0" cy="448573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878226" y="4266472"/>
            <a:ext cx="0" cy="448573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878226" y="4988474"/>
            <a:ext cx="0" cy="448573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877652" y="5791200"/>
            <a:ext cx="0" cy="448573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915952" y="2644320"/>
            <a:ext cx="6172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sz="3600" dirty="0">
                <a:solidFill>
                  <a:schemeClr val="accent5"/>
                </a:solidFill>
              </a:rPr>
              <a:t>Tailor care coordination roles.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877652" y="2743200"/>
            <a:ext cx="0" cy="448573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9288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Centers </a:t>
            </a:r>
            <a:r>
              <a:rPr lang="en-US" dirty="0" smtClean="0"/>
              <a:t>Generate Workforce </a:t>
            </a:r>
            <a:r>
              <a:rPr lang="en-US" dirty="0"/>
              <a:t>Efficiency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Improved Access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2647" y="1642019"/>
            <a:ext cx="6751490" cy="1706605"/>
            <a:chOff x="267146" y="1818188"/>
            <a:chExt cx="6751490" cy="1706605"/>
          </a:xfrm>
        </p:grpSpPr>
        <p:grpSp>
          <p:nvGrpSpPr>
            <p:cNvPr id="10" name="Group 9"/>
            <p:cNvGrpSpPr/>
            <p:nvPr/>
          </p:nvGrpSpPr>
          <p:grpSpPr bwMode="gray">
            <a:xfrm>
              <a:off x="607350" y="2858043"/>
              <a:ext cx="453102" cy="666750"/>
              <a:chOff x="8796338" y="1633270"/>
              <a:chExt cx="886968" cy="1305193"/>
            </a:xfrm>
          </p:grpSpPr>
          <p:sp>
            <p:nvSpPr>
              <p:cNvPr id="11" name="Oval 10"/>
              <p:cNvSpPr/>
              <p:nvPr/>
            </p:nvSpPr>
            <p:spPr bwMode="gray">
              <a:xfrm>
                <a:off x="8796338" y="2209800"/>
                <a:ext cx="886968" cy="514350"/>
              </a:xfrm>
              <a:prstGeom prst="ellipse">
                <a:avLst/>
              </a:prstGeom>
              <a:solidFill>
                <a:schemeClr val="accent5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4950" marR="0" indent="-23495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gray">
              <a:xfrm>
                <a:off x="8796338" y="2462213"/>
                <a:ext cx="886968" cy="476250"/>
              </a:xfrm>
              <a:prstGeom prst="rect">
                <a:avLst/>
              </a:prstGeom>
              <a:solidFill>
                <a:schemeClr val="accent5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4950" marR="0" indent="-23495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Isosceles Triangle 12"/>
              <p:cNvSpPr/>
              <p:nvPr/>
            </p:nvSpPr>
            <p:spPr bwMode="gray">
              <a:xfrm rot="10800000">
                <a:off x="9073136" y="2162175"/>
                <a:ext cx="333372" cy="213820"/>
              </a:xfrm>
              <a:prstGeom prst="triangle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4950" marR="0" indent="-23495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gray">
              <a:xfrm>
                <a:off x="8965502" y="1633270"/>
                <a:ext cx="548641" cy="548641"/>
              </a:xfrm>
              <a:prstGeom prst="ellipse">
                <a:avLst/>
              </a:prstGeom>
              <a:solidFill>
                <a:schemeClr val="accent5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4950" marR="0" indent="-23495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67146" y="1818188"/>
              <a:ext cx="6751490" cy="1604063"/>
              <a:chOff x="267146" y="1818188"/>
              <a:chExt cx="6751490" cy="1604063"/>
            </a:xfrm>
          </p:grpSpPr>
          <p:sp>
            <p:nvSpPr>
              <p:cNvPr id="60" name="Down Arrow 59"/>
              <p:cNvSpPr/>
              <p:nvPr/>
            </p:nvSpPr>
            <p:spPr bwMode="auto">
              <a:xfrm rot="16200000">
                <a:off x="4089273" y="2790802"/>
                <a:ext cx="362857" cy="801232"/>
              </a:xfrm>
              <a:prstGeom prst="downArrow">
                <a:avLst/>
              </a:prstGeom>
              <a:solidFill>
                <a:schemeClr val="bg1">
                  <a:lumMod val="75000"/>
                </a:scheme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4950" marR="0" indent="-23495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943784" y="2960586"/>
                <a:ext cx="1705578" cy="461665"/>
              </a:xfrm>
              <a:prstGeom prst="rect">
                <a:avLst/>
              </a:prstGeom>
              <a:solidFill>
                <a:srgbClr val="73A53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350"/>
                  </a:spcBef>
                  <a:buClr>
                    <a:schemeClr val="accent5"/>
                  </a:buClr>
                </a:pPr>
                <a:r>
                  <a:rPr lang="en-US" sz="1200" b="0" dirty="0" smtClean="0">
                    <a:solidFill>
                      <a:schemeClr val="bg1"/>
                    </a:solidFill>
                  </a:rPr>
                  <a:t>Mary calls PCP office 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(schedule is full).</a:t>
                </a:r>
                <a:endParaRPr lang="en-US" sz="11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884410" y="2960586"/>
                <a:ext cx="2134226" cy="461665"/>
              </a:xfrm>
              <a:prstGeom prst="rect">
                <a:avLst/>
              </a:prstGeom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spcBef>
                    <a:spcPts val="350"/>
                  </a:spcBef>
                  <a:buClr>
                    <a:schemeClr val="accent5"/>
                  </a:buClr>
                  <a:defRPr sz="1200" b="0"/>
                </a:lvl1pPr>
              </a:lstStyle>
              <a:p>
                <a:r>
                  <a:rPr lang="en-US" dirty="0" smtClean="0">
                    <a:solidFill>
                      <a:schemeClr val="bg1"/>
                    </a:solidFill>
                  </a:rPr>
                  <a:t>Mary </a:t>
                </a:r>
                <a:r>
                  <a:rPr lang="en-US" dirty="0">
                    <a:solidFill>
                      <a:schemeClr val="bg1"/>
                    </a:solidFill>
                  </a:rPr>
                  <a:t>schedules appointment with </a:t>
                </a:r>
                <a:r>
                  <a:rPr lang="en-US" b="1" dirty="0">
                    <a:solidFill>
                      <a:schemeClr val="bg1"/>
                    </a:solidFill>
                  </a:rPr>
                  <a:t>competitor’s 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PCP.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285562" y="2165692"/>
                <a:ext cx="4090595" cy="574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350"/>
                  </a:spcBef>
                  <a:buClr>
                    <a:schemeClr val="accent5"/>
                  </a:buClr>
                </a:pPr>
                <a:r>
                  <a:rPr lang="en-US" sz="1400" b="0" dirty="0" smtClean="0"/>
                  <a:t>Mary: Age 35 </a:t>
                </a:r>
                <a:endParaRPr lang="en-US" sz="1400" b="0" dirty="0"/>
              </a:p>
              <a:p>
                <a:pPr>
                  <a:spcBef>
                    <a:spcPts val="350"/>
                  </a:spcBef>
                  <a:buClr>
                    <a:schemeClr val="accent5"/>
                  </a:buClr>
                </a:pPr>
                <a:r>
                  <a:rPr lang="en-US" sz="1400" dirty="0"/>
                  <a:t>Health Concern: </a:t>
                </a:r>
                <a:r>
                  <a:rPr lang="en-US" sz="1400" b="0" dirty="0" smtClean="0"/>
                  <a:t>Headache </a:t>
                </a:r>
                <a:r>
                  <a:rPr lang="en-US" sz="1400" b="0" dirty="0"/>
                  <a:t>and sinus pressure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67146" y="1818188"/>
                <a:ext cx="23390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50"/>
                  </a:spcBef>
                  <a:buClr>
                    <a:schemeClr val="accent5"/>
                  </a:buCl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HEALTH SYSTEM A</a:t>
                </a:r>
              </a:p>
            </p:txBody>
          </p:sp>
          <p:sp>
            <p:nvSpPr>
              <p:cNvPr id="37" name="Down Arrow 36"/>
              <p:cNvSpPr/>
              <p:nvPr/>
            </p:nvSpPr>
            <p:spPr bwMode="auto">
              <a:xfrm rot="16200000">
                <a:off x="1358344" y="2910487"/>
                <a:ext cx="362857" cy="561862"/>
              </a:xfrm>
              <a:prstGeom prst="downArrow">
                <a:avLst/>
              </a:prstGeom>
              <a:solidFill>
                <a:schemeClr val="bg1">
                  <a:lumMod val="75000"/>
                </a:scheme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4950" marR="0" indent="-23495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365449" y="3526074"/>
            <a:ext cx="8310239" cy="2772120"/>
            <a:chOff x="365449" y="3526074"/>
            <a:chExt cx="8310239" cy="2772120"/>
          </a:xfrm>
        </p:grpSpPr>
        <p:cxnSp>
          <p:nvCxnSpPr>
            <p:cNvPr id="3081" name="Straight Connector 3080"/>
            <p:cNvCxnSpPr/>
            <p:nvPr/>
          </p:nvCxnSpPr>
          <p:spPr bwMode="auto">
            <a:xfrm>
              <a:off x="411892" y="3526074"/>
              <a:ext cx="8263796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bg2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" name="Group 4"/>
            <p:cNvGrpSpPr/>
            <p:nvPr/>
          </p:nvGrpSpPr>
          <p:grpSpPr>
            <a:xfrm>
              <a:off x="365449" y="3671611"/>
              <a:ext cx="8109970" cy="2626583"/>
              <a:chOff x="239614" y="1681809"/>
              <a:chExt cx="8109970" cy="2626583"/>
            </a:xfrm>
          </p:grpSpPr>
          <p:sp>
            <p:nvSpPr>
              <p:cNvPr id="15" name="Down Arrow 14"/>
              <p:cNvSpPr/>
              <p:nvPr/>
            </p:nvSpPr>
            <p:spPr bwMode="auto">
              <a:xfrm rot="16200000">
                <a:off x="1358344" y="3100793"/>
                <a:ext cx="362857" cy="561862"/>
              </a:xfrm>
              <a:prstGeom prst="downArrow">
                <a:avLst/>
              </a:prstGeom>
              <a:solidFill>
                <a:schemeClr val="bg1">
                  <a:lumMod val="75000"/>
                </a:scheme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4950" marR="0" indent="-23495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Text Placeholder 4"/>
              <p:cNvSpPr txBox="1">
                <a:spLocks/>
              </p:cNvSpPr>
              <p:nvPr/>
            </p:nvSpPr>
            <p:spPr>
              <a:xfrm>
                <a:off x="3270422" y="1722957"/>
                <a:ext cx="3220994" cy="496812"/>
              </a:xfrm>
              <a:prstGeom prst="rect">
                <a:avLst/>
              </a:prstGeom>
            </p:spPr>
            <p:txBody>
              <a:bodyPr/>
              <a:lstStyle>
                <a:lvl1pPr marL="227013" indent="-227013" algn="l" rtl="0" eaLnBrk="1" fontAlgn="base" hangingPunct="1">
                  <a:spcBef>
                    <a:spcPts val="350"/>
                  </a:spcBef>
                  <a:spcAft>
                    <a:spcPct val="0"/>
                  </a:spcAft>
                  <a:buClr>
                    <a:schemeClr val="accent5"/>
                  </a:buClr>
                  <a:buSzPct val="100000"/>
                  <a:buFont typeface="Wingdings 2" pitchFamily="18" charset="2"/>
                  <a:buChar char="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2763" indent="-171450" algn="l" rtl="0" eaLnBrk="1" fontAlgn="base" hangingPunct="1">
                  <a:spcBef>
                    <a:spcPts val="35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Font typeface="Wingdings 2" pitchFamily="18" charset="2"/>
                  <a:buChar char="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801688" indent="-174625" algn="l" rtl="0" eaLnBrk="1" fontAlgn="base" hangingPunct="1">
                  <a:spcBef>
                    <a:spcPts val="35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1700">
                    <a:solidFill>
                      <a:schemeClr val="tx1"/>
                    </a:solidFill>
                    <a:latin typeface="+mn-lt"/>
                  </a:defRPr>
                </a:lvl3pPr>
                <a:lvl4pPr marL="1082675" indent="-166688" algn="l" rtl="0" eaLnBrk="1" fontAlgn="base" hangingPunct="1">
                  <a:spcBef>
                    <a:spcPts val="350"/>
                  </a:spcBef>
                  <a:spcAft>
                    <a:spcPct val="0"/>
                  </a:spcAft>
                  <a:buClr>
                    <a:srgbClr val="808080"/>
                  </a:buClr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1371600" indent="-168275" algn="l" rtl="0" eaLnBrk="1" fontAlgn="base" hangingPunct="1">
                  <a:spcBef>
                    <a:spcPts val="35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1828800" indent="-1682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286000" indent="-1682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2743200" indent="-1682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200400" indent="-1682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800" dirty="0" smtClean="0">
                    <a:solidFill>
                      <a:schemeClr val="accent5"/>
                    </a:solidFill>
                  </a:rPr>
                  <a:t>Clinical Contact Center</a:t>
                </a:r>
                <a:endParaRPr lang="en-US" sz="1800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382530" y="2985987"/>
                <a:ext cx="1932545" cy="1118255"/>
              </a:xfrm>
              <a:prstGeom prst="rect">
                <a:avLst/>
              </a:prstGeom>
              <a:solidFill>
                <a:schemeClr val="accent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350"/>
                  </a:spcBef>
                  <a:buClr>
                    <a:schemeClr val="accent5"/>
                  </a:buClr>
                </a:pPr>
                <a:r>
                  <a:rPr lang="en-US" sz="1200" dirty="0" smtClean="0">
                    <a:solidFill>
                      <a:schemeClr val="bg1"/>
                    </a:solidFill>
                  </a:rPr>
                  <a:t>Contact </a:t>
                </a:r>
                <a:r>
                  <a:rPr lang="en-US" sz="1200" dirty="0">
                    <a:solidFill>
                      <a:schemeClr val="bg1"/>
                    </a:solidFill>
                  </a:rPr>
                  <a:t>Center 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Nurse</a:t>
                </a:r>
                <a:r>
                  <a:rPr lang="en-US" sz="1200" b="0" dirty="0" smtClean="0">
                    <a:solidFill>
                      <a:schemeClr val="bg1"/>
                    </a:solidFill>
                  </a:rPr>
                  <a:t>:</a:t>
                </a:r>
              </a:p>
              <a:p>
                <a:pPr marL="115888" indent="-115888">
                  <a:spcBef>
                    <a:spcPts val="350"/>
                  </a:spcBef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sz="1200" b="0" dirty="0" smtClean="0">
                    <a:solidFill>
                      <a:schemeClr val="bg1"/>
                    </a:solidFill>
                  </a:rPr>
                  <a:t>Triages situation</a:t>
                </a:r>
              </a:p>
              <a:p>
                <a:pPr marL="115888" indent="-115888">
                  <a:spcBef>
                    <a:spcPts val="350"/>
                  </a:spcBef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sz="1200" b="0" dirty="0" smtClean="0">
                    <a:solidFill>
                      <a:schemeClr val="bg1"/>
                    </a:solidFill>
                  </a:rPr>
                  <a:t>Schedules/directs Sam to appropriate and available care setting</a:t>
                </a:r>
                <a:endParaRPr lang="en-US" sz="11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Down Arrow 30"/>
              <p:cNvSpPr/>
              <p:nvPr/>
            </p:nvSpPr>
            <p:spPr bwMode="auto">
              <a:xfrm rot="16200000">
                <a:off x="3554463" y="2760782"/>
                <a:ext cx="362857" cy="1280529"/>
              </a:xfrm>
              <a:prstGeom prst="downArrow">
                <a:avLst/>
              </a:prstGeom>
              <a:solidFill>
                <a:schemeClr val="bg1">
                  <a:lumMod val="75000"/>
                </a:scheme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4950" marR="0" indent="-23495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992827" y="1943412"/>
                <a:ext cx="1344057" cy="461665"/>
              </a:xfrm>
              <a:prstGeom prst="rect">
                <a:avLst/>
              </a:prstGeom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350"/>
                  </a:spcBef>
                  <a:buClr>
                    <a:schemeClr val="accent5"/>
                  </a:buClr>
                </a:pPr>
                <a:r>
                  <a:rPr lang="en-US" sz="1200" b="0" dirty="0" smtClean="0">
                    <a:solidFill>
                      <a:schemeClr val="bg1"/>
                    </a:solidFill>
                  </a:rPr>
                  <a:t>PCP unavailable 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(schedule full)</a:t>
                </a:r>
                <a:endParaRPr lang="en-US" sz="11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604063" y="2607406"/>
                <a:ext cx="1732821" cy="461665"/>
              </a:xfrm>
              <a:prstGeom prst="rect">
                <a:avLst/>
              </a:prstGeom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350"/>
                  </a:spcBef>
                  <a:buClr>
                    <a:schemeClr val="accent5"/>
                  </a:buClr>
                </a:pPr>
                <a:r>
                  <a:rPr lang="en-US" sz="1200" b="0" dirty="0" smtClean="0">
                    <a:solidFill>
                      <a:schemeClr val="bg1"/>
                    </a:solidFill>
                  </a:rPr>
                  <a:t>Alternate PCP not available 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(after hours)</a:t>
                </a:r>
                <a:endParaRPr lang="en-US" sz="11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654189" y="3291759"/>
                <a:ext cx="1682695" cy="1015663"/>
              </a:xfrm>
              <a:prstGeom prst="rect">
                <a:avLst/>
              </a:prstGeom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350"/>
                  </a:spcBef>
                  <a:buClr>
                    <a:schemeClr val="accent5"/>
                  </a:buClr>
                </a:pPr>
                <a:r>
                  <a:rPr lang="en-US" sz="1200" b="0" dirty="0" smtClean="0">
                    <a:solidFill>
                      <a:schemeClr val="bg1"/>
                    </a:solidFill>
                  </a:rPr>
                  <a:t>Sam is scheduled with Health System B’s Urgent Care Center 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(immediate availability).</a:t>
                </a:r>
                <a:endParaRPr lang="en-US" sz="11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2" name="Elbow Connector 41"/>
              <p:cNvCxnSpPr>
                <a:stCxn id="29" idx="0"/>
                <a:endCxn id="35" idx="1"/>
              </p:cNvCxnSpPr>
              <p:nvPr/>
            </p:nvCxnSpPr>
            <p:spPr bwMode="auto">
              <a:xfrm rot="5400000" flipH="1" flipV="1">
                <a:off x="5764944" y="1758104"/>
                <a:ext cx="811742" cy="1644024"/>
              </a:xfrm>
              <a:prstGeom prst="bentConnector2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46" name="Elbow Connector 45"/>
              <p:cNvCxnSpPr/>
              <p:nvPr/>
            </p:nvCxnSpPr>
            <p:spPr bwMode="auto">
              <a:xfrm flipH="1">
                <a:off x="8325676" y="2934509"/>
                <a:ext cx="12700" cy="913271"/>
              </a:xfrm>
              <a:prstGeom prst="bentConnector3">
                <a:avLst>
                  <a:gd name="adj1" fmla="val -1800000"/>
                </a:avLst>
              </a:prstGeom>
              <a:solidFill>
                <a:schemeClr val="tx2"/>
              </a:solidFill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59" name="TextBox 58"/>
              <p:cNvSpPr txBox="1"/>
              <p:nvPr/>
            </p:nvSpPr>
            <p:spPr>
              <a:xfrm>
                <a:off x="1943784" y="2928425"/>
                <a:ext cx="1151842" cy="830997"/>
              </a:xfrm>
              <a:prstGeom prst="rect">
                <a:avLst/>
              </a:prstGeom>
              <a:solidFill>
                <a:srgbClr val="73A53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350"/>
                  </a:spcBef>
                  <a:buClr>
                    <a:schemeClr val="accent5"/>
                  </a:buClr>
                </a:pPr>
                <a:r>
                  <a:rPr lang="en-US" sz="1200" b="0" dirty="0" smtClean="0">
                    <a:solidFill>
                      <a:schemeClr val="bg1"/>
                    </a:solidFill>
                  </a:rPr>
                  <a:t>Sam calls his PCP office to schedule appointment.</a:t>
                </a:r>
                <a:endParaRPr lang="en-US" sz="11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83" name="Rounded Rectangle 3082"/>
              <p:cNvSpPr/>
              <p:nvPr/>
            </p:nvSpPr>
            <p:spPr bwMode="auto">
              <a:xfrm>
                <a:off x="3238500" y="1681809"/>
                <a:ext cx="3267906" cy="2626583"/>
              </a:xfrm>
              <a:prstGeom prst="roundRect">
                <a:avLst/>
              </a:prstGeom>
              <a:noFill/>
              <a:ln w="19050" cap="flat" cmpd="sng" algn="ctr">
                <a:solidFill>
                  <a:schemeClr val="accent5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4950" marR="0" indent="-23495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84" name="TextBox 3083"/>
              <p:cNvSpPr txBox="1"/>
              <p:nvPr/>
            </p:nvSpPr>
            <p:spPr>
              <a:xfrm>
                <a:off x="239614" y="2106169"/>
                <a:ext cx="2956667" cy="574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350"/>
                  </a:spcBef>
                  <a:buClr>
                    <a:schemeClr val="accent5"/>
                  </a:buClr>
                </a:pPr>
                <a:r>
                  <a:rPr lang="en-US" sz="1400" b="0" dirty="0" smtClean="0"/>
                  <a:t>Sam: Age 52 </a:t>
                </a:r>
              </a:p>
              <a:p>
                <a:pPr>
                  <a:spcBef>
                    <a:spcPts val="350"/>
                  </a:spcBef>
                  <a:buClr>
                    <a:schemeClr val="accent5"/>
                  </a:buClr>
                </a:pPr>
                <a:r>
                  <a:rPr lang="en-US" sz="1400" dirty="0" smtClean="0"/>
                  <a:t>Health Concern: </a:t>
                </a:r>
                <a:r>
                  <a:rPr lang="en-US" sz="1400" b="0" dirty="0" smtClean="0"/>
                  <a:t>Abdominal pain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288006" y="2512728"/>
                <a:ext cx="18688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350"/>
                  </a:spcBef>
                  <a:buClr>
                    <a:schemeClr val="accent5"/>
                  </a:buClr>
                </a:pPr>
                <a:r>
                  <a:rPr lang="en-US" sz="1100" b="0" dirty="0" smtClean="0">
                    <a:solidFill>
                      <a:schemeClr val="bg2"/>
                    </a:solidFill>
                  </a:rPr>
                  <a:t>Call is automatically routed to clinical contact center.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39614" y="1741718"/>
                <a:ext cx="23476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50"/>
                  </a:spcBef>
                  <a:buClr>
                    <a:schemeClr val="accent5"/>
                  </a:buCl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HEALTH SYSTEM B</a:t>
                </a:r>
              </a:p>
            </p:txBody>
          </p:sp>
          <p:cxnSp>
            <p:nvCxnSpPr>
              <p:cNvPr id="52" name="Elbow Connector 51"/>
              <p:cNvCxnSpPr/>
              <p:nvPr/>
            </p:nvCxnSpPr>
            <p:spPr bwMode="auto">
              <a:xfrm>
                <a:off x="8336884" y="2110745"/>
                <a:ext cx="12700" cy="663994"/>
              </a:xfrm>
              <a:prstGeom prst="bentConnector3">
                <a:avLst>
                  <a:gd name="adj1" fmla="val 1800000"/>
                </a:avLst>
              </a:prstGeom>
              <a:solidFill>
                <a:schemeClr val="tx2"/>
              </a:solidFill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grpSp>
            <p:nvGrpSpPr>
              <p:cNvPr id="56" name="Group 55"/>
              <p:cNvGrpSpPr/>
              <p:nvPr/>
            </p:nvGrpSpPr>
            <p:grpSpPr>
              <a:xfrm>
                <a:off x="607350" y="3067672"/>
                <a:ext cx="453102" cy="666751"/>
                <a:chOff x="607350" y="3067672"/>
                <a:chExt cx="453102" cy="666751"/>
              </a:xfrm>
            </p:grpSpPr>
            <p:grpSp>
              <p:nvGrpSpPr>
                <p:cNvPr id="77" name="Group 76"/>
                <p:cNvGrpSpPr/>
                <p:nvPr/>
              </p:nvGrpSpPr>
              <p:grpSpPr bwMode="gray">
                <a:xfrm>
                  <a:off x="607350" y="3067672"/>
                  <a:ext cx="453102" cy="666751"/>
                  <a:chOff x="8796338" y="1633270"/>
                  <a:chExt cx="886968" cy="1305193"/>
                </a:xfrm>
              </p:grpSpPr>
              <p:sp>
                <p:nvSpPr>
                  <p:cNvPr id="78" name="Oval 77"/>
                  <p:cNvSpPr/>
                  <p:nvPr/>
                </p:nvSpPr>
                <p:spPr bwMode="gray">
                  <a:xfrm>
                    <a:off x="8796338" y="2209800"/>
                    <a:ext cx="886968" cy="514350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234950" marR="0" indent="-23495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 bwMode="gray">
                  <a:xfrm>
                    <a:off x="8796338" y="2462213"/>
                    <a:ext cx="886968" cy="476250"/>
                  </a:xfrm>
                  <a:prstGeom prst="rect">
                    <a:avLst/>
                  </a:prstGeom>
                  <a:solidFill>
                    <a:schemeClr val="accent5"/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234950" marR="0" indent="-23495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 bwMode="gray">
                  <a:xfrm>
                    <a:off x="8965502" y="1633270"/>
                    <a:ext cx="548641" cy="548641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234950" marR="0" indent="-23495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55" name="Freeform 54"/>
                <p:cNvSpPr/>
                <p:nvPr/>
              </p:nvSpPr>
              <p:spPr bwMode="auto">
                <a:xfrm>
                  <a:off x="777941" y="3353343"/>
                  <a:ext cx="111125" cy="342900"/>
                </a:xfrm>
                <a:custGeom>
                  <a:avLst/>
                  <a:gdLst>
                    <a:gd name="connsiteX0" fmla="*/ 88900 w 114300"/>
                    <a:gd name="connsiteY0" fmla="*/ 0 h 342900"/>
                    <a:gd name="connsiteX1" fmla="*/ 114300 w 114300"/>
                    <a:gd name="connsiteY1" fmla="*/ 53975 h 342900"/>
                    <a:gd name="connsiteX2" fmla="*/ 73025 w 114300"/>
                    <a:gd name="connsiteY2" fmla="*/ 73025 h 342900"/>
                    <a:gd name="connsiteX3" fmla="*/ 101600 w 114300"/>
                    <a:gd name="connsiteY3" fmla="*/ 320675 h 342900"/>
                    <a:gd name="connsiteX4" fmla="*/ 47625 w 114300"/>
                    <a:gd name="connsiteY4" fmla="*/ 342900 h 342900"/>
                    <a:gd name="connsiteX5" fmla="*/ 0 w 114300"/>
                    <a:gd name="connsiteY5" fmla="*/ 304800 h 342900"/>
                    <a:gd name="connsiteX6" fmla="*/ 38100 w 114300"/>
                    <a:gd name="connsiteY6" fmla="*/ 57150 h 342900"/>
                    <a:gd name="connsiteX7" fmla="*/ 9525 w 114300"/>
                    <a:gd name="connsiteY7" fmla="*/ 34925 h 342900"/>
                    <a:gd name="connsiteX8" fmla="*/ 19050 w 114300"/>
                    <a:gd name="connsiteY8" fmla="*/ 0 h 342900"/>
                    <a:gd name="connsiteX9" fmla="*/ 88900 w 114300"/>
                    <a:gd name="connsiteY9" fmla="*/ 0 h 342900"/>
                    <a:gd name="connsiteX0" fmla="*/ 88900 w 104775"/>
                    <a:gd name="connsiteY0" fmla="*/ 0 h 342900"/>
                    <a:gd name="connsiteX1" fmla="*/ 104775 w 104775"/>
                    <a:gd name="connsiteY1" fmla="*/ 38100 h 342900"/>
                    <a:gd name="connsiteX2" fmla="*/ 73025 w 104775"/>
                    <a:gd name="connsiteY2" fmla="*/ 73025 h 342900"/>
                    <a:gd name="connsiteX3" fmla="*/ 101600 w 104775"/>
                    <a:gd name="connsiteY3" fmla="*/ 320675 h 342900"/>
                    <a:gd name="connsiteX4" fmla="*/ 47625 w 104775"/>
                    <a:gd name="connsiteY4" fmla="*/ 342900 h 342900"/>
                    <a:gd name="connsiteX5" fmla="*/ 0 w 104775"/>
                    <a:gd name="connsiteY5" fmla="*/ 304800 h 342900"/>
                    <a:gd name="connsiteX6" fmla="*/ 38100 w 104775"/>
                    <a:gd name="connsiteY6" fmla="*/ 57150 h 342900"/>
                    <a:gd name="connsiteX7" fmla="*/ 9525 w 104775"/>
                    <a:gd name="connsiteY7" fmla="*/ 34925 h 342900"/>
                    <a:gd name="connsiteX8" fmla="*/ 19050 w 104775"/>
                    <a:gd name="connsiteY8" fmla="*/ 0 h 342900"/>
                    <a:gd name="connsiteX9" fmla="*/ 88900 w 104775"/>
                    <a:gd name="connsiteY9" fmla="*/ 0 h 342900"/>
                    <a:gd name="connsiteX0" fmla="*/ 88900 w 104775"/>
                    <a:gd name="connsiteY0" fmla="*/ 0 h 342900"/>
                    <a:gd name="connsiteX1" fmla="*/ 104775 w 104775"/>
                    <a:gd name="connsiteY1" fmla="*/ 38100 h 342900"/>
                    <a:gd name="connsiteX2" fmla="*/ 73025 w 104775"/>
                    <a:gd name="connsiteY2" fmla="*/ 73025 h 342900"/>
                    <a:gd name="connsiteX3" fmla="*/ 101600 w 104775"/>
                    <a:gd name="connsiteY3" fmla="*/ 320675 h 342900"/>
                    <a:gd name="connsiteX4" fmla="*/ 47625 w 104775"/>
                    <a:gd name="connsiteY4" fmla="*/ 342900 h 342900"/>
                    <a:gd name="connsiteX5" fmla="*/ 0 w 104775"/>
                    <a:gd name="connsiteY5" fmla="*/ 304800 h 342900"/>
                    <a:gd name="connsiteX6" fmla="*/ 33337 w 104775"/>
                    <a:gd name="connsiteY6" fmla="*/ 69056 h 342900"/>
                    <a:gd name="connsiteX7" fmla="*/ 9525 w 104775"/>
                    <a:gd name="connsiteY7" fmla="*/ 34925 h 342900"/>
                    <a:gd name="connsiteX8" fmla="*/ 19050 w 104775"/>
                    <a:gd name="connsiteY8" fmla="*/ 0 h 342900"/>
                    <a:gd name="connsiteX9" fmla="*/ 88900 w 104775"/>
                    <a:gd name="connsiteY9" fmla="*/ 0 h 342900"/>
                    <a:gd name="connsiteX0" fmla="*/ 88900 w 104775"/>
                    <a:gd name="connsiteY0" fmla="*/ 0 h 342900"/>
                    <a:gd name="connsiteX1" fmla="*/ 104775 w 104775"/>
                    <a:gd name="connsiteY1" fmla="*/ 38100 h 342900"/>
                    <a:gd name="connsiteX2" fmla="*/ 73025 w 104775"/>
                    <a:gd name="connsiteY2" fmla="*/ 73025 h 342900"/>
                    <a:gd name="connsiteX3" fmla="*/ 101600 w 104775"/>
                    <a:gd name="connsiteY3" fmla="*/ 320675 h 342900"/>
                    <a:gd name="connsiteX4" fmla="*/ 47625 w 104775"/>
                    <a:gd name="connsiteY4" fmla="*/ 342900 h 342900"/>
                    <a:gd name="connsiteX5" fmla="*/ 0 w 104775"/>
                    <a:gd name="connsiteY5" fmla="*/ 304800 h 342900"/>
                    <a:gd name="connsiteX6" fmla="*/ 33337 w 104775"/>
                    <a:gd name="connsiteY6" fmla="*/ 69056 h 342900"/>
                    <a:gd name="connsiteX7" fmla="*/ 4763 w 104775"/>
                    <a:gd name="connsiteY7" fmla="*/ 44450 h 342900"/>
                    <a:gd name="connsiteX8" fmla="*/ 19050 w 104775"/>
                    <a:gd name="connsiteY8" fmla="*/ 0 h 342900"/>
                    <a:gd name="connsiteX9" fmla="*/ 88900 w 104775"/>
                    <a:gd name="connsiteY9" fmla="*/ 0 h 342900"/>
                    <a:gd name="connsiteX0" fmla="*/ 88900 w 111919"/>
                    <a:gd name="connsiteY0" fmla="*/ 0 h 342900"/>
                    <a:gd name="connsiteX1" fmla="*/ 111919 w 111919"/>
                    <a:gd name="connsiteY1" fmla="*/ 40482 h 342900"/>
                    <a:gd name="connsiteX2" fmla="*/ 73025 w 111919"/>
                    <a:gd name="connsiteY2" fmla="*/ 73025 h 342900"/>
                    <a:gd name="connsiteX3" fmla="*/ 101600 w 111919"/>
                    <a:gd name="connsiteY3" fmla="*/ 320675 h 342900"/>
                    <a:gd name="connsiteX4" fmla="*/ 47625 w 111919"/>
                    <a:gd name="connsiteY4" fmla="*/ 342900 h 342900"/>
                    <a:gd name="connsiteX5" fmla="*/ 0 w 111919"/>
                    <a:gd name="connsiteY5" fmla="*/ 304800 h 342900"/>
                    <a:gd name="connsiteX6" fmla="*/ 33337 w 111919"/>
                    <a:gd name="connsiteY6" fmla="*/ 69056 h 342900"/>
                    <a:gd name="connsiteX7" fmla="*/ 4763 w 111919"/>
                    <a:gd name="connsiteY7" fmla="*/ 44450 h 342900"/>
                    <a:gd name="connsiteX8" fmla="*/ 19050 w 111919"/>
                    <a:gd name="connsiteY8" fmla="*/ 0 h 342900"/>
                    <a:gd name="connsiteX9" fmla="*/ 88900 w 111919"/>
                    <a:gd name="connsiteY9" fmla="*/ 0 h 342900"/>
                    <a:gd name="connsiteX0" fmla="*/ 88900 w 111919"/>
                    <a:gd name="connsiteY0" fmla="*/ 0 h 342900"/>
                    <a:gd name="connsiteX1" fmla="*/ 111919 w 111919"/>
                    <a:gd name="connsiteY1" fmla="*/ 40482 h 342900"/>
                    <a:gd name="connsiteX2" fmla="*/ 73025 w 111919"/>
                    <a:gd name="connsiteY2" fmla="*/ 73025 h 342900"/>
                    <a:gd name="connsiteX3" fmla="*/ 111125 w 111919"/>
                    <a:gd name="connsiteY3" fmla="*/ 308769 h 342900"/>
                    <a:gd name="connsiteX4" fmla="*/ 47625 w 111919"/>
                    <a:gd name="connsiteY4" fmla="*/ 342900 h 342900"/>
                    <a:gd name="connsiteX5" fmla="*/ 0 w 111919"/>
                    <a:gd name="connsiteY5" fmla="*/ 304800 h 342900"/>
                    <a:gd name="connsiteX6" fmla="*/ 33337 w 111919"/>
                    <a:gd name="connsiteY6" fmla="*/ 69056 h 342900"/>
                    <a:gd name="connsiteX7" fmla="*/ 4763 w 111919"/>
                    <a:gd name="connsiteY7" fmla="*/ 44450 h 342900"/>
                    <a:gd name="connsiteX8" fmla="*/ 19050 w 111919"/>
                    <a:gd name="connsiteY8" fmla="*/ 0 h 342900"/>
                    <a:gd name="connsiteX9" fmla="*/ 88900 w 111919"/>
                    <a:gd name="connsiteY9" fmla="*/ 0 h 342900"/>
                    <a:gd name="connsiteX0" fmla="*/ 88900 w 111919"/>
                    <a:gd name="connsiteY0" fmla="*/ 0 h 342900"/>
                    <a:gd name="connsiteX1" fmla="*/ 111919 w 111919"/>
                    <a:gd name="connsiteY1" fmla="*/ 40482 h 342900"/>
                    <a:gd name="connsiteX2" fmla="*/ 73025 w 111919"/>
                    <a:gd name="connsiteY2" fmla="*/ 73025 h 342900"/>
                    <a:gd name="connsiteX3" fmla="*/ 111125 w 111919"/>
                    <a:gd name="connsiteY3" fmla="*/ 308769 h 342900"/>
                    <a:gd name="connsiteX4" fmla="*/ 59532 w 111919"/>
                    <a:gd name="connsiteY4" fmla="*/ 342900 h 342900"/>
                    <a:gd name="connsiteX5" fmla="*/ 0 w 111919"/>
                    <a:gd name="connsiteY5" fmla="*/ 304800 h 342900"/>
                    <a:gd name="connsiteX6" fmla="*/ 33337 w 111919"/>
                    <a:gd name="connsiteY6" fmla="*/ 69056 h 342900"/>
                    <a:gd name="connsiteX7" fmla="*/ 4763 w 111919"/>
                    <a:gd name="connsiteY7" fmla="*/ 44450 h 342900"/>
                    <a:gd name="connsiteX8" fmla="*/ 19050 w 111919"/>
                    <a:gd name="connsiteY8" fmla="*/ 0 h 342900"/>
                    <a:gd name="connsiteX9" fmla="*/ 88900 w 111919"/>
                    <a:gd name="connsiteY9" fmla="*/ 0 h 342900"/>
                    <a:gd name="connsiteX0" fmla="*/ 88900 w 111125"/>
                    <a:gd name="connsiteY0" fmla="*/ 0 h 342900"/>
                    <a:gd name="connsiteX1" fmla="*/ 102394 w 111125"/>
                    <a:gd name="connsiteY1" fmla="*/ 40482 h 342900"/>
                    <a:gd name="connsiteX2" fmla="*/ 73025 w 111125"/>
                    <a:gd name="connsiteY2" fmla="*/ 73025 h 342900"/>
                    <a:gd name="connsiteX3" fmla="*/ 111125 w 111125"/>
                    <a:gd name="connsiteY3" fmla="*/ 308769 h 342900"/>
                    <a:gd name="connsiteX4" fmla="*/ 59532 w 111125"/>
                    <a:gd name="connsiteY4" fmla="*/ 342900 h 342900"/>
                    <a:gd name="connsiteX5" fmla="*/ 0 w 111125"/>
                    <a:gd name="connsiteY5" fmla="*/ 304800 h 342900"/>
                    <a:gd name="connsiteX6" fmla="*/ 33337 w 111125"/>
                    <a:gd name="connsiteY6" fmla="*/ 69056 h 342900"/>
                    <a:gd name="connsiteX7" fmla="*/ 4763 w 111125"/>
                    <a:gd name="connsiteY7" fmla="*/ 44450 h 342900"/>
                    <a:gd name="connsiteX8" fmla="*/ 19050 w 111125"/>
                    <a:gd name="connsiteY8" fmla="*/ 0 h 342900"/>
                    <a:gd name="connsiteX9" fmla="*/ 88900 w 111125"/>
                    <a:gd name="connsiteY9" fmla="*/ 0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25" h="342900">
                      <a:moveTo>
                        <a:pt x="88900" y="0"/>
                      </a:moveTo>
                      <a:lnTo>
                        <a:pt x="102394" y="40482"/>
                      </a:lnTo>
                      <a:lnTo>
                        <a:pt x="73025" y="73025"/>
                      </a:lnTo>
                      <a:lnTo>
                        <a:pt x="111125" y="308769"/>
                      </a:lnTo>
                      <a:lnTo>
                        <a:pt x="59532" y="342900"/>
                      </a:lnTo>
                      <a:lnTo>
                        <a:pt x="0" y="304800"/>
                      </a:lnTo>
                      <a:lnTo>
                        <a:pt x="33337" y="69056"/>
                      </a:lnTo>
                      <a:lnTo>
                        <a:pt x="4763" y="44450"/>
                      </a:lnTo>
                      <a:lnTo>
                        <a:pt x="19050" y="0"/>
                      </a:lnTo>
                      <a:lnTo>
                        <a:pt x="889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234950" marR="0" indent="-23495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2628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Optimized Care Team Extends Care Coordination Beyond the Health System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225878" y="2938885"/>
            <a:ext cx="2685686" cy="1307463"/>
            <a:chOff x="465139" y="1832344"/>
            <a:chExt cx="2685686" cy="1737360"/>
          </a:xfr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Rounded Rectangle 9"/>
            <p:cNvSpPr/>
            <p:nvPr/>
          </p:nvSpPr>
          <p:spPr bwMode="gray">
            <a:xfrm>
              <a:off x="465139" y="1832344"/>
              <a:ext cx="2685686" cy="1737360"/>
            </a:xfrm>
            <a:prstGeom prst="roundRect">
              <a:avLst>
                <a:gd name="adj" fmla="val 9409"/>
              </a:avLst>
            </a:prstGeom>
            <a:solidFill>
              <a:schemeClr val="bg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Round Same Side Corner Rectangle 10"/>
            <p:cNvSpPr/>
            <p:nvPr/>
          </p:nvSpPr>
          <p:spPr bwMode="gray">
            <a:xfrm rot="16200000">
              <a:off x="289173" y="2013075"/>
              <a:ext cx="1737360" cy="1375897"/>
            </a:xfrm>
            <a:prstGeom prst="round2SameRect">
              <a:avLst>
                <a:gd name="adj1" fmla="val 8654"/>
                <a:gd name="adj2" fmla="val 0"/>
              </a:avLst>
            </a:prstGeom>
            <a:solidFill>
              <a:schemeClr val="accent5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Physician Team Leader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1" r="60800"/>
          <a:stretch/>
        </p:blipFill>
        <p:spPr>
          <a:xfrm>
            <a:off x="4623791" y="3030559"/>
            <a:ext cx="1178706" cy="1124114"/>
          </a:xfrm>
          <a:prstGeom prst="rect">
            <a:avLst/>
          </a:prstGeom>
        </p:spPr>
      </p:pic>
      <p:pic>
        <p:nvPicPr>
          <p:cNvPr id="12" name="Content Placeholder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1" r="60800"/>
          <a:stretch/>
        </p:blipFill>
        <p:spPr bwMode="gray">
          <a:xfrm>
            <a:off x="2903363" y="4444069"/>
            <a:ext cx="1178706" cy="112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515813" y="5568183"/>
            <a:ext cx="2962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rgbClr val="FF9400"/>
              </a:buClr>
            </a:pPr>
            <a:r>
              <a:rPr lang="en-US" sz="1800" b="0" dirty="0" smtClean="0">
                <a:solidFill>
                  <a:srgbClr val="000000"/>
                </a:solidFill>
              </a:rPr>
              <a:t>RNs and APNs care for simple to complex patients.</a:t>
            </a:r>
          </a:p>
        </p:txBody>
      </p:sp>
      <p:grpSp>
        <p:nvGrpSpPr>
          <p:cNvPr id="15" name="Group 14"/>
          <p:cNvGrpSpPr/>
          <p:nvPr/>
        </p:nvGrpSpPr>
        <p:grpSpPr bwMode="gray">
          <a:xfrm>
            <a:off x="5969243" y="4824178"/>
            <a:ext cx="453102" cy="666750"/>
            <a:chOff x="8796338" y="1633270"/>
            <a:chExt cx="886968" cy="1305193"/>
          </a:xfrm>
        </p:grpSpPr>
        <p:sp>
          <p:nvSpPr>
            <p:cNvPr id="16" name="Oval 15"/>
            <p:cNvSpPr/>
            <p:nvPr/>
          </p:nvSpPr>
          <p:spPr bwMode="gray">
            <a:xfrm>
              <a:off x="8796338" y="2209800"/>
              <a:ext cx="886968" cy="5143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8796338" y="2462213"/>
              <a:ext cx="886968" cy="476250"/>
            </a:xfrm>
            <a:prstGeom prst="rect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8" name="Isosceles Triangle 17"/>
            <p:cNvSpPr/>
            <p:nvPr/>
          </p:nvSpPr>
          <p:spPr bwMode="gray">
            <a:xfrm rot="10800000">
              <a:off x="9073136" y="2162175"/>
              <a:ext cx="333372" cy="213820"/>
            </a:xfrm>
            <a:prstGeom prst="triangle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 bwMode="gray">
            <a:xfrm>
              <a:off x="8965502" y="1633270"/>
              <a:ext cx="548641" cy="548641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530795" y="5554285"/>
            <a:ext cx="3347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rgbClr val="FF9400"/>
              </a:buClr>
            </a:pPr>
            <a:r>
              <a:rPr lang="en-US" sz="1800" b="0" dirty="0" smtClean="0">
                <a:solidFill>
                  <a:srgbClr val="000000"/>
                </a:solidFill>
              </a:rPr>
              <a:t>Care coordinators (nonclinical) focus on engagement, activation and wellness.</a:t>
            </a:r>
          </a:p>
        </p:txBody>
      </p:sp>
      <p:grpSp>
        <p:nvGrpSpPr>
          <p:cNvPr id="21" name="Group 20"/>
          <p:cNvGrpSpPr/>
          <p:nvPr/>
        </p:nvGrpSpPr>
        <p:grpSpPr bwMode="gray">
          <a:xfrm>
            <a:off x="6460678" y="4602371"/>
            <a:ext cx="453102" cy="666750"/>
            <a:chOff x="8796338" y="1633270"/>
            <a:chExt cx="886968" cy="1305193"/>
          </a:xfrm>
        </p:grpSpPr>
        <p:sp>
          <p:nvSpPr>
            <p:cNvPr id="22" name="Oval 21"/>
            <p:cNvSpPr/>
            <p:nvPr/>
          </p:nvSpPr>
          <p:spPr bwMode="gray">
            <a:xfrm>
              <a:off x="8796338" y="2209800"/>
              <a:ext cx="886968" cy="5143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8796338" y="2462213"/>
              <a:ext cx="886968" cy="476250"/>
            </a:xfrm>
            <a:prstGeom prst="rect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4" name="Isosceles Triangle 23"/>
            <p:cNvSpPr/>
            <p:nvPr/>
          </p:nvSpPr>
          <p:spPr bwMode="gray">
            <a:xfrm rot="10800000">
              <a:off x="9073136" y="2162175"/>
              <a:ext cx="333372" cy="213820"/>
            </a:xfrm>
            <a:prstGeom prst="triangle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 bwMode="gray">
            <a:xfrm>
              <a:off x="8965502" y="1633270"/>
              <a:ext cx="548641" cy="548641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 bwMode="gray">
          <a:xfrm>
            <a:off x="5481782" y="4602371"/>
            <a:ext cx="453102" cy="666750"/>
            <a:chOff x="8796338" y="1633270"/>
            <a:chExt cx="886968" cy="1305193"/>
          </a:xfrm>
        </p:grpSpPr>
        <p:sp>
          <p:nvSpPr>
            <p:cNvPr id="27" name="Oval 26"/>
            <p:cNvSpPr/>
            <p:nvPr/>
          </p:nvSpPr>
          <p:spPr bwMode="gray">
            <a:xfrm>
              <a:off x="8796338" y="2209800"/>
              <a:ext cx="886968" cy="5143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 bwMode="gray">
            <a:xfrm>
              <a:off x="8796338" y="2462213"/>
              <a:ext cx="886968" cy="476250"/>
            </a:xfrm>
            <a:prstGeom prst="rect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9" name="Isosceles Triangle 28"/>
            <p:cNvSpPr/>
            <p:nvPr/>
          </p:nvSpPr>
          <p:spPr bwMode="gray">
            <a:xfrm rot="10800000">
              <a:off x="9073136" y="2162175"/>
              <a:ext cx="333372" cy="213820"/>
            </a:xfrm>
            <a:prstGeom prst="triangle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 bwMode="gray">
            <a:xfrm>
              <a:off x="8965502" y="1633270"/>
              <a:ext cx="548641" cy="548641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31" name="Content Placeholder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1" r="60800"/>
          <a:stretch/>
        </p:blipFill>
        <p:spPr bwMode="gray">
          <a:xfrm>
            <a:off x="1724657" y="4455100"/>
            <a:ext cx="1178706" cy="112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712519" y="1562451"/>
            <a:ext cx="7786956" cy="115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>
              <a:spcBef>
                <a:spcPts val="350"/>
              </a:spcBef>
              <a:buClr>
                <a:srgbClr val="FF9400"/>
              </a:buClr>
            </a:pPr>
            <a:r>
              <a:rPr lang="en-US" sz="2400" b="0" dirty="0" smtClean="0">
                <a:solidFill>
                  <a:schemeClr val="accent5"/>
                </a:solidFill>
              </a:rPr>
              <a:t>“Half of the ideal care team will be nonlicensed… working in neighborhoods, schools and at worksites.” </a:t>
            </a:r>
          </a:p>
          <a:p>
            <a:pPr algn="r">
              <a:spcBef>
                <a:spcPts val="350"/>
              </a:spcBef>
              <a:buClr>
                <a:srgbClr val="FF9400"/>
              </a:buClr>
            </a:pPr>
            <a:r>
              <a:rPr lang="en-US" sz="1800" b="0" dirty="0" smtClean="0">
                <a:solidFill>
                  <a:srgbClr val="808080"/>
                </a:solidFill>
              </a:rPr>
              <a:t>—</a:t>
            </a:r>
            <a:r>
              <a:rPr lang="en-US" sz="1800" b="0" i="1" dirty="0" smtClean="0">
                <a:solidFill>
                  <a:srgbClr val="808080"/>
                </a:solidFill>
              </a:rPr>
              <a:t>Douglas Wood, MD, </a:t>
            </a:r>
            <a:r>
              <a:rPr lang="en-US" sz="1800" b="0" i="1" dirty="0">
                <a:solidFill>
                  <a:srgbClr val="808080"/>
                </a:solidFill>
              </a:rPr>
              <a:t>Medical Director, Center for </a:t>
            </a:r>
            <a:r>
              <a:rPr lang="en-US" sz="1800" b="0" i="1" dirty="0" smtClean="0">
                <a:solidFill>
                  <a:srgbClr val="808080"/>
                </a:solidFill>
              </a:rPr>
              <a:t>Innovation, Mayo Clinic</a:t>
            </a:r>
            <a:endParaRPr lang="en-US" sz="1800" b="0" i="1" dirty="0">
              <a:solidFill>
                <a:srgbClr val="80808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6616" y="6345936"/>
            <a:ext cx="656142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0" dirty="0" smtClean="0">
                <a:solidFill>
                  <a:srgbClr val="808080">
                    <a:lumMod val="75000"/>
                  </a:srgbClr>
                </a:solidFill>
              </a:rPr>
              <a:t>RN = registered nurse. APN </a:t>
            </a:r>
            <a:r>
              <a:rPr lang="en-US" sz="800" b="0" dirty="0">
                <a:solidFill>
                  <a:srgbClr val="808080">
                    <a:lumMod val="75000"/>
                  </a:srgbClr>
                </a:solidFill>
              </a:rPr>
              <a:t>= </a:t>
            </a:r>
            <a:r>
              <a:rPr lang="en-US" sz="800" b="0" dirty="0" smtClean="0">
                <a:solidFill>
                  <a:srgbClr val="808080">
                    <a:lumMod val="75000"/>
                  </a:srgbClr>
                </a:solidFill>
              </a:rPr>
              <a:t>advanced practice nurse</a:t>
            </a:r>
            <a:r>
              <a:rPr lang="sv-SE" sz="800" b="0" dirty="0" smtClean="0">
                <a:solidFill>
                  <a:srgbClr val="808080">
                    <a:lumMod val="75000"/>
                  </a:srgbClr>
                </a:solidFill>
              </a:rPr>
              <a:t>.</a:t>
            </a:r>
            <a:endParaRPr lang="en-US" sz="800" b="0" dirty="0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1475" y="1340805"/>
            <a:ext cx="3788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50"/>
              </a:spcBef>
              <a:buClr>
                <a:schemeClr val="accent5"/>
              </a:buClr>
            </a:pPr>
            <a:r>
              <a:rPr lang="en-US" dirty="0" smtClean="0">
                <a:solidFill>
                  <a:schemeClr val="bg2"/>
                </a:solidFill>
              </a:rPr>
              <a:t>Community Team Model</a:t>
            </a:r>
          </a:p>
        </p:txBody>
      </p:sp>
    </p:spTree>
    <p:extLst>
      <p:ext uri="{BB962C8B-B14F-4D97-AF65-F5344CB8AC3E}">
        <p14:creationId xmlns:p14="http://schemas.microsoft.com/office/powerpoint/2010/main" val="75429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Markets in Motion</a:t>
            </a:r>
            <a:r>
              <a:rPr lang="en-US" dirty="0" smtClean="0">
                <a:latin typeface="Arial"/>
                <a:cs typeface="Arial"/>
              </a:rPr>
              <a:t>—</a:t>
            </a:r>
            <a:r>
              <a:rPr lang="en-US" dirty="0" smtClean="0"/>
              <a:t>The Execution Challenge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00136" y="2810809"/>
            <a:ext cx="2714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0" spc="-1500" dirty="0" smtClean="0">
                <a:solidFill>
                  <a:schemeClr val="accent5"/>
                </a:solidFill>
                <a:latin typeface="Franklin Gothic Book" pitchFamily="34" charset="0"/>
              </a:rPr>
              <a:t>“</a:t>
            </a:r>
          </a:p>
        </p:txBody>
      </p:sp>
      <p:sp>
        <p:nvSpPr>
          <p:cNvPr id="9" name="TextBox 8"/>
          <p:cNvSpPr txBox="1"/>
          <p:nvPr/>
        </p:nvSpPr>
        <p:spPr>
          <a:xfrm rot="10800000">
            <a:off x="5099547" y="2401448"/>
            <a:ext cx="2714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0" spc="-1500" dirty="0" smtClean="0">
                <a:solidFill>
                  <a:schemeClr val="accent5"/>
                </a:solidFill>
                <a:latin typeface="Franklin Gothic Book" pitchFamily="34" charset="0"/>
              </a:rPr>
              <a:t>“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88407" y="3302001"/>
            <a:ext cx="5637270" cy="523220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lvl1pPr marL="227013" indent="-227013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5"/>
              </a:buClr>
              <a:buSzPct val="100000"/>
              <a:buFont typeface="Wingdings 2" pitchFamily="18" charset="2"/>
              <a:buChar char="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2763" indent="-17145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 2" pitchFamily="18" charset="2"/>
              <a:buChar char=""/>
              <a:defRPr>
                <a:solidFill>
                  <a:schemeClr val="tx1"/>
                </a:solidFill>
                <a:latin typeface="+mn-lt"/>
              </a:defRPr>
            </a:lvl2pPr>
            <a:lvl3pPr marL="801688" indent="-174625" algn="l" rtl="0" eaLnBrk="1" fontAlgn="base" hangingPunct="1">
              <a:spcBef>
                <a:spcPts val="350"/>
              </a:spcBef>
              <a:spcAft>
                <a:spcPct val="0"/>
              </a:spcAft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+mn-lt"/>
              </a:defRPr>
            </a:lvl3pPr>
            <a:lvl4pPr marL="1082675" indent="-166688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1371600" indent="-168275" algn="l" rtl="0" eaLnBrk="1" fontAlgn="base" hangingPunct="1">
              <a:spcBef>
                <a:spcPts val="35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182880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28600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274320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20040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4763">
              <a:buNone/>
            </a:pPr>
            <a:r>
              <a:rPr lang="en-US" sz="2800" b="0" kern="0" dirty="0">
                <a:solidFill>
                  <a:schemeClr val="bg2"/>
                </a:solidFill>
              </a:rPr>
              <a:t>We are all in on population health</a:t>
            </a:r>
            <a:r>
              <a:rPr lang="en-US" sz="2800" b="0" kern="0" dirty="0" smtClean="0">
                <a:solidFill>
                  <a:schemeClr val="bg2"/>
                </a:solidFill>
              </a:rPr>
              <a:t>.</a:t>
            </a:r>
            <a:endParaRPr lang="en-US" sz="2800" b="0" kern="0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134" y="3806385"/>
            <a:ext cx="2714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0" spc="-1500" dirty="0" smtClean="0">
                <a:solidFill>
                  <a:schemeClr val="accent5"/>
                </a:solidFill>
                <a:latin typeface="Franklin Gothic Book" pitchFamily="34" charset="0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 rot="10800000">
            <a:off x="4713516" y="4258142"/>
            <a:ext cx="2714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0" spc="-1500" dirty="0" smtClean="0">
                <a:solidFill>
                  <a:schemeClr val="accent5"/>
                </a:solidFill>
                <a:latin typeface="Franklin Gothic Book" pitchFamily="34" charset="0"/>
              </a:rPr>
              <a:t>“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85951" y="4292085"/>
            <a:ext cx="7035573" cy="1384995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lvl1pPr marL="227013" indent="-227013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5"/>
              </a:buClr>
              <a:buSzPct val="100000"/>
              <a:buFont typeface="Wingdings 2" pitchFamily="18" charset="2"/>
              <a:buChar char="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2763" indent="-17145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 2" pitchFamily="18" charset="2"/>
              <a:buChar char=""/>
              <a:defRPr>
                <a:solidFill>
                  <a:schemeClr val="tx1"/>
                </a:solidFill>
                <a:latin typeface="+mn-lt"/>
              </a:defRPr>
            </a:lvl2pPr>
            <a:lvl3pPr marL="801688" indent="-174625" algn="l" rtl="0" eaLnBrk="1" fontAlgn="base" hangingPunct="1">
              <a:spcBef>
                <a:spcPts val="350"/>
              </a:spcBef>
              <a:spcAft>
                <a:spcPct val="0"/>
              </a:spcAft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+mn-lt"/>
              </a:defRPr>
            </a:lvl3pPr>
            <a:lvl4pPr marL="1082675" indent="-166688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1371600" indent="-168275" algn="l" rtl="0" eaLnBrk="1" fontAlgn="base" hangingPunct="1">
              <a:spcBef>
                <a:spcPts val="35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182880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28600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274320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20040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4763">
              <a:buNone/>
            </a:pPr>
            <a:r>
              <a:rPr lang="en-US" sz="2800" b="0" kern="0" dirty="0" smtClean="0">
                <a:solidFill>
                  <a:schemeClr val="bg2"/>
                </a:solidFill>
              </a:rPr>
              <a:t>We’re </a:t>
            </a:r>
            <a:r>
              <a:rPr lang="en-US" sz="2800" b="0" kern="0" dirty="0">
                <a:solidFill>
                  <a:schemeClr val="bg2"/>
                </a:solidFill>
              </a:rPr>
              <a:t>just trying to make sure that the rate of change inside of our organization stays ahead of the rate of change outside</a:t>
            </a:r>
            <a:r>
              <a:rPr lang="en-US" sz="2800" b="0" kern="0" dirty="0" smtClean="0">
                <a:solidFill>
                  <a:schemeClr val="bg2"/>
                </a:solidFill>
              </a:rPr>
              <a:t>.</a:t>
            </a:r>
            <a:endParaRPr lang="en-US" sz="2800" b="0" kern="0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48422" y="1333979"/>
            <a:ext cx="2714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0" spc="-1500" dirty="0" smtClean="0">
                <a:solidFill>
                  <a:schemeClr val="accent5"/>
                </a:solidFill>
                <a:latin typeface="Franklin Gothic Book" pitchFamily="34" charset="0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 rot="10800000">
            <a:off x="3707719" y="1369786"/>
            <a:ext cx="2714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0" spc="-1500" dirty="0" smtClean="0">
                <a:solidFill>
                  <a:schemeClr val="accent5"/>
                </a:solidFill>
                <a:latin typeface="Franklin Gothic Book" pitchFamily="34" charset="0"/>
              </a:rPr>
              <a:t>“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36693" y="1884524"/>
            <a:ext cx="5160793" cy="954107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lvl1pPr marL="227013" indent="-227013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5"/>
              </a:buClr>
              <a:buSzPct val="100000"/>
              <a:buFont typeface="Wingdings 2" pitchFamily="18" charset="2"/>
              <a:buChar char="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2763" indent="-17145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 2" pitchFamily="18" charset="2"/>
              <a:buChar char=""/>
              <a:defRPr>
                <a:solidFill>
                  <a:schemeClr val="tx1"/>
                </a:solidFill>
                <a:latin typeface="+mn-lt"/>
              </a:defRPr>
            </a:lvl2pPr>
            <a:lvl3pPr marL="801688" indent="-174625" algn="l" rtl="0" eaLnBrk="1" fontAlgn="base" hangingPunct="1">
              <a:spcBef>
                <a:spcPts val="350"/>
              </a:spcBef>
              <a:spcAft>
                <a:spcPct val="0"/>
              </a:spcAft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+mn-lt"/>
              </a:defRPr>
            </a:lvl3pPr>
            <a:lvl4pPr marL="1082675" indent="-166688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1371600" indent="-168275" algn="l" rtl="0" eaLnBrk="1" fontAlgn="base" hangingPunct="1">
              <a:spcBef>
                <a:spcPts val="35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182880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28600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274320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20040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4763">
              <a:buNone/>
            </a:pPr>
            <a:r>
              <a:rPr lang="en-US" sz="2800" b="0" kern="0" dirty="0" smtClean="0">
                <a:solidFill>
                  <a:schemeClr val="bg2"/>
                </a:solidFill>
              </a:rPr>
              <a:t>We </a:t>
            </a:r>
            <a:r>
              <a:rPr lang="en-US" sz="2800" b="0" kern="0" dirty="0">
                <a:solidFill>
                  <a:schemeClr val="bg2"/>
                </a:solidFill>
              </a:rPr>
              <a:t>just had our best year ever. We love fee-for-service</a:t>
            </a:r>
            <a:r>
              <a:rPr lang="en-US" sz="2800" b="0" kern="0" dirty="0" smtClean="0">
                <a:solidFill>
                  <a:schemeClr val="bg2"/>
                </a:solidFill>
              </a:rPr>
              <a:t>.</a:t>
            </a:r>
            <a:endParaRPr lang="en-US" sz="2800" b="0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5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5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Post-Acute Care Includes Four Key Sites of Care  </a:t>
            </a:r>
            <a:endParaRPr lang="en-US" dirty="0"/>
          </a:p>
        </p:txBody>
      </p:sp>
      <p:graphicFrame>
        <p:nvGraphicFramePr>
          <p:cNvPr id="47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468698"/>
              </p:ext>
            </p:extLst>
          </p:nvPr>
        </p:nvGraphicFramePr>
        <p:xfrm>
          <a:off x="461117" y="2123466"/>
          <a:ext cx="8214571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680"/>
                <a:gridCol w="6399891"/>
              </a:tblGrid>
              <a:tr h="290143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Site</a:t>
                      </a:r>
                      <a:endParaRPr lang="en-US" sz="1600" b="0" dirty="0"/>
                    </a:p>
                  </a:txBody>
                  <a:tcPr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Appropriate</a:t>
                      </a:r>
                      <a:r>
                        <a:rPr lang="en-US" sz="1600" b="0" baseline="0" dirty="0" smtClean="0"/>
                        <a:t> Patients</a:t>
                      </a:r>
                      <a:endParaRPr lang="en-US" sz="1600" b="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accent5"/>
                          </a:solidFill>
                        </a:rPr>
                        <a:t>Long-term</a:t>
                      </a:r>
                      <a:r>
                        <a:rPr lang="en-US" sz="1400" b="0" i="0" baseline="0" dirty="0" smtClean="0">
                          <a:solidFill>
                            <a:schemeClr val="accent5"/>
                          </a:solidFill>
                        </a:rPr>
                        <a:t> Acute Care</a:t>
                      </a:r>
                      <a:endParaRPr lang="en-US" sz="1400" b="0" i="0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Critically complex patients;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Length of stay &gt;25 days; ventilated patients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accent5"/>
                          </a:solidFill>
                        </a:rPr>
                        <a:t>Inpatient Rehab</a:t>
                      </a:r>
                      <a:r>
                        <a:rPr lang="en-US" sz="1400" b="0" i="0" baseline="0" dirty="0" smtClean="0">
                          <a:solidFill>
                            <a:schemeClr val="accent5"/>
                          </a:solidFill>
                        </a:rPr>
                        <a:t> Facilities</a:t>
                      </a:r>
                      <a:endParaRPr lang="en-US" sz="1400" b="0" i="0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intensive services after an injury, illness or surgery;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tolerate and benefit from at least three hours of daily therapy.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accent5"/>
                          </a:solidFill>
                        </a:rPr>
                        <a:t>Skilled Nursing Facilities</a:t>
                      </a:r>
                      <a:endParaRPr lang="en-US" sz="1400" b="0" i="0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Offer short-term skilled care and rehabilitation services to beneficiaries after an acute-hospital stay of at least 3 days.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accent5"/>
                          </a:solidFill>
                        </a:rPr>
                        <a:t>Home Health Agencies </a:t>
                      </a:r>
                      <a:endParaRPr lang="en-US" sz="1400" b="0" i="0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skilled care to beneficiaries who are “homebound.”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54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Post-Acute Care Have Evolved</a:t>
            </a:r>
            <a:br>
              <a:rPr lang="en-US" dirty="0" smtClean="0"/>
            </a:br>
            <a:r>
              <a:rPr lang="en-US" dirty="0" smtClean="0"/>
              <a:t>Under Payment Reform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552456"/>
              </p:ext>
            </p:extLst>
          </p:nvPr>
        </p:nvGraphicFramePr>
        <p:xfrm>
          <a:off x="465139" y="1524000"/>
          <a:ext cx="8223250" cy="4591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427"/>
                <a:gridCol w="1686910"/>
                <a:gridCol w="2373599"/>
                <a:gridCol w="2783314"/>
              </a:tblGrid>
              <a:tr h="266939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Fee-for Service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dirty="0" smtClean="0"/>
                        <a:t>Era</a:t>
                      </a:r>
                      <a:endParaRPr lang="en-US" sz="16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Penalty Avoidance Era</a:t>
                      </a:r>
                      <a:endParaRPr lang="en-US" sz="16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Accountability</a:t>
                      </a:r>
                      <a:r>
                        <a:rPr lang="en-US" sz="1600" b="0" baseline="0" dirty="0" smtClean="0"/>
                        <a:t> Era </a:t>
                      </a:r>
                      <a:endParaRPr lang="en-US" sz="16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62624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5"/>
                          </a:solidFill>
                        </a:rPr>
                        <a:t>Finances</a:t>
                      </a:r>
                      <a:endParaRPr lang="en-US" sz="1600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Acute length of stay </a:t>
                      </a:r>
                      <a:r>
                        <a:rPr lang="en-US" sz="1400" baseline="0" dirty="0" smtClean="0"/>
                        <a:t>reduction</a:t>
                      </a:r>
                      <a:endParaRPr lang="en-US" sz="14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Length of stay and</a:t>
                      </a:r>
                      <a:r>
                        <a:rPr lang="en-US" sz="1400" baseline="0" dirty="0" smtClean="0"/>
                        <a:t> readmission</a:t>
                      </a:r>
                      <a:endParaRPr lang="en-US" sz="14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Common bottom line with shared responsibility</a:t>
                      </a:r>
                      <a:r>
                        <a:rPr lang="en-US" sz="1400" baseline="0" dirty="0" smtClean="0"/>
                        <a:t> for cost</a:t>
                      </a:r>
                      <a:endParaRPr lang="en-US" sz="14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068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5"/>
                          </a:solidFill>
                        </a:rPr>
                        <a:t>Access</a:t>
                      </a:r>
                      <a:endParaRPr lang="en-US" sz="1600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Broader</a:t>
                      </a:r>
                      <a:r>
                        <a:rPr lang="en-US" sz="1400" baseline="0" dirty="0" smtClean="0"/>
                        <a:t> is </a:t>
                      </a:r>
                      <a:r>
                        <a:rPr lang="en-US" sz="1400" dirty="0" smtClean="0"/>
                        <a:t>better </a:t>
                      </a:r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Access and low readmissions</a:t>
                      </a:r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Access balanced by cost-effectiveness</a:t>
                      </a:r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068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5"/>
                          </a:solidFill>
                        </a:rPr>
                        <a:t>Efficiency</a:t>
                      </a:r>
                      <a:endParaRPr lang="en-US" sz="1600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Ease</a:t>
                      </a:r>
                      <a:r>
                        <a:rPr lang="en-US" sz="1400" baseline="0" dirty="0" smtClean="0"/>
                        <a:t> of access</a:t>
                      </a:r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Access and low readmissions</a:t>
                      </a:r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Essential</a:t>
                      </a:r>
                      <a:r>
                        <a:rPr lang="en-US" sz="1400" baseline="0" dirty="0" smtClean="0"/>
                        <a:t> under global payment</a:t>
                      </a:r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624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5"/>
                          </a:solidFill>
                        </a:rPr>
                        <a:t>Quality</a:t>
                      </a:r>
                      <a:endParaRPr lang="en-US" sz="1600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Site specific</a:t>
                      </a:r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Matters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in so far as it impacts readmissions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Quality impacts finances, efficiency and market share</a:t>
                      </a:r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068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5"/>
                          </a:solidFill>
                        </a:rPr>
                        <a:t>Integration</a:t>
                      </a:r>
                      <a:endParaRPr lang="en-US" sz="1600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Silos</a:t>
                      </a:r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Partners in readmission reduction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Interdependent</a:t>
                      </a:r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068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5"/>
                          </a:solidFill>
                        </a:rPr>
                        <a:t>Shared</a:t>
                      </a:r>
                      <a:r>
                        <a:rPr lang="en-US" sz="1600" b="1" baseline="0" dirty="0" smtClean="0">
                          <a:solidFill>
                            <a:schemeClr val="accent5"/>
                          </a:solidFill>
                        </a:rPr>
                        <a:t> Measures</a:t>
                      </a:r>
                      <a:endParaRPr lang="en-US" sz="1600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Readmission rates</a:t>
                      </a:r>
                      <a:r>
                        <a:rPr lang="en-US" sz="1400" baseline="0" dirty="0" smtClean="0"/>
                        <a:t> and site specific</a:t>
                      </a:r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Cost,</a:t>
                      </a:r>
                      <a:r>
                        <a:rPr lang="en-US" sz="1400" baseline="0" dirty="0" smtClean="0"/>
                        <a:t> quality, patient satisfaction</a:t>
                      </a:r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624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5"/>
                          </a:solidFill>
                        </a:rPr>
                        <a:t>Reputation</a:t>
                      </a:r>
                      <a:endParaRPr lang="en-US" sz="1600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Site specific</a:t>
                      </a:r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Site</a:t>
                      </a:r>
                      <a:r>
                        <a:rPr lang="en-US" sz="1400" baseline="0" dirty="0" smtClean="0"/>
                        <a:t> specific</a:t>
                      </a:r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Reputation linked across the entire</a:t>
                      </a:r>
                      <a:r>
                        <a:rPr lang="en-US" sz="1400" baseline="0" dirty="0" smtClean="0"/>
                        <a:t> episode of care</a:t>
                      </a:r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56616" y="6345936"/>
            <a:ext cx="590594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0" dirty="0" smtClean="0">
                <a:solidFill>
                  <a:srgbClr val="808080">
                    <a:lumMod val="75000"/>
                  </a:srgbClr>
                </a:solidFill>
              </a:rPr>
              <a:t>Source: Sg2 Interview With David Storto. Partners HealthCare, 2013.  </a:t>
            </a:r>
            <a:endParaRPr lang="en-US" sz="800" b="0" dirty="0">
              <a:solidFill>
                <a:srgbClr val="80808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3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/>
        </p:nvCxnSpPr>
        <p:spPr bwMode="auto">
          <a:xfrm>
            <a:off x="2776667" y="0"/>
            <a:ext cx="0" cy="6858000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Rectangle 41"/>
          <p:cNvSpPr/>
          <p:nvPr/>
        </p:nvSpPr>
        <p:spPr bwMode="auto">
          <a:xfrm>
            <a:off x="1552" y="-84302"/>
            <a:ext cx="9144001" cy="6970294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57400" y="2949575"/>
            <a:ext cx="5257800" cy="958850"/>
          </a:xfrm>
        </p:spPr>
        <p:txBody>
          <a:bodyPr/>
          <a:lstStyle/>
          <a:p>
            <a:pPr algn="ctr"/>
            <a:r>
              <a:rPr lang="en-US" sz="3200" dirty="0" smtClean="0"/>
              <a:t>Be Aware of the Wild Cards and Execute Effectively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722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auto">
          <a:xfrm flipH="1">
            <a:off x="897169" y="1477833"/>
            <a:ext cx="5877260" cy="4936067"/>
          </a:xfrm>
          <a:custGeom>
            <a:avLst/>
            <a:gdLst>
              <a:gd name="connsiteX0" fmla="*/ 0 w 4783667"/>
              <a:gd name="connsiteY0" fmla="*/ 2082800 h 4936067"/>
              <a:gd name="connsiteX1" fmla="*/ 4724400 w 4783667"/>
              <a:gd name="connsiteY1" fmla="*/ 0 h 4936067"/>
              <a:gd name="connsiteX2" fmla="*/ 4783667 w 4783667"/>
              <a:gd name="connsiteY2" fmla="*/ 4936067 h 4936067"/>
              <a:gd name="connsiteX3" fmla="*/ 16934 w 4783667"/>
              <a:gd name="connsiteY3" fmla="*/ 2404534 h 4936067"/>
              <a:gd name="connsiteX4" fmla="*/ 0 w 4783667"/>
              <a:gd name="connsiteY4" fmla="*/ 2082800 h 493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3667" h="4936067">
                <a:moveTo>
                  <a:pt x="0" y="2082800"/>
                </a:moveTo>
                <a:lnTo>
                  <a:pt x="4724400" y="0"/>
                </a:lnTo>
                <a:lnTo>
                  <a:pt x="4783667" y="4936067"/>
                </a:lnTo>
                <a:lnTo>
                  <a:pt x="16934" y="2404534"/>
                </a:lnTo>
                <a:lnTo>
                  <a:pt x="0" y="2082800"/>
                </a:lnTo>
                <a:close/>
              </a:path>
            </a:pathLst>
          </a:custGeom>
          <a:gradFill flip="none" rotWithShape="1">
            <a:gsLst>
              <a:gs pos="73000">
                <a:srgbClr val="FFC069"/>
              </a:gs>
              <a:gs pos="0">
                <a:schemeClr val="accent5"/>
              </a:gs>
              <a:gs pos="100000">
                <a:schemeClr val="bg1"/>
              </a:gs>
            </a:gsLst>
            <a:lin ang="0" scaled="1"/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the Future Look Like in 2005?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9457" y="3398897"/>
            <a:ext cx="1446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3200" dirty="0" smtClean="0">
                <a:solidFill>
                  <a:schemeClr val="accent5"/>
                </a:solidFill>
              </a:rPr>
              <a:t>2005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79531" y="3410009"/>
            <a:ext cx="225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1800" b="0" dirty="0" smtClean="0">
                <a:solidFill>
                  <a:schemeClr val="bg1"/>
                </a:solidFill>
              </a:rPr>
              <a:t>The recession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84556" y="3416215"/>
            <a:ext cx="1960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1800" dirty="0" smtClean="0">
                <a:solidFill>
                  <a:schemeClr val="bg1"/>
                </a:solidFill>
              </a:rPr>
              <a:t>The Affordable Care Act becomes law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45851" y="2980989"/>
            <a:ext cx="18597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1050" b="0" dirty="0" smtClean="0">
                <a:solidFill>
                  <a:schemeClr val="bg1"/>
                </a:solidFill>
              </a:rPr>
              <a:t>ACOs invented and soon number more than 500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7552" y="4074160"/>
            <a:ext cx="2720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1200" dirty="0" smtClean="0">
                <a:solidFill>
                  <a:schemeClr val="bg1"/>
                </a:solidFill>
              </a:rPr>
              <a:t>Barack Obama elected president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0140" y="2269108"/>
            <a:ext cx="182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1400" b="0" dirty="0" smtClean="0">
                <a:solidFill>
                  <a:schemeClr val="bg1"/>
                </a:solidFill>
              </a:rPr>
              <a:t>Readmission penalties hit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75968" y="4451835"/>
            <a:ext cx="1637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1100" b="0" dirty="0" smtClean="0">
                <a:solidFill>
                  <a:schemeClr val="bg1"/>
                </a:solidFill>
              </a:rPr>
              <a:t>Apple’s iPhone changes the industry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8893" y="3747075"/>
            <a:ext cx="21893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1100" b="0" dirty="0" smtClean="0">
                <a:solidFill>
                  <a:schemeClr val="bg1"/>
                </a:solidFill>
              </a:rPr>
              <a:t>Mobile apps take off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55968" y="4405668"/>
            <a:ext cx="24626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1100" b="0" dirty="0" smtClean="0">
                <a:solidFill>
                  <a:schemeClr val="bg1"/>
                </a:solidFill>
              </a:rPr>
              <a:t>EHR adoption grows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10176" y="2957906"/>
            <a:ext cx="136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1200" dirty="0" smtClean="0">
                <a:solidFill>
                  <a:schemeClr val="bg1"/>
                </a:solidFill>
              </a:rPr>
              <a:t>Big data comes to hospitals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60325" y="3398897"/>
            <a:ext cx="1792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3200" dirty="0" smtClean="0">
                <a:solidFill>
                  <a:schemeClr val="accent5"/>
                </a:solidFill>
              </a:rPr>
              <a:t>Today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56043" y="5008372"/>
            <a:ext cx="27206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1100" b="0" dirty="0" smtClean="0">
                <a:solidFill>
                  <a:schemeClr val="bg1"/>
                </a:solidFill>
              </a:rPr>
              <a:t>A permanent SGR fix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3744" y="3515626"/>
            <a:ext cx="1128633" cy="42522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60680" y="6335147"/>
            <a:ext cx="81432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50"/>
              </a:spcBef>
              <a:buClr>
                <a:srgbClr val="FF9400"/>
              </a:buClr>
            </a:pPr>
            <a:r>
              <a:rPr lang="en-US" sz="800" b="0" dirty="0" smtClean="0">
                <a:solidFill>
                  <a:srgbClr val="808080">
                    <a:lumMod val="75000"/>
                  </a:srgbClr>
                </a:solidFill>
              </a:rPr>
              <a:t>SGR = sustainable growth rate. </a:t>
            </a:r>
            <a:endParaRPr lang="en-US" sz="800" b="0" dirty="0">
              <a:solidFill>
                <a:srgbClr val="80808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2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Disruptors Abound, and Will Likely Influence Health Care More and More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4430" y="2523522"/>
            <a:ext cx="3886744" cy="2826403"/>
          </a:xfr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300" dirty="0" smtClean="0">
                <a:solidFill>
                  <a:schemeClr val="bg2"/>
                </a:solidFill>
              </a:rPr>
              <a:t>Reinventing everything </a:t>
            </a:r>
            <a:r>
              <a:rPr lang="en-US" sz="2300" dirty="0">
                <a:solidFill>
                  <a:schemeClr val="bg2"/>
                </a:solidFill>
              </a:rPr>
              <a:t>about </a:t>
            </a:r>
            <a:r>
              <a:rPr lang="en-US" sz="2300" b="1" dirty="0">
                <a:solidFill>
                  <a:schemeClr val="accent5"/>
                </a:solidFill>
              </a:rPr>
              <a:t>laboratory testing</a:t>
            </a:r>
          </a:p>
          <a:p>
            <a:pPr>
              <a:spcBef>
                <a:spcPts val="1000"/>
              </a:spcBef>
            </a:pPr>
            <a:r>
              <a:rPr lang="en-US" sz="2300" dirty="0">
                <a:solidFill>
                  <a:schemeClr val="bg2"/>
                </a:solidFill>
              </a:rPr>
              <a:t>Scaling expertise in </a:t>
            </a:r>
            <a:r>
              <a:rPr lang="en-US" sz="2300" b="1" dirty="0" smtClean="0">
                <a:solidFill>
                  <a:schemeClr val="accent5"/>
                </a:solidFill>
              </a:rPr>
              <a:t>personalized medicine</a:t>
            </a:r>
            <a:endParaRPr lang="en-US" sz="2300" dirty="0" smtClean="0">
              <a:solidFill>
                <a:schemeClr val="accent5"/>
              </a:solidFill>
            </a:endParaRPr>
          </a:p>
          <a:p>
            <a:pPr>
              <a:spcBef>
                <a:spcPts val="1000"/>
              </a:spcBef>
            </a:pPr>
            <a:r>
              <a:rPr lang="en-US" sz="2300" dirty="0" smtClean="0">
                <a:solidFill>
                  <a:schemeClr val="bg2"/>
                </a:solidFill>
              </a:rPr>
              <a:t>Maximizing human capabilities </a:t>
            </a:r>
            <a:r>
              <a:rPr lang="en-US" sz="2300" dirty="0">
                <a:solidFill>
                  <a:schemeClr val="bg2"/>
                </a:solidFill>
              </a:rPr>
              <a:t>with</a:t>
            </a:r>
            <a:r>
              <a:rPr lang="en-US" sz="2300" dirty="0" smtClean="0">
                <a:solidFill>
                  <a:schemeClr val="bg2"/>
                </a:solidFill>
              </a:rPr>
              <a:t> </a:t>
            </a:r>
            <a:r>
              <a:rPr lang="en-US" sz="2300" b="1" dirty="0" smtClean="0">
                <a:solidFill>
                  <a:schemeClr val="accent5"/>
                </a:solidFill>
              </a:rPr>
              <a:t>wearable computer interfaces</a:t>
            </a:r>
            <a:endParaRPr lang="en-US" sz="2300" dirty="0" smtClean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9" y="1806719"/>
            <a:ext cx="4258429" cy="470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 bwMode="auto">
          <a:xfrm>
            <a:off x="2446872" y="1471417"/>
            <a:ext cx="5877260" cy="4936067"/>
          </a:xfrm>
          <a:custGeom>
            <a:avLst/>
            <a:gdLst>
              <a:gd name="connsiteX0" fmla="*/ 0 w 4783667"/>
              <a:gd name="connsiteY0" fmla="*/ 2082800 h 4936067"/>
              <a:gd name="connsiteX1" fmla="*/ 4724400 w 4783667"/>
              <a:gd name="connsiteY1" fmla="*/ 0 h 4936067"/>
              <a:gd name="connsiteX2" fmla="*/ 4783667 w 4783667"/>
              <a:gd name="connsiteY2" fmla="*/ 4936067 h 4936067"/>
              <a:gd name="connsiteX3" fmla="*/ 16934 w 4783667"/>
              <a:gd name="connsiteY3" fmla="*/ 2404534 h 4936067"/>
              <a:gd name="connsiteX4" fmla="*/ 0 w 4783667"/>
              <a:gd name="connsiteY4" fmla="*/ 2082800 h 493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3667" h="4936067">
                <a:moveTo>
                  <a:pt x="0" y="2082800"/>
                </a:moveTo>
                <a:lnTo>
                  <a:pt x="4724400" y="0"/>
                </a:lnTo>
                <a:lnTo>
                  <a:pt x="4783667" y="4936067"/>
                </a:lnTo>
                <a:lnTo>
                  <a:pt x="16934" y="2404534"/>
                </a:lnTo>
                <a:lnTo>
                  <a:pt x="0" y="2082800"/>
                </a:lnTo>
                <a:close/>
              </a:path>
            </a:pathLst>
          </a:custGeom>
          <a:gradFill flip="none" rotWithShape="1">
            <a:gsLst>
              <a:gs pos="82000">
                <a:srgbClr val="D3DF44"/>
              </a:gs>
              <a:gs pos="0">
                <a:srgbClr val="73A534"/>
              </a:gs>
              <a:gs pos="100000">
                <a:schemeClr val="bg1"/>
              </a:gs>
            </a:gsLst>
            <a:lin ang="0" scaled="1"/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Future Look Like Now?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638482" y="3151668"/>
            <a:ext cx="186578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b="0" dirty="0" smtClean="0">
                <a:solidFill>
                  <a:schemeClr val="bg1"/>
                </a:solidFill>
              </a:rPr>
              <a:t>95% of payments non-FFS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47072" y="4773698"/>
            <a:ext cx="1816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1400" b="0" dirty="0" smtClean="0">
                <a:solidFill>
                  <a:schemeClr val="bg1"/>
                </a:solidFill>
              </a:rPr>
              <a:t>90% of hospital revenue is OP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6682" y="3652967"/>
            <a:ext cx="2408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1200" b="0" dirty="0" smtClean="0">
                <a:solidFill>
                  <a:schemeClr val="bg1"/>
                </a:solidFill>
              </a:rPr>
              <a:t>Half of all E&amp;M visits are virtual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57101" y="4031565"/>
            <a:ext cx="2506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dirty="0" smtClean="0">
                <a:solidFill>
                  <a:schemeClr val="bg1"/>
                </a:solidFill>
              </a:rPr>
              <a:t>A second recession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21671" y="4166974"/>
            <a:ext cx="1878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1100" b="0" dirty="0" smtClean="0">
                <a:solidFill>
                  <a:schemeClr val="bg1"/>
                </a:solidFill>
              </a:rPr>
              <a:t>Public option established on exchanges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78915" y="2661968"/>
            <a:ext cx="1652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1100" dirty="0" smtClean="0">
                <a:solidFill>
                  <a:schemeClr val="bg1"/>
                </a:solidFill>
              </a:rPr>
              <a:t>Sequestration is extended indefinitely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72473" y="2358314"/>
            <a:ext cx="16155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1050" b="0" dirty="0" smtClean="0">
                <a:solidFill>
                  <a:schemeClr val="bg1"/>
                </a:solidFill>
              </a:rPr>
              <a:t>Health reform is back on the national agenda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52249" y="4405723"/>
            <a:ext cx="16946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1050" b="0" dirty="0" smtClean="0">
                <a:solidFill>
                  <a:schemeClr val="bg1"/>
                </a:solidFill>
              </a:rPr>
              <a:t>Medicare’s Trust Fund is no longer solvent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5290" y="3100657"/>
            <a:ext cx="20038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1050" b="0" dirty="0" smtClean="0">
                <a:solidFill>
                  <a:schemeClr val="bg1"/>
                </a:solidFill>
              </a:rPr>
              <a:t>Site neutrality: HOPD payments equal ASCs’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9457" y="3383508"/>
            <a:ext cx="1446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3200" dirty="0" smtClean="0">
                <a:solidFill>
                  <a:srgbClr val="73A534"/>
                </a:solidFill>
              </a:rPr>
              <a:t>Today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04264" y="3414285"/>
            <a:ext cx="1792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50"/>
              </a:spcBef>
              <a:buClr>
                <a:schemeClr val="accent5"/>
              </a:buClr>
            </a:pPr>
            <a:r>
              <a:rPr lang="en-US" sz="3200" dirty="0" smtClean="0">
                <a:solidFill>
                  <a:srgbClr val="73A534"/>
                </a:solidFill>
              </a:rPr>
              <a:t>2025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0679" y="6341716"/>
            <a:ext cx="87833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50"/>
              </a:spcBef>
              <a:buClr>
                <a:srgbClr val="FF9400"/>
              </a:buClr>
            </a:pPr>
            <a:r>
              <a:rPr lang="en-US" sz="800" b="0" dirty="0">
                <a:solidFill>
                  <a:srgbClr val="808080">
                    <a:lumMod val="75000"/>
                  </a:srgbClr>
                </a:solidFill>
              </a:rPr>
              <a:t>ASC = ambulatory surgery center; E&amp;M = evaluation and management; FFS = fee-for-service; HOPD = hospital outpatient department.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44" y="3498919"/>
            <a:ext cx="1191422" cy="44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1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/>
        </p:nvCxnSpPr>
        <p:spPr bwMode="auto">
          <a:xfrm>
            <a:off x="2776667" y="0"/>
            <a:ext cx="0" cy="6858000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Rectangle 41"/>
          <p:cNvSpPr/>
          <p:nvPr/>
        </p:nvSpPr>
        <p:spPr bwMode="auto">
          <a:xfrm>
            <a:off x="1552" y="-84302"/>
            <a:ext cx="9144001" cy="6970294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4091" y="457200"/>
            <a:ext cx="4495800" cy="958850"/>
          </a:xfrm>
        </p:spPr>
        <p:txBody>
          <a:bodyPr/>
          <a:lstStyle/>
          <a:p>
            <a:r>
              <a:rPr lang="en-US" sz="3200" dirty="0" smtClean="0"/>
              <a:t>Key Imperatives For The Future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82492" y="1839913"/>
            <a:ext cx="8331200" cy="4038600"/>
          </a:xfrm>
          <a:prstGeom prst="rect">
            <a:avLst/>
          </a:prstGeom>
        </p:spPr>
        <p:txBody>
          <a:bodyPr/>
          <a:lstStyle>
            <a:lvl1pPr marL="227013" indent="-227013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5"/>
              </a:buClr>
              <a:buSzPct val="100000"/>
              <a:buFont typeface="Wingdings 2" pitchFamily="18" charset="2"/>
              <a:buChar char="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2763" indent="-17145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 2" pitchFamily="18" charset="2"/>
              <a:buChar char=""/>
              <a:defRPr>
                <a:solidFill>
                  <a:schemeClr val="tx1"/>
                </a:solidFill>
                <a:latin typeface="+mn-lt"/>
              </a:defRPr>
            </a:lvl2pPr>
            <a:lvl3pPr marL="801688" indent="-174625" algn="l" rtl="0" eaLnBrk="1" fontAlgn="base" hangingPunct="1">
              <a:spcBef>
                <a:spcPts val="350"/>
              </a:spcBef>
              <a:spcAft>
                <a:spcPct val="0"/>
              </a:spcAft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+mn-lt"/>
              </a:defRPr>
            </a:lvl3pPr>
            <a:lvl4pPr marL="1082675" indent="-166688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1371600" indent="-168275" algn="l" rtl="0" eaLnBrk="1" fontAlgn="base" hangingPunct="1">
              <a:spcBef>
                <a:spcPts val="35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182880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28600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274320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20040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Font typeface="Wingdings 2" pitchFamily="18" charset="2"/>
              <a:buNone/>
              <a:tabLst>
                <a:tab pos="682625" algn="l"/>
              </a:tabLst>
            </a:pPr>
            <a:r>
              <a:rPr lang="en-US" sz="2200" kern="0" dirty="0" smtClean="0">
                <a:solidFill>
                  <a:schemeClr val="bg1"/>
                </a:solidFill>
              </a:rPr>
              <a:t>Position in the “value driven” world …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Wingdings 2" pitchFamily="18" charset="2"/>
              <a:buNone/>
              <a:tabLst>
                <a:tab pos="682625" algn="l"/>
              </a:tabLst>
            </a:pPr>
            <a:r>
              <a:rPr lang="en-US" sz="2200" kern="0" dirty="0" smtClean="0">
                <a:solidFill>
                  <a:schemeClr val="bg1"/>
                </a:solidFill>
              </a:rPr>
              <a:t>… but don’t lose sight of current payment models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Wingdings 2" pitchFamily="18" charset="2"/>
              <a:buNone/>
              <a:tabLst>
                <a:tab pos="682625" algn="l"/>
              </a:tabLst>
            </a:pPr>
            <a:r>
              <a:rPr lang="en-US" sz="2200" kern="0" dirty="0" smtClean="0">
                <a:solidFill>
                  <a:schemeClr val="bg1"/>
                </a:solidFill>
              </a:rPr>
              <a:t>Evolve the continuum of care.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Wingdings 2" pitchFamily="18" charset="2"/>
              <a:buNone/>
              <a:tabLst>
                <a:tab pos="682625" algn="l"/>
              </a:tabLst>
            </a:pPr>
            <a:r>
              <a:rPr lang="en-US" sz="2200" kern="0" dirty="0" smtClean="0">
                <a:solidFill>
                  <a:schemeClr val="bg1"/>
                </a:solidFill>
              </a:rPr>
              <a:t>Take a broader view of channel strategy.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Wingdings 2" pitchFamily="18" charset="2"/>
              <a:buNone/>
              <a:tabLst>
                <a:tab pos="682625" algn="l"/>
              </a:tabLst>
            </a:pPr>
            <a:r>
              <a:rPr lang="en-US" sz="2200" kern="0" dirty="0" smtClean="0">
                <a:solidFill>
                  <a:schemeClr val="bg1"/>
                </a:solidFill>
              </a:rPr>
              <a:t>Prepare to engage with the consumer.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Wingdings 2" pitchFamily="18" charset="2"/>
              <a:buNone/>
              <a:tabLst>
                <a:tab pos="682625" algn="l"/>
              </a:tabLst>
            </a:pPr>
            <a:r>
              <a:rPr lang="en-US" sz="2200" kern="0" dirty="0" smtClean="0">
                <a:solidFill>
                  <a:schemeClr val="bg1"/>
                </a:solidFill>
              </a:rPr>
              <a:t>Watch for the wild cards that may disrupt.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Wingdings 2" pitchFamily="18" charset="2"/>
              <a:buNone/>
              <a:tabLst>
                <a:tab pos="682625" algn="l"/>
              </a:tabLst>
            </a:pPr>
            <a:r>
              <a:rPr lang="en-US" sz="2200" kern="0" dirty="0" smtClean="0">
                <a:solidFill>
                  <a:schemeClr val="bg1"/>
                </a:solidFill>
              </a:rPr>
              <a:t>Excel in execution.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474663" y="1873939"/>
            <a:ext cx="323850" cy="323850"/>
          </a:xfrm>
          <a:prstGeom prst="ellipse">
            <a:avLst/>
          </a:prstGeom>
          <a:solidFill>
            <a:schemeClr val="accent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74663" y="2529030"/>
            <a:ext cx="323850" cy="323850"/>
          </a:xfrm>
          <a:prstGeom prst="ellipse">
            <a:avLst/>
          </a:prstGeom>
          <a:solidFill>
            <a:schemeClr val="accent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474663" y="3156128"/>
            <a:ext cx="323850" cy="323850"/>
          </a:xfrm>
          <a:prstGeom prst="ellipse">
            <a:avLst/>
          </a:prstGeom>
          <a:solidFill>
            <a:schemeClr val="accent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474663" y="3801888"/>
            <a:ext cx="323850" cy="323850"/>
          </a:xfrm>
          <a:prstGeom prst="ellipse">
            <a:avLst/>
          </a:prstGeom>
          <a:solidFill>
            <a:schemeClr val="accent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474663" y="4438317"/>
            <a:ext cx="323850" cy="323850"/>
          </a:xfrm>
          <a:prstGeom prst="ellipse">
            <a:avLst/>
          </a:prstGeom>
          <a:solidFill>
            <a:schemeClr val="accent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5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474663" y="5084077"/>
            <a:ext cx="323850" cy="323850"/>
          </a:xfrm>
          <a:prstGeom prst="ellipse">
            <a:avLst/>
          </a:prstGeom>
          <a:solidFill>
            <a:schemeClr val="accent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6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89408" y="5735250"/>
            <a:ext cx="323850" cy="323850"/>
          </a:xfrm>
          <a:prstGeom prst="ellipse">
            <a:avLst/>
          </a:prstGeom>
          <a:solidFill>
            <a:schemeClr val="accent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6619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52899" y="-1762125"/>
            <a:ext cx="3952875" cy="1086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0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811463"/>
            <a:ext cx="5886450" cy="1179512"/>
          </a:xfrm>
        </p:spPr>
        <p:txBody>
          <a:bodyPr/>
          <a:lstStyle/>
          <a:p>
            <a:r>
              <a:rPr lang="en-US" sz="9600" dirty="0" smtClean="0">
                <a:solidFill>
                  <a:schemeClr val="accent5"/>
                </a:solidFill>
              </a:rPr>
              <a:t>Questions </a:t>
            </a:r>
            <a:endParaRPr lang="en-US" sz="9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03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4" y="0"/>
            <a:ext cx="8873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27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Expert’s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24" y="1601042"/>
            <a:ext cx="8331200" cy="4630738"/>
          </a:xfrm>
        </p:spPr>
        <p:txBody>
          <a:bodyPr/>
          <a:lstStyle/>
          <a:p>
            <a:r>
              <a:rPr lang="en-US" sz="2400" dirty="0" smtClean="0"/>
              <a:t>Cost is the issue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Define costs</a:t>
            </a:r>
          </a:p>
          <a:p>
            <a:r>
              <a:rPr lang="en-US" sz="2400" dirty="0"/>
              <a:t>Engage physicians as partners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Which physicians</a:t>
            </a:r>
          </a:p>
          <a:p>
            <a:r>
              <a:rPr lang="en-US" sz="2400" dirty="0"/>
              <a:t>Build value-based relationships with employers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 different competition</a:t>
            </a:r>
          </a:p>
          <a:p>
            <a:r>
              <a:rPr lang="en-US" sz="2400" dirty="0"/>
              <a:t>Think beyond Medicare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Impact of Change Forecast</a:t>
            </a:r>
          </a:p>
          <a:p>
            <a:r>
              <a:rPr lang="en-US" sz="2400" dirty="0"/>
              <a:t>Build a system of health, not a hospital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System of CARE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982511"/>
            <a:ext cx="655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50"/>
              </a:spcBef>
              <a:buClr>
                <a:schemeClr val="accent5"/>
              </a:buClr>
            </a:pPr>
            <a:r>
              <a:rPr lang="en-US" sz="1000" b="0" dirty="0" smtClean="0"/>
              <a:t>Note:  Paul </a:t>
            </a:r>
            <a:r>
              <a:rPr lang="en-US" sz="1000" b="0" dirty="0" err="1" smtClean="0"/>
              <a:t>Keckley</a:t>
            </a:r>
            <a:r>
              <a:rPr lang="en-US" sz="1000" b="0" dirty="0" smtClean="0"/>
              <a:t>, PhD</a:t>
            </a:r>
          </a:p>
        </p:txBody>
      </p:sp>
    </p:spTree>
    <p:extLst>
      <p:ext uri="{BB962C8B-B14F-4D97-AF65-F5344CB8AC3E}">
        <p14:creationId xmlns:p14="http://schemas.microsoft.com/office/powerpoint/2010/main" val="291960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More Things Change the More Things Stay the Same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6240" y="2993082"/>
            <a:ext cx="3072384" cy="1405235"/>
          </a:xfrm>
        </p:spPr>
        <p:txBody>
          <a:bodyPr/>
          <a:lstStyle/>
          <a:p>
            <a:r>
              <a:rPr lang="en-US" sz="2400" dirty="0" smtClean="0"/>
              <a:t>Fee for Service</a:t>
            </a:r>
          </a:p>
          <a:p>
            <a:r>
              <a:rPr lang="en-US" sz="2400" dirty="0" smtClean="0"/>
              <a:t>Bundled Payment</a:t>
            </a:r>
          </a:p>
          <a:p>
            <a:r>
              <a:rPr lang="en-US" sz="2400" dirty="0" smtClean="0"/>
              <a:t>Population Health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324855" y="3234035"/>
            <a:ext cx="3147015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VOLUME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Flowchart: Merge 7"/>
          <p:cNvSpPr/>
          <p:nvPr/>
        </p:nvSpPr>
        <p:spPr bwMode="auto">
          <a:xfrm rot="16200000">
            <a:off x="2567940" y="3086100"/>
            <a:ext cx="3733800" cy="1219200"/>
          </a:xfrm>
          <a:prstGeom prst="flowChartMerg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2867055" y="3609945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50"/>
              </a:spcBef>
              <a:buClr>
                <a:schemeClr val="accent5"/>
              </a:buClr>
            </a:pPr>
            <a:r>
              <a:rPr lang="en-US" sz="2000" dirty="0" smtClean="0"/>
              <a:t>COMMONALITIES</a:t>
            </a:r>
            <a:endParaRPr 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322336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/>
        </p:nvCxnSpPr>
        <p:spPr bwMode="auto">
          <a:xfrm>
            <a:off x="2776667" y="0"/>
            <a:ext cx="0" cy="6858000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Rectangle 41"/>
          <p:cNvSpPr/>
          <p:nvPr/>
        </p:nvSpPr>
        <p:spPr bwMode="auto">
          <a:xfrm>
            <a:off x="2" y="0"/>
            <a:ext cx="9144001" cy="6970294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4600" y="3153745"/>
            <a:ext cx="4267200" cy="958850"/>
          </a:xfrm>
        </p:spPr>
        <p:txBody>
          <a:bodyPr/>
          <a:lstStyle/>
          <a:p>
            <a:pPr algn="ctr"/>
            <a:r>
              <a:rPr lang="en-US" sz="3200" dirty="0" smtClean="0"/>
              <a:t>Current State of Health Care Reform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17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Heart of Health Care Reform…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 bwMode="gray">
          <a:xfrm>
            <a:off x="356615" y="6345936"/>
            <a:ext cx="7642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808080">
                    <a:lumMod val="75000"/>
                  </a:srgbClr>
                </a:solidFill>
              </a:rPr>
              <a:t>Sources: </a:t>
            </a:r>
            <a:r>
              <a:rPr lang="en-US" sz="800" b="0" dirty="0" smtClean="0">
                <a:solidFill>
                  <a:srgbClr val="808080">
                    <a:lumMod val="75000"/>
                  </a:srgbClr>
                </a:solidFill>
              </a:rPr>
              <a:t>Inskeep S. Budget chief: For health care, more is not better. National Public Radio. April 16, 2009; Congressional Budget Office Report, 2008. 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207691539"/>
              </p:ext>
            </p:extLst>
          </p:nvPr>
        </p:nvGraphicFramePr>
        <p:xfrm>
          <a:off x="2450560" y="2530765"/>
          <a:ext cx="3811066" cy="2468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3841823" y="3219947"/>
            <a:ext cx="1249076" cy="1249074"/>
            <a:chOff x="6122988" y="3200400"/>
            <a:chExt cx="1403350" cy="1403350"/>
          </a:xfrm>
        </p:grpSpPr>
        <p:sp>
          <p:nvSpPr>
            <p:cNvPr id="17" name="Oval 16"/>
            <p:cNvSpPr/>
            <p:nvPr/>
          </p:nvSpPr>
          <p:spPr bwMode="auto">
            <a:xfrm>
              <a:off x="6122988" y="3200400"/>
              <a:ext cx="1403350" cy="1403350"/>
            </a:xfrm>
            <a:prstGeom prst="ellipse">
              <a:avLst/>
            </a:prstGeom>
            <a:solidFill>
              <a:srgbClr val="000000">
                <a:alpha val="25098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 bwMode="gray">
            <a:xfrm>
              <a:off x="6473825" y="3551237"/>
              <a:ext cx="701676" cy="701676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indent="-234950"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58882" y="2502381"/>
            <a:ext cx="2345898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73A534"/>
                </a:solidFill>
              </a:rPr>
              <a:t>Efficiency</a:t>
            </a:r>
            <a:endParaRPr lang="en-US" sz="2000" dirty="0">
              <a:solidFill>
                <a:srgbClr val="73A534"/>
              </a:solidFill>
            </a:endParaRPr>
          </a:p>
          <a:p>
            <a:pPr marL="168275" indent="-168275" fontAlgn="b">
              <a:spcBef>
                <a:spcPts val="600"/>
              </a:spcBef>
              <a:spcAft>
                <a:spcPct val="0"/>
              </a:spcAft>
              <a:buClr>
                <a:srgbClr val="FFFFFF">
                  <a:lumMod val="50000"/>
                </a:srgbClr>
              </a:buClr>
              <a:buFont typeface="Wingdings 2" panose="05020102010507070707" pitchFamily="18" charset="2"/>
              <a:buChar char=""/>
            </a:pPr>
            <a:r>
              <a:rPr lang="en-US" sz="1600" b="0" dirty="0" smtClean="0">
                <a:solidFill>
                  <a:srgbClr val="000000"/>
                </a:solidFill>
              </a:rPr>
              <a:t>Well-defined care paths</a:t>
            </a:r>
          </a:p>
          <a:p>
            <a:pPr marL="168275" indent="-168275" fontAlgn="b">
              <a:spcBef>
                <a:spcPts val="600"/>
              </a:spcBef>
              <a:spcAft>
                <a:spcPct val="0"/>
              </a:spcAft>
              <a:buClr>
                <a:srgbClr val="FFFFFF">
                  <a:lumMod val="50000"/>
                </a:srgbClr>
              </a:buClr>
              <a:buFont typeface="Wingdings 2" panose="05020102010507070707" pitchFamily="18" charset="2"/>
              <a:buChar char=""/>
            </a:pPr>
            <a:r>
              <a:rPr lang="en-US" sz="1600" b="0" dirty="0" smtClean="0">
                <a:solidFill>
                  <a:srgbClr val="000000"/>
                </a:solidFill>
              </a:rPr>
              <a:t>Less costly sites </a:t>
            </a:r>
            <a:br>
              <a:rPr lang="en-US" sz="1600" b="0" dirty="0" smtClean="0">
                <a:solidFill>
                  <a:srgbClr val="000000"/>
                </a:solidFill>
              </a:rPr>
            </a:br>
            <a:r>
              <a:rPr lang="en-US" sz="1600" b="0" dirty="0" smtClean="0">
                <a:solidFill>
                  <a:srgbClr val="000000"/>
                </a:solidFill>
              </a:rPr>
              <a:t>of care</a:t>
            </a:r>
          </a:p>
          <a:p>
            <a:pPr marL="168275" indent="-168275" fontAlgn="b">
              <a:spcBef>
                <a:spcPts val="600"/>
              </a:spcBef>
              <a:spcAft>
                <a:spcPct val="0"/>
              </a:spcAft>
              <a:buClr>
                <a:srgbClr val="FFFFFF">
                  <a:lumMod val="50000"/>
                </a:srgbClr>
              </a:buClr>
              <a:buFont typeface="Wingdings 2" panose="05020102010507070707" pitchFamily="18" charset="2"/>
              <a:buChar char=""/>
            </a:pPr>
            <a:r>
              <a:rPr lang="en-US" sz="1600" b="0" dirty="0" smtClean="0">
                <a:solidFill>
                  <a:srgbClr val="000000"/>
                </a:solidFill>
              </a:rPr>
              <a:t>Coordinated care </a:t>
            </a:r>
          </a:p>
          <a:p>
            <a:pPr marL="168275" indent="-168275" fontAlgn="b">
              <a:spcBef>
                <a:spcPts val="600"/>
              </a:spcBef>
              <a:spcAft>
                <a:spcPct val="0"/>
              </a:spcAft>
              <a:buClr>
                <a:srgbClr val="FFFFFF">
                  <a:lumMod val="50000"/>
                </a:srgbClr>
              </a:buClr>
              <a:buFont typeface="Wingdings 2" panose="05020102010507070707" pitchFamily="18" charset="2"/>
              <a:buChar char=""/>
            </a:pPr>
            <a:r>
              <a:rPr lang="en-US" sz="1600" b="0" dirty="0" smtClean="0">
                <a:solidFill>
                  <a:srgbClr val="000000"/>
                </a:solidFill>
              </a:rPr>
              <a:t>Increased access</a:t>
            </a:r>
          </a:p>
          <a:p>
            <a:pPr marL="168275" indent="-168275" fontAlgn="b">
              <a:spcBef>
                <a:spcPts val="600"/>
              </a:spcBef>
              <a:spcAft>
                <a:spcPct val="0"/>
              </a:spcAft>
              <a:buClr>
                <a:srgbClr val="FFFFFF">
                  <a:lumMod val="50000"/>
                </a:srgbClr>
              </a:buClr>
              <a:buFont typeface="Wingdings 2" panose="05020102010507070707" pitchFamily="18" charset="2"/>
              <a:buChar char=""/>
            </a:pPr>
            <a:r>
              <a:rPr lang="en-US" sz="1600" b="0" dirty="0" smtClean="0">
                <a:solidFill>
                  <a:srgbClr val="000000"/>
                </a:solidFill>
              </a:rPr>
              <a:t>Predictive care paths</a:t>
            </a:r>
            <a:endParaRPr lang="en-US" sz="1600" b="0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704780" y="2603292"/>
            <a:ext cx="0" cy="2306557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73A53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2704780" y="3739281"/>
            <a:ext cx="195251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rgbClr val="73A53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6329789" y="2510075"/>
            <a:ext cx="253758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9400"/>
                </a:solidFill>
              </a:rPr>
              <a:t>Quality </a:t>
            </a:r>
            <a:r>
              <a:rPr lang="en-US" sz="2000" b="1" dirty="0" smtClean="0">
                <a:solidFill>
                  <a:srgbClr val="FF9400"/>
                </a:solidFill>
              </a:rPr>
              <a:t>and Safety</a:t>
            </a:r>
            <a:endParaRPr lang="en-US" sz="2000" b="1" dirty="0">
              <a:solidFill>
                <a:srgbClr val="FF9400"/>
              </a:solidFill>
            </a:endParaRPr>
          </a:p>
          <a:p>
            <a:pPr marL="168275" indent="-168275" fontAlgn="b">
              <a:spcBef>
                <a:spcPct val="50000"/>
              </a:spcBef>
              <a:spcAft>
                <a:spcPct val="0"/>
              </a:spcAft>
              <a:buClr>
                <a:srgbClr val="FFFFFF">
                  <a:lumMod val="50000"/>
                </a:srgbClr>
              </a:buClr>
              <a:buFont typeface="Wingdings 2" panose="05020102010507070707" pitchFamily="18" charset="2"/>
              <a:buChar char=""/>
            </a:pPr>
            <a:r>
              <a:rPr lang="en-US" sz="1600" b="0" dirty="0" smtClean="0">
                <a:solidFill>
                  <a:srgbClr val="000000"/>
                </a:solidFill>
              </a:rPr>
              <a:t>Provider error</a:t>
            </a:r>
          </a:p>
          <a:p>
            <a:pPr marL="168275" indent="-168275" fontAlgn="b">
              <a:spcBef>
                <a:spcPct val="50000"/>
              </a:spcBef>
              <a:spcAft>
                <a:spcPct val="0"/>
              </a:spcAft>
              <a:buClr>
                <a:srgbClr val="FFFFFF">
                  <a:lumMod val="50000"/>
                </a:srgbClr>
              </a:buClr>
              <a:buFont typeface="Wingdings 2" panose="05020102010507070707" pitchFamily="18" charset="2"/>
              <a:buChar char=""/>
            </a:pPr>
            <a:r>
              <a:rPr lang="en-US" sz="1600" b="0" dirty="0" smtClean="0">
                <a:solidFill>
                  <a:srgbClr val="000000"/>
                </a:solidFill>
              </a:rPr>
              <a:t>Unnecessary care</a:t>
            </a:r>
            <a:endParaRPr lang="en-US" sz="1600" b="0" dirty="0">
              <a:solidFill>
                <a:srgbClr val="000000"/>
              </a:solidFill>
            </a:endParaRPr>
          </a:p>
          <a:p>
            <a:pPr marL="168275" indent="-168275" fontAlgn="b">
              <a:spcBef>
                <a:spcPct val="50000"/>
              </a:spcBef>
              <a:spcAft>
                <a:spcPct val="0"/>
              </a:spcAft>
              <a:buClr>
                <a:srgbClr val="FFFFFF">
                  <a:lumMod val="50000"/>
                </a:srgbClr>
              </a:buClr>
              <a:buFont typeface="Wingdings 2" panose="05020102010507070707" pitchFamily="18" charset="2"/>
              <a:buChar char=""/>
            </a:pPr>
            <a:r>
              <a:rPr lang="en-US" sz="1600" b="0" dirty="0">
                <a:solidFill>
                  <a:srgbClr val="000000"/>
                </a:solidFill>
              </a:rPr>
              <a:t>Readmissions</a:t>
            </a:r>
          </a:p>
          <a:p>
            <a:pPr marL="168275" indent="-168275" fontAlgn="b">
              <a:spcBef>
                <a:spcPct val="50000"/>
              </a:spcBef>
              <a:spcAft>
                <a:spcPct val="0"/>
              </a:spcAft>
              <a:buClr>
                <a:srgbClr val="FFFFFF">
                  <a:lumMod val="50000"/>
                </a:srgbClr>
              </a:buClr>
              <a:buFont typeface="Wingdings 2" panose="05020102010507070707" pitchFamily="18" charset="2"/>
              <a:buChar char=""/>
            </a:pPr>
            <a:r>
              <a:rPr lang="en-US" sz="1600" b="0" dirty="0">
                <a:solidFill>
                  <a:srgbClr val="000000"/>
                </a:solidFill>
              </a:rPr>
              <a:t>Avoidable </a:t>
            </a:r>
            <a:r>
              <a:rPr lang="en-US" sz="1600" b="0" dirty="0" smtClean="0">
                <a:solidFill>
                  <a:srgbClr val="000000"/>
                </a:solidFill>
              </a:rPr>
              <a:t>conditions</a:t>
            </a:r>
            <a:endParaRPr lang="en-US" sz="1600" b="0" dirty="0">
              <a:solidFill>
                <a:srgbClr val="000000"/>
              </a:solidFill>
            </a:endParaRPr>
          </a:p>
          <a:p>
            <a:pPr marL="168275" indent="-168275" fontAlgn="b">
              <a:spcBef>
                <a:spcPct val="50000"/>
              </a:spcBef>
              <a:spcAft>
                <a:spcPct val="0"/>
              </a:spcAft>
              <a:buClr>
                <a:srgbClr val="FFFFFF">
                  <a:lumMod val="50000"/>
                </a:srgbClr>
              </a:buClr>
              <a:buFont typeface="Wingdings 2" panose="05020102010507070707" pitchFamily="18" charset="2"/>
              <a:buChar char=""/>
            </a:pPr>
            <a:r>
              <a:rPr lang="en-US" sz="1600" b="0" dirty="0">
                <a:solidFill>
                  <a:srgbClr val="000000"/>
                </a:solidFill>
              </a:rPr>
              <a:t>Lack of c</a:t>
            </a:r>
            <a:r>
              <a:rPr lang="en-US" sz="1600" b="0" dirty="0" smtClean="0">
                <a:solidFill>
                  <a:srgbClr val="000000"/>
                </a:solidFill>
              </a:rPr>
              <a:t>are coordination</a:t>
            </a:r>
            <a:endParaRPr lang="en-US" sz="1600" b="0" dirty="0">
              <a:solidFill>
                <a:srgbClr val="00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6272159" y="2603292"/>
            <a:ext cx="0" cy="2306557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40" idx="3"/>
            <a:endCxn id="15" idx="3"/>
          </p:cNvCxnSpPr>
          <p:nvPr/>
        </p:nvCxnSpPr>
        <p:spPr bwMode="auto">
          <a:xfrm>
            <a:off x="6092091" y="3752728"/>
            <a:ext cx="169535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2838559" y="3460361"/>
            <a:ext cx="742202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ts val="350"/>
              </a:spcBef>
              <a:spcAft>
                <a:spcPct val="0"/>
              </a:spcAft>
              <a:buClr>
                <a:srgbClr val="FF9400"/>
              </a:buClr>
            </a:pPr>
            <a:r>
              <a:rPr lang="en-US" sz="1500" b="1" dirty="0" smtClean="0">
                <a:solidFill>
                  <a:srgbClr val="000000"/>
                </a:solidFill>
              </a:rPr>
              <a:t>Value</a:t>
            </a:r>
            <a:br>
              <a:rPr lang="en-US" sz="1500" b="1" dirty="0" smtClean="0">
                <a:solidFill>
                  <a:srgbClr val="000000"/>
                </a:solidFill>
              </a:rPr>
            </a:br>
            <a:r>
              <a:rPr lang="en-US" sz="1500" b="1" dirty="0" smtClean="0">
                <a:solidFill>
                  <a:srgbClr val="000000"/>
                </a:solidFill>
              </a:rPr>
              <a:t>70%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49889" y="3475729"/>
            <a:ext cx="742202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ts val="350"/>
              </a:spcBef>
              <a:spcAft>
                <a:spcPct val="0"/>
              </a:spcAft>
              <a:buClr>
                <a:srgbClr val="FF9400"/>
              </a:buClr>
            </a:pPr>
            <a:r>
              <a:rPr lang="en-US" sz="1500" b="1" dirty="0" smtClean="0">
                <a:solidFill>
                  <a:srgbClr val="000000"/>
                </a:solidFill>
              </a:rPr>
              <a:t>Waste</a:t>
            </a:r>
            <a:br>
              <a:rPr lang="en-US" sz="1500" b="1" dirty="0" smtClean="0">
                <a:solidFill>
                  <a:srgbClr val="000000"/>
                </a:solidFill>
              </a:rPr>
            </a:br>
            <a:r>
              <a:rPr lang="en-US" sz="1500" b="1" dirty="0" smtClean="0">
                <a:solidFill>
                  <a:srgbClr val="000000"/>
                </a:solidFill>
              </a:rPr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382245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 Health Care Reform: </a:t>
            </a:r>
            <a:br>
              <a:rPr lang="en-US" dirty="0" smtClean="0"/>
            </a:br>
            <a:r>
              <a:rPr lang="en-US" dirty="0" smtClean="0"/>
              <a:t>Across the Health Enterprise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Is About Long-term Changes in Payment Incentives </a:t>
            </a:r>
          </a:p>
          <a:p>
            <a:r>
              <a:rPr lang="en-US" dirty="0" smtClean="0"/>
              <a:t>Quality improvement</a:t>
            </a:r>
          </a:p>
          <a:p>
            <a:r>
              <a:rPr lang="en-US" dirty="0" smtClean="0"/>
              <a:t>Hospital-acquired conditions</a:t>
            </a:r>
          </a:p>
          <a:p>
            <a:r>
              <a:rPr lang="en-US" dirty="0" smtClean="0"/>
              <a:t>30-day readmissions</a:t>
            </a:r>
          </a:p>
          <a:p>
            <a:r>
              <a:rPr lang="en-US" dirty="0" smtClean="0"/>
              <a:t>Potentially avoidable admissions</a:t>
            </a:r>
          </a:p>
          <a:p>
            <a:r>
              <a:rPr lang="en-US" dirty="0" smtClean="0"/>
              <a:t>Inappropriate sites of care</a:t>
            </a:r>
          </a:p>
          <a:p>
            <a:r>
              <a:rPr lang="en-US" dirty="0" smtClean="0"/>
              <a:t>Trade-offs between payment models</a:t>
            </a:r>
          </a:p>
          <a:p>
            <a:pPr lvl="1"/>
            <a:r>
              <a:rPr lang="en-US" dirty="0" smtClean="0"/>
              <a:t>Eg, bundled payment, partial capitation</a:t>
            </a:r>
          </a:p>
          <a:p>
            <a:r>
              <a:rPr lang="en-US" dirty="0" smtClean="0"/>
              <a:t>New care delivery models</a:t>
            </a:r>
          </a:p>
          <a:p>
            <a:pPr lvl="1"/>
            <a:r>
              <a:rPr lang="en-US" dirty="0" smtClean="0"/>
              <a:t>Eg, accountable care organizations</a:t>
            </a:r>
          </a:p>
        </p:txBody>
      </p:sp>
      <p:sp>
        <p:nvSpPr>
          <p:cNvPr id="8" name="Rectangle 7"/>
          <p:cNvSpPr/>
          <p:nvPr/>
        </p:nvSpPr>
        <p:spPr bwMode="gray">
          <a:xfrm>
            <a:off x="76200" y="5388114"/>
            <a:ext cx="8991600" cy="707886"/>
          </a:xfrm>
          <a:prstGeom prst="rect">
            <a:avLst/>
          </a:prstGeom>
          <a:solidFill>
            <a:srgbClr val="818285"/>
          </a:solidFill>
          <a:ln w="2857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FFFFFF"/>
                </a:solidFill>
              </a:rPr>
              <a:t>The </a:t>
            </a:r>
            <a:r>
              <a:rPr lang="en-US" sz="2000" b="0" dirty="0" smtClean="0">
                <a:solidFill>
                  <a:schemeClr val="bg1"/>
                </a:solidFill>
              </a:rPr>
              <a:t>Accountable Care Act s</a:t>
            </a:r>
            <a:r>
              <a:rPr lang="en-US" sz="2000" b="0" dirty="0" smtClean="0">
                <a:solidFill>
                  <a:srgbClr val="FFFFFF"/>
                </a:solidFill>
              </a:rPr>
              <a:t>ets the foundation for payer and provider collaboration and coordination, but the future will play out in the private sector.</a:t>
            </a:r>
            <a:endParaRPr lang="en-US" sz="2000" b="0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565274"/>
            <a:ext cx="2867025" cy="353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048&quot;/&gt;&lt;CPresentation id=&quot;1&quot;&gt;&lt;m_precDefaultNumber&gt;&lt;m_bNumberIsYear val=&quot;0&quot;/&gt;&lt;/m_precDefaultNumber&gt;&lt;m_precDefaultPercent&gt;&lt;m_bNumberIsYear val=&quot;0&quot;/&gt;&lt;/m_precDefaultPercent&gt;&lt;m_precDefaultDate&gt;&lt;m_bNumberIsYear val=&quot;0&quot;/&gt;&lt;/m_precDefaultDate&gt;&lt;m_precDefaultYear&gt;&lt;m_bNumberIsYear val=&quot;0&quot;/&gt;&lt;/m_precDefaultYear&gt;&lt;m_precDefaultQuarter&gt;&lt;m_bNumberIsYear val=&quot;0&quot;/&gt;&lt;/m_precDefaultQuarter&gt;&lt;m_precDefaultMonth&gt;&lt;m_bNumberIsYear val=&quot;0&quot;/&gt;&lt;/m_precDefaultMonth&gt;&lt;m_precDefaultWeek&gt;&lt;m_bNumberIsYear val=&quot;0&quot;/&gt;&lt;/m_precDefaultWeek&gt;&lt;m_precDefaultDay&gt;&lt;m_bNumberIsYear val=&quot;0&quot;/&gt;&lt;/m_precDefaultDay&gt;&lt;m_mruColor&gt;&lt;m_vecMRU length=&quot;1&quot;&gt;&lt;elem m_fUsage=&quot;2.71000000000000000000E+000&quot;&gt;&lt;m_msothmcolidx val=&quot;0&quot;/&gt;&lt;m_rgb r=&quot;73&quot; g=&quot;a5&quot; b=&quot;34&quot;/&gt;&lt;m_ppcolschidx tagver0=&quot;23004&quot; tagname0=&quot;m_ppcolschidxUNRECOGNIZED&quot; val=&quot;0&quot;/&gt;&lt;m_nBrightness val=&quot;0&quot;/&gt;&lt;/elem&gt;&lt;/m_vecMRU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FLHG39Z6UCeDqOLZ96rs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lXMsBNLakKeN6yJ8XEyO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effKvjdEWmfpEanwN3K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FXZEERx9Eax61xclcwJY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FLHG39Z6UCeDqOLZ96rs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qz7g5bNkKMOzpdAuhKg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qz7g5bNkKMOzpdAuhKg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2g4BnKNyk.kmhWRRsoyw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.FGycBhkWy8yW2zRGjc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140228095141000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qz7g5bNkKMOzpdAuhKgA"/>
</p:tagLst>
</file>

<file path=ppt/theme/theme1.xml><?xml version="1.0" encoding="utf-8"?>
<a:theme xmlns:a="http://schemas.openxmlformats.org/drawingml/2006/main" name="2__Sg2 Corporate">
  <a:themeElements>
    <a:clrScheme name="Custom 1">
      <a:dk1>
        <a:srgbClr val="000000"/>
      </a:dk1>
      <a:lt1>
        <a:srgbClr val="FFFFFF"/>
      </a:lt1>
      <a:dk2>
        <a:srgbClr val="CEE4FE"/>
      </a:dk2>
      <a:lt2>
        <a:srgbClr val="808080"/>
      </a:lt2>
      <a:accent1>
        <a:srgbClr val="8FC2FF"/>
      </a:accent1>
      <a:accent2>
        <a:srgbClr val="94F712"/>
      </a:accent2>
      <a:accent3>
        <a:srgbClr val="D5FCA2"/>
      </a:accent3>
      <a:accent4>
        <a:srgbClr val="336599"/>
      </a:accent4>
      <a:accent5>
        <a:srgbClr val="FF9400"/>
      </a:accent5>
      <a:accent6>
        <a:srgbClr val="000000"/>
      </a:accent6>
      <a:hlink>
        <a:srgbClr val="336599"/>
      </a:hlink>
      <a:folHlink>
        <a:srgbClr val="FFFFFF"/>
      </a:folHlink>
    </a:clrScheme>
    <a:fontScheme name="Conference Slide Templat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234950" marR="0" indent="-23495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34950" marR="0" indent="-23495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marL="227013" indent="-227013">
          <a:spcBef>
            <a:spcPts val="350"/>
          </a:spcBef>
          <a:buClr>
            <a:schemeClr val="accent5"/>
          </a:buClr>
          <a:buFont typeface="Wingdings 2" pitchFamily="18" charset="2"/>
          <a:buChar char=""/>
          <a:defRPr sz="2000" b="0" dirty="0" smtClean="0"/>
        </a:defPPr>
      </a:lstStyle>
    </a:txDef>
  </a:objectDefaults>
  <a:extraClrSchemeLst>
    <a:extraClrScheme>
      <a:clrScheme name="Conference Slide Template 1">
        <a:dk1>
          <a:srgbClr val="000000"/>
        </a:dk1>
        <a:lt1>
          <a:srgbClr val="FFFFFF"/>
        </a:lt1>
        <a:dk2>
          <a:srgbClr val="CEE4FE"/>
        </a:dk2>
        <a:lt2>
          <a:srgbClr val="808080"/>
        </a:lt2>
        <a:accent1>
          <a:srgbClr val="9FD1FF"/>
        </a:accent1>
        <a:accent2>
          <a:srgbClr val="336599"/>
        </a:accent2>
        <a:accent3>
          <a:srgbClr val="FFFFFF"/>
        </a:accent3>
        <a:accent4>
          <a:srgbClr val="000000"/>
        </a:accent4>
        <a:accent5>
          <a:srgbClr val="CDE5FF"/>
        </a:accent5>
        <a:accent6>
          <a:srgbClr val="2D5B8A"/>
        </a:accent6>
        <a:hlink>
          <a:srgbClr val="C9FF05"/>
        </a:hlink>
        <a:folHlink>
          <a:srgbClr val="FF9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_Sg2 Corporate">
  <a:themeElements>
    <a:clrScheme name="Custom 1">
      <a:dk1>
        <a:srgbClr val="000000"/>
      </a:dk1>
      <a:lt1>
        <a:srgbClr val="FFFFFF"/>
      </a:lt1>
      <a:dk2>
        <a:srgbClr val="CEE4FE"/>
      </a:dk2>
      <a:lt2>
        <a:srgbClr val="808080"/>
      </a:lt2>
      <a:accent1>
        <a:srgbClr val="8FC2FF"/>
      </a:accent1>
      <a:accent2>
        <a:srgbClr val="94F712"/>
      </a:accent2>
      <a:accent3>
        <a:srgbClr val="D5FCA2"/>
      </a:accent3>
      <a:accent4>
        <a:srgbClr val="336599"/>
      </a:accent4>
      <a:accent5>
        <a:srgbClr val="FF9400"/>
      </a:accent5>
      <a:accent6>
        <a:srgbClr val="000000"/>
      </a:accent6>
      <a:hlink>
        <a:srgbClr val="336599"/>
      </a:hlink>
      <a:folHlink>
        <a:srgbClr val="FFFFFF"/>
      </a:folHlink>
    </a:clrScheme>
    <a:fontScheme name="Conference Slide Templat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234950" marR="0" indent="-23495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34950" marR="0" indent="-23495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marL="227013" indent="-227013">
          <a:spcBef>
            <a:spcPts val="350"/>
          </a:spcBef>
          <a:buClr>
            <a:schemeClr val="accent5"/>
          </a:buClr>
          <a:buFont typeface="Wingdings 2" pitchFamily="18" charset="2"/>
          <a:buChar char=""/>
          <a:defRPr sz="2000" b="0" dirty="0" smtClean="0"/>
        </a:defPPr>
      </a:lstStyle>
    </a:txDef>
  </a:objectDefaults>
  <a:extraClrSchemeLst>
    <a:extraClrScheme>
      <a:clrScheme name="Conference Slide Template 1">
        <a:dk1>
          <a:srgbClr val="000000"/>
        </a:dk1>
        <a:lt1>
          <a:srgbClr val="FFFFFF"/>
        </a:lt1>
        <a:dk2>
          <a:srgbClr val="CEE4FE"/>
        </a:dk2>
        <a:lt2>
          <a:srgbClr val="808080"/>
        </a:lt2>
        <a:accent1>
          <a:srgbClr val="9FD1FF"/>
        </a:accent1>
        <a:accent2>
          <a:srgbClr val="336599"/>
        </a:accent2>
        <a:accent3>
          <a:srgbClr val="FFFFFF"/>
        </a:accent3>
        <a:accent4>
          <a:srgbClr val="000000"/>
        </a:accent4>
        <a:accent5>
          <a:srgbClr val="CDE5FF"/>
        </a:accent5>
        <a:accent6>
          <a:srgbClr val="2D5B8A"/>
        </a:accent6>
        <a:hlink>
          <a:srgbClr val="C9FF05"/>
        </a:hlink>
        <a:folHlink>
          <a:srgbClr val="FF9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_Sg2 Corporate">
  <a:themeElements>
    <a:clrScheme name="Custom 1">
      <a:dk1>
        <a:srgbClr val="000000"/>
      </a:dk1>
      <a:lt1>
        <a:srgbClr val="FFFFFF"/>
      </a:lt1>
      <a:dk2>
        <a:srgbClr val="CEE4FE"/>
      </a:dk2>
      <a:lt2>
        <a:srgbClr val="808080"/>
      </a:lt2>
      <a:accent1>
        <a:srgbClr val="8FC2FF"/>
      </a:accent1>
      <a:accent2>
        <a:srgbClr val="94F712"/>
      </a:accent2>
      <a:accent3>
        <a:srgbClr val="D5FCA2"/>
      </a:accent3>
      <a:accent4>
        <a:srgbClr val="336599"/>
      </a:accent4>
      <a:accent5>
        <a:srgbClr val="FF9400"/>
      </a:accent5>
      <a:accent6>
        <a:srgbClr val="000000"/>
      </a:accent6>
      <a:hlink>
        <a:srgbClr val="336599"/>
      </a:hlink>
      <a:folHlink>
        <a:srgbClr val="FFFFFF"/>
      </a:folHlink>
    </a:clrScheme>
    <a:fontScheme name="Conference Slide Templat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234950" marR="0" indent="-23495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34950" marR="0" indent="-23495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marL="227013" indent="-227013">
          <a:spcBef>
            <a:spcPts val="350"/>
          </a:spcBef>
          <a:buClr>
            <a:schemeClr val="accent5"/>
          </a:buClr>
          <a:buFont typeface="Wingdings 2" pitchFamily="18" charset="2"/>
          <a:buChar char=""/>
          <a:defRPr sz="2000" b="0" dirty="0" smtClean="0"/>
        </a:defPPr>
      </a:lstStyle>
    </a:txDef>
  </a:objectDefaults>
  <a:extraClrSchemeLst>
    <a:extraClrScheme>
      <a:clrScheme name="Conference Slide Template 1">
        <a:dk1>
          <a:srgbClr val="000000"/>
        </a:dk1>
        <a:lt1>
          <a:srgbClr val="FFFFFF"/>
        </a:lt1>
        <a:dk2>
          <a:srgbClr val="CEE4FE"/>
        </a:dk2>
        <a:lt2>
          <a:srgbClr val="808080"/>
        </a:lt2>
        <a:accent1>
          <a:srgbClr val="9FD1FF"/>
        </a:accent1>
        <a:accent2>
          <a:srgbClr val="336599"/>
        </a:accent2>
        <a:accent3>
          <a:srgbClr val="FFFFFF"/>
        </a:accent3>
        <a:accent4>
          <a:srgbClr val="000000"/>
        </a:accent4>
        <a:accent5>
          <a:srgbClr val="CDE5FF"/>
        </a:accent5>
        <a:accent6>
          <a:srgbClr val="2D5B8A"/>
        </a:accent6>
        <a:hlink>
          <a:srgbClr val="C9FF05"/>
        </a:hlink>
        <a:folHlink>
          <a:srgbClr val="FF9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_Sg2 Corporate">
  <a:themeElements>
    <a:clrScheme name="Custom 1">
      <a:dk1>
        <a:srgbClr val="000000"/>
      </a:dk1>
      <a:lt1>
        <a:srgbClr val="FFFFFF"/>
      </a:lt1>
      <a:dk2>
        <a:srgbClr val="CEE4FE"/>
      </a:dk2>
      <a:lt2>
        <a:srgbClr val="808080"/>
      </a:lt2>
      <a:accent1>
        <a:srgbClr val="8FC2FF"/>
      </a:accent1>
      <a:accent2>
        <a:srgbClr val="94F712"/>
      </a:accent2>
      <a:accent3>
        <a:srgbClr val="D5FCA2"/>
      </a:accent3>
      <a:accent4>
        <a:srgbClr val="336599"/>
      </a:accent4>
      <a:accent5>
        <a:srgbClr val="FF9400"/>
      </a:accent5>
      <a:accent6>
        <a:srgbClr val="000000"/>
      </a:accent6>
      <a:hlink>
        <a:srgbClr val="336599"/>
      </a:hlink>
      <a:folHlink>
        <a:srgbClr val="FFFFFF"/>
      </a:folHlink>
    </a:clrScheme>
    <a:fontScheme name="Conference Slide Templat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234950" marR="0" indent="-23495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34950" marR="0" indent="-23495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marL="227013" indent="-227013">
          <a:spcBef>
            <a:spcPts val="350"/>
          </a:spcBef>
          <a:buClr>
            <a:schemeClr val="accent5"/>
          </a:buClr>
          <a:buFont typeface="Wingdings 2" pitchFamily="18" charset="2"/>
          <a:buChar char=""/>
          <a:defRPr sz="2000" b="0" dirty="0" smtClean="0"/>
        </a:defPPr>
      </a:lstStyle>
    </a:txDef>
  </a:objectDefaults>
  <a:extraClrSchemeLst>
    <a:extraClrScheme>
      <a:clrScheme name="Conference Slide Template 1">
        <a:dk1>
          <a:srgbClr val="000000"/>
        </a:dk1>
        <a:lt1>
          <a:srgbClr val="FFFFFF"/>
        </a:lt1>
        <a:dk2>
          <a:srgbClr val="CEE4FE"/>
        </a:dk2>
        <a:lt2>
          <a:srgbClr val="808080"/>
        </a:lt2>
        <a:accent1>
          <a:srgbClr val="9FD1FF"/>
        </a:accent1>
        <a:accent2>
          <a:srgbClr val="336599"/>
        </a:accent2>
        <a:accent3>
          <a:srgbClr val="FFFFFF"/>
        </a:accent3>
        <a:accent4>
          <a:srgbClr val="000000"/>
        </a:accent4>
        <a:accent5>
          <a:srgbClr val="CDE5FF"/>
        </a:accent5>
        <a:accent6>
          <a:srgbClr val="2D5B8A"/>
        </a:accent6>
        <a:hlink>
          <a:srgbClr val="C9FF05"/>
        </a:hlink>
        <a:folHlink>
          <a:srgbClr val="FF9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_Sg2 Corporate">
  <a:themeElements>
    <a:clrScheme name="Custom 1">
      <a:dk1>
        <a:srgbClr val="000000"/>
      </a:dk1>
      <a:lt1>
        <a:srgbClr val="FFFFFF"/>
      </a:lt1>
      <a:dk2>
        <a:srgbClr val="CEE4FE"/>
      </a:dk2>
      <a:lt2>
        <a:srgbClr val="808080"/>
      </a:lt2>
      <a:accent1>
        <a:srgbClr val="8FC2FF"/>
      </a:accent1>
      <a:accent2>
        <a:srgbClr val="94F712"/>
      </a:accent2>
      <a:accent3>
        <a:srgbClr val="D5FCA2"/>
      </a:accent3>
      <a:accent4>
        <a:srgbClr val="336599"/>
      </a:accent4>
      <a:accent5>
        <a:srgbClr val="FF9400"/>
      </a:accent5>
      <a:accent6>
        <a:srgbClr val="000000"/>
      </a:accent6>
      <a:hlink>
        <a:srgbClr val="336599"/>
      </a:hlink>
      <a:folHlink>
        <a:srgbClr val="FFFFFF"/>
      </a:folHlink>
    </a:clrScheme>
    <a:fontScheme name="Conference Slide Templat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234950" marR="0" indent="-23495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34950" marR="0" indent="-23495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marL="227013" indent="-227013">
          <a:spcBef>
            <a:spcPts val="350"/>
          </a:spcBef>
          <a:buClr>
            <a:schemeClr val="accent5"/>
          </a:buClr>
          <a:buFont typeface="Wingdings 2" pitchFamily="18" charset="2"/>
          <a:buChar char=""/>
          <a:defRPr sz="2000" b="0" dirty="0" smtClean="0"/>
        </a:defPPr>
      </a:lstStyle>
    </a:txDef>
  </a:objectDefaults>
  <a:extraClrSchemeLst>
    <a:extraClrScheme>
      <a:clrScheme name="Conference Slide Template 1">
        <a:dk1>
          <a:srgbClr val="000000"/>
        </a:dk1>
        <a:lt1>
          <a:srgbClr val="FFFFFF"/>
        </a:lt1>
        <a:dk2>
          <a:srgbClr val="CEE4FE"/>
        </a:dk2>
        <a:lt2>
          <a:srgbClr val="808080"/>
        </a:lt2>
        <a:accent1>
          <a:srgbClr val="9FD1FF"/>
        </a:accent1>
        <a:accent2>
          <a:srgbClr val="336599"/>
        </a:accent2>
        <a:accent3>
          <a:srgbClr val="FFFFFF"/>
        </a:accent3>
        <a:accent4>
          <a:srgbClr val="000000"/>
        </a:accent4>
        <a:accent5>
          <a:srgbClr val="CDE5FF"/>
        </a:accent5>
        <a:accent6>
          <a:srgbClr val="2D5B8A"/>
        </a:accent6>
        <a:hlink>
          <a:srgbClr val="C9FF05"/>
        </a:hlink>
        <a:folHlink>
          <a:srgbClr val="FF9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_Sg2 Corporate">
  <a:themeElements>
    <a:clrScheme name="Custom 1">
      <a:dk1>
        <a:srgbClr val="000000"/>
      </a:dk1>
      <a:lt1>
        <a:srgbClr val="FFFFFF"/>
      </a:lt1>
      <a:dk2>
        <a:srgbClr val="CEE4FE"/>
      </a:dk2>
      <a:lt2>
        <a:srgbClr val="808080"/>
      </a:lt2>
      <a:accent1>
        <a:srgbClr val="8FC2FF"/>
      </a:accent1>
      <a:accent2>
        <a:srgbClr val="94F712"/>
      </a:accent2>
      <a:accent3>
        <a:srgbClr val="D5FCA2"/>
      </a:accent3>
      <a:accent4>
        <a:srgbClr val="336599"/>
      </a:accent4>
      <a:accent5>
        <a:srgbClr val="FF9400"/>
      </a:accent5>
      <a:accent6>
        <a:srgbClr val="000000"/>
      </a:accent6>
      <a:hlink>
        <a:srgbClr val="336599"/>
      </a:hlink>
      <a:folHlink>
        <a:srgbClr val="FFFFFF"/>
      </a:folHlink>
    </a:clrScheme>
    <a:fontScheme name="Conference Slide Templat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234950" marR="0" indent="-23495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34950" marR="0" indent="-23495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marL="227013" indent="-227013">
          <a:spcBef>
            <a:spcPts val="350"/>
          </a:spcBef>
          <a:buClr>
            <a:schemeClr val="accent5"/>
          </a:buClr>
          <a:buFont typeface="Wingdings 2" pitchFamily="18" charset="2"/>
          <a:buChar char=""/>
          <a:defRPr sz="2000" b="0" dirty="0" smtClean="0"/>
        </a:defPPr>
      </a:lstStyle>
    </a:txDef>
  </a:objectDefaults>
  <a:extraClrSchemeLst>
    <a:extraClrScheme>
      <a:clrScheme name="Conference Slide Template 1">
        <a:dk1>
          <a:srgbClr val="000000"/>
        </a:dk1>
        <a:lt1>
          <a:srgbClr val="FFFFFF"/>
        </a:lt1>
        <a:dk2>
          <a:srgbClr val="CEE4FE"/>
        </a:dk2>
        <a:lt2>
          <a:srgbClr val="808080"/>
        </a:lt2>
        <a:accent1>
          <a:srgbClr val="9FD1FF"/>
        </a:accent1>
        <a:accent2>
          <a:srgbClr val="336599"/>
        </a:accent2>
        <a:accent3>
          <a:srgbClr val="FFFFFF"/>
        </a:accent3>
        <a:accent4>
          <a:srgbClr val="000000"/>
        </a:accent4>
        <a:accent5>
          <a:srgbClr val="CDE5FF"/>
        </a:accent5>
        <a:accent6>
          <a:srgbClr val="2D5B8A"/>
        </a:accent6>
        <a:hlink>
          <a:srgbClr val="C9FF05"/>
        </a:hlink>
        <a:folHlink>
          <a:srgbClr val="FF9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_Sg2 Corporate">
  <a:themeElements>
    <a:clrScheme name="Custom 1">
      <a:dk1>
        <a:srgbClr val="000000"/>
      </a:dk1>
      <a:lt1>
        <a:srgbClr val="FFFFFF"/>
      </a:lt1>
      <a:dk2>
        <a:srgbClr val="CEE4FE"/>
      </a:dk2>
      <a:lt2>
        <a:srgbClr val="808080"/>
      </a:lt2>
      <a:accent1>
        <a:srgbClr val="8FC2FF"/>
      </a:accent1>
      <a:accent2>
        <a:srgbClr val="94F712"/>
      </a:accent2>
      <a:accent3>
        <a:srgbClr val="D5FCA2"/>
      </a:accent3>
      <a:accent4>
        <a:srgbClr val="336599"/>
      </a:accent4>
      <a:accent5>
        <a:srgbClr val="FF9400"/>
      </a:accent5>
      <a:accent6>
        <a:srgbClr val="000000"/>
      </a:accent6>
      <a:hlink>
        <a:srgbClr val="336599"/>
      </a:hlink>
      <a:folHlink>
        <a:srgbClr val="FFFFFF"/>
      </a:folHlink>
    </a:clrScheme>
    <a:fontScheme name="Conference Slide Templat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234950" marR="0" indent="-23495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34950" marR="0" indent="-23495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marL="227013" indent="-227013">
          <a:spcBef>
            <a:spcPts val="350"/>
          </a:spcBef>
          <a:buClr>
            <a:schemeClr val="accent5"/>
          </a:buClr>
          <a:buFont typeface="Wingdings 2" pitchFamily="18" charset="2"/>
          <a:buChar char=""/>
          <a:defRPr sz="2000" b="0" dirty="0" smtClean="0"/>
        </a:defPPr>
      </a:lstStyle>
    </a:txDef>
  </a:objectDefaults>
  <a:extraClrSchemeLst>
    <a:extraClrScheme>
      <a:clrScheme name="Conference Slide Template 1">
        <a:dk1>
          <a:srgbClr val="000000"/>
        </a:dk1>
        <a:lt1>
          <a:srgbClr val="FFFFFF"/>
        </a:lt1>
        <a:dk2>
          <a:srgbClr val="CEE4FE"/>
        </a:dk2>
        <a:lt2>
          <a:srgbClr val="808080"/>
        </a:lt2>
        <a:accent1>
          <a:srgbClr val="9FD1FF"/>
        </a:accent1>
        <a:accent2>
          <a:srgbClr val="336599"/>
        </a:accent2>
        <a:accent3>
          <a:srgbClr val="FFFFFF"/>
        </a:accent3>
        <a:accent4>
          <a:srgbClr val="000000"/>
        </a:accent4>
        <a:accent5>
          <a:srgbClr val="CDE5FF"/>
        </a:accent5>
        <a:accent6>
          <a:srgbClr val="2D5B8A"/>
        </a:accent6>
        <a:hlink>
          <a:srgbClr val="C9FF05"/>
        </a:hlink>
        <a:folHlink>
          <a:srgbClr val="FF9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CEE4FE"/>
    </a:dk2>
    <a:lt2>
      <a:srgbClr val="808080"/>
    </a:lt2>
    <a:accent1>
      <a:srgbClr val="8FC2FF"/>
    </a:accent1>
    <a:accent2>
      <a:srgbClr val="94F712"/>
    </a:accent2>
    <a:accent3>
      <a:srgbClr val="D5FCA2"/>
    </a:accent3>
    <a:accent4>
      <a:srgbClr val="336599"/>
    </a:accent4>
    <a:accent5>
      <a:srgbClr val="FF9400"/>
    </a:accent5>
    <a:accent6>
      <a:srgbClr val="000000"/>
    </a:accent6>
    <a:hlink>
      <a:srgbClr val="336599"/>
    </a:hlink>
    <a:folHlink>
      <a:srgbClr val="FFFFFF"/>
    </a:folHlink>
  </a:clrScheme>
  <a:fontScheme name="Conference Slide Template">
    <a:majorFont>
      <a:latin typeface="Verdana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CEE4FE"/>
    </a:dk2>
    <a:lt2>
      <a:srgbClr val="808080"/>
    </a:lt2>
    <a:accent1>
      <a:srgbClr val="8FC2FF"/>
    </a:accent1>
    <a:accent2>
      <a:srgbClr val="94F712"/>
    </a:accent2>
    <a:accent3>
      <a:srgbClr val="D5FCA2"/>
    </a:accent3>
    <a:accent4>
      <a:srgbClr val="336599"/>
    </a:accent4>
    <a:accent5>
      <a:srgbClr val="FF9400"/>
    </a:accent5>
    <a:accent6>
      <a:srgbClr val="000000"/>
    </a:accent6>
    <a:hlink>
      <a:srgbClr val="336599"/>
    </a:hlink>
    <a:folHlink>
      <a:srgbClr val="FFFFFF"/>
    </a:folHlink>
  </a:clrScheme>
  <a:fontScheme name="Conference Slide Template">
    <a:majorFont>
      <a:latin typeface="Verdana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25139</TotalTime>
  <Words>4207</Words>
  <Application>Microsoft Office PowerPoint</Application>
  <PresentationFormat>On-screen Show (4:3)</PresentationFormat>
  <Paragraphs>738</Paragraphs>
  <Slides>49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2__Sg2 Corporate</vt:lpstr>
      <vt:lpstr>3__Sg2 Corporate</vt:lpstr>
      <vt:lpstr>4__Sg2 Corporate</vt:lpstr>
      <vt:lpstr>5__Sg2 Corporate</vt:lpstr>
      <vt:lpstr>6__Sg2 Corporate</vt:lpstr>
      <vt:lpstr>7__Sg2 Corporate</vt:lpstr>
      <vt:lpstr>8__Sg2 Corporate</vt:lpstr>
      <vt:lpstr>think-cell Slide</vt:lpstr>
      <vt:lpstr>PowerPoint Presentation</vt:lpstr>
      <vt:lpstr>Building and Retaining a Member Population</vt:lpstr>
      <vt:lpstr>Your Challenges for Today’s Health Care</vt:lpstr>
      <vt:lpstr>Markets in Motion—The Execution Challenge</vt:lpstr>
      <vt:lpstr>An Expert’s Position</vt:lpstr>
      <vt:lpstr>The More Things Change the More Things Stay the Same</vt:lpstr>
      <vt:lpstr>Current State of Health Care Reform</vt:lpstr>
      <vt:lpstr>At the Heart of Health Care Reform…</vt:lpstr>
      <vt:lpstr>The Real Health Care Reform:  Across the Health Enterprise</vt:lpstr>
      <vt:lpstr>Sg2’s Views on the Direction of Value-Based Payment</vt:lpstr>
      <vt:lpstr>Has The Accountable Care Organization Model       Run Its Course?</vt:lpstr>
      <vt:lpstr>Start With a Population of One</vt:lpstr>
      <vt:lpstr>PowerPoint Presentation</vt:lpstr>
      <vt:lpstr>Prepare for Pricing Pressure</vt:lpstr>
      <vt:lpstr>Payers Opening Up Price Data</vt:lpstr>
      <vt:lpstr>Is this The “Old” Model of Growth?</vt:lpstr>
      <vt:lpstr>What Changed?</vt:lpstr>
      <vt:lpstr>Utilization Shifts Redefine Growth Opportunities</vt:lpstr>
      <vt:lpstr>Factors Behind Weak Inpatient Volumes</vt:lpstr>
      <vt:lpstr>Sg2 Sites of Care Highlight Growth Opportunities Across the Continuum</vt:lpstr>
      <vt:lpstr>Evolving Your    Continuum of Care as a          Channel Strategy</vt:lpstr>
      <vt:lpstr>PowerPoint Presentation</vt:lpstr>
      <vt:lpstr>PowerPoint Presentation</vt:lpstr>
      <vt:lpstr>Know Where Consumers Receive Services</vt:lpstr>
      <vt:lpstr>Sg2 Channel Strategy Principles</vt:lpstr>
      <vt:lpstr>Build a Multichannel Approach for Sustainable Growth</vt:lpstr>
      <vt:lpstr>Consumerism and Retail    as a Critical Channel</vt:lpstr>
      <vt:lpstr>What  Chicago-Area  Health Care Providers  Know About Me . . .</vt:lpstr>
      <vt:lpstr>Understand Market Influencers of Consumer Behavior </vt:lpstr>
      <vt:lpstr>Connecting Care Through Coordination</vt:lpstr>
      <vt:lpstr>What Is Care Coordination?</vt:lpstr>
      <vt:lpstr>Why Care Coordination Is the Key  to Healthcare Strategy</vt:lpstr>
      <vt:lpstr>Care Coordination Addresses Multiple Motivating Factors in Healthcare</vt:lpstr>
      <vt:lpstr>Coordination of Care is a Key Theme of Vision 2020’s Strategies and Tactics</vt:lpstr>
      <vt:lpstr>We Need a Greater Focus on the Driving Factors of Health</vt:lpstr>
      <vt:lpstr>How Do We Focus on The Provision of Care? </vt:lpstr>
      <vt:lpstr>Strategies to Manage 5% High-Risk Population</vt:lpstr>
      <vt:lpstr>Contact Centers Generate Workforce Efficiency  and Improved Access</vt:lpstr>
      <vt:lpstr>Optimized Care Team Extends Care Coordination Beyond the Health System</vt:lpstr>
      <vt:lpstr>Post-Acute Care Includes Four Key Sites of Care  </vt:lpstr>
      <vt:lpstr>Goals for Post-Acute Care Have Evolved Under Payment Reform</vt:lpstr>
      <vt:lpstr>Be Aware of the Wild Cards and Execute Effectively</vt:lpstr>
      <vt:lpstr>What Did the Future Look Like in 2005?</vt:lpstr>
      <vt:lpstr>Disruptors Abound, and Will Likely Influence Health Care More and More</vt:lpstr>
      <vt:lpstr>What Does the Future Look Like Now?</vt:lpstr>
      <vt:lpstr>Key Imperatives For The Future</vt:lpstr>
      <vt:lpstr>Questions </vt:lpstr>
      <vt:lpstr>PowerPoint Presentation</vt:lpstr>
      <vt:lpstr>PowerPoint Presentation</vt:lpstr>
    </vt:vector>
  </TitlesOfParts>
  <Company>Sg2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Saint Francis Health System</dc:title>
  <dc:creator>Sg2</dc:creator>
  <cp:lastModifiedBy>Watson, Megan E</cp:lastModifiedBy>
  <cp:revision>307</cp:revision>
  <cp:lastPrinted>2015-09-23T18:47:18Z</cp:lastPrinted>
  <dcterms:created xsi:type="dcterms:W3CDTF">2014-01-27T22:28:39Z</dcterms:created>
  <dcterms:modified xsi:type="dcterms:W3CDTF">2015-09-23T19:10:11Z</dcterms:modified>
</cp:coreProperties>
</file>